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2"/>
  </p:notesMasterIdLst>
  <p:sldIdLst>
    <p:sldId id="256" r:id="rId2"/>
    <p:sldId id="733" r:id="rId3"/>
    <p:sldId id="304" r:id="rId4"/>
    <p:sldId id="259" r:id="rId5"/>
    <p:sldId id="763" r:id="rId6"/>
    <p:sldId id="302" r:id="rId7"/>
    <p:sldId id="301" r:id="rId8"/>
    <p:sldId id="762" r:id="rId9"/>
    <p:sldId id="267" r:id="rId10"/>
    <p:sldId id="262" r:id="rId11"/>
    <p:sldId id="268" r:id="rId12"/>
    <p:sldId id="260" r:id="rId13"/>
    <p:sldId id="269" r:id="rId14"/>
    <p:sldId id="272" r:id="rId15"/>
    <p:sldId id="274" r:id="rId16"/>
    <p:sldId id="276" r:id="rId17"/>
    <p:sldId id="757" r:id="rId18"/>
    <p:sldId id="279" r:id="rId19"/>
    <p:sldId id="280" r:id="rId20"/>
    <p:sldId id="282" r:id="rId21"/>
    <p:sldId id="283" r:id="rId22"/>
    <p:sldId id="285" r:id="rId23"/>
    <p:sldId id="287" r:id="rId24"/>
    <p:sldId id="288" r:id="rId25"/>
    <p:sldId id="743" r:id="rId26"/>
    <p:sldId id="289" r:id="rId27"/>
    <p:sldId id="744" r:id="rId28"/>
    <p:sldId id="759" r:id="rId29"/>
    <p:sldId id="290" r:id="rId30"/>
    <p:sldId id="745" r:id="rId31"/>
    <p:sldId id="761" r:id="rId32"/>
    <p:sldId id="746" r:id="rId33"/>
    <p:sldId id="747" r:id="rId34"/>
    <p:sldId id="748" r:id="rId35"/>
    <p:sldId id="749" r:id="rId36"/>
    <p:sldId id="750" r:id="rId37"/>
    <p:sldId id="291" r:id="rId38"/>
    <p:sldId id="296" r:id="rId39"/>
    <p:sldId id="292" r:id="rId40"/>
    <p:sldId id="295" r:id="rId41"/>
    <p:sldId id="297" r:id="rId42"/>
    <p:sldId id="298" r:id="rId43"/>
    <p:sldId id="299" r:id="rId44"/>
    <p:sldId id="311" r:id="rId45"/>
    <p:sldId id="751" r:id="rId46"/>
    <p:sldId id="313" r:id="rId47"/>
    <p:sldId id="752" r:id="rId48"/>
    <p:sldId id="315" r:id="rId49"/>
    <p:sldId id="758" r:id="rId50"/>
    <p:sldId id="316" r:id="rId51"/>
    <p:sldId id="317" r:id="rId52"/>
    <p:sldId id="318" r:id="rId53"/>
    <p:sldId id="319" r:id="rId54"/>
    <p:sldId id="321" r:id="rId55"/>
    <p:sldId id="738" r:id="rId56"/>
    <p:sldId id="683" r:id="rId57"/>
    <p:sldId id="740" r:id="rId58"/>
    <p:sldId id="739" r:id="rId59"/>
    <p:sldId id="737" r:id="rId60"/>
    <p:sldId id="734" r:id="rId61"/>
    <p:sldId id="736" r:id="rId62"/>
    <p:sldId id="704" r:id="rId63"/>
    <p:sldId id="706" r:id="rId64"/>
    <p:sldId id="707" r:id="rId65"/>
    <p:sldId id="705" r:id="rId66"/>
    <p:sldId id="322" r:id="rId67"/>
    <p:sldId id="692" r:id="rId68"/>
    <p:sldId id="694" r:id="rId69"/>
    <p:sldId id="753" r:id="rId70"/>
    <p:sldId id="695" r:id="rId71"/>
    <p:sldId id="696" r:id="rId72"/>
    <p:sldId id="698" r:id="rId73"/>
    <p:sldId id="699" r:id="rId74"/>
    <p:sldId id="754" r:id="rId75"/>
    <p:sldId id="700" r:id="rId76"/>
    <p:sldId id="702" r:id="rId77"/>
    <p:sldId id="701" r:id="rId78"/>
    <p:sldId id="703" r:id="rId79"/>
    <p:sldId id="710" r:id="rId80"/>
    <p:sldId id="711" r:id="rId81"/>
    <p:sldId id="712" r:id="rId82"/>
    <p:sldId id="713" r:id="rId83"/>
    <p:sldId id="718" r:id="rId84"/>
    <p:sldId id="716" r:id="rId85"/>
    <p:sldId id="717" r:id="rId86"/>
    <p:sldId id="714" r:id="rId87"/>
    <p:sldId id="715" r:id="rId88"/>
    <p:sldId id="719" r:id="rId89"/>
    <p:sldId id="722" r:id="rId90"/>
    <p:sldId id="721" r:id="rId91"/>
    <p:sldId id="723" r:id="rId92"/>
    <p:sldId id="726" r:id="rId93"/>
    <p:sldId id="725" r:id="rId94"/>
    <p:sldId id="724" r:id="rId95"/>
    <p:sldId id="720" r:id="rId96"/>
    <p:sldId id="728" r:id="rId97"/>
    <p:sldId id="730" r:id="rId98"/>
    <p:sldId id="729" r:id="rId99"/>
    <p:sldId id="731" r:id="rId100"/>
    <p:sldId id="732" r:id="rId101"/>
    <p:sldId id="300" r:id="rId102"/>
    <p:sldId id="305" r:id="rId103"/>
    <p:sldId id="306" r:id="rId104"/>
    <p:sldId id="307" r:id="rId105"/>
    <p:sldId id="756" r:id="rId106"/>
    <p:sldId id="308" r:id="rId107"/>
    <p:sldId id="309" r:id="rId108"/>
    <p:sldId id="312" r:id="rId109"/>
    <p:sldId id="708" r:id="rId110"/>
    <p:sldId id="709" r:id="rId1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587" autoAdjust="0"/>
    <p:restoredTop sz="94640"/>
  </p:normalViewPr>
  <p:slideViewPr>
    <p:cSldViewPr snapToGrid="0">
      <p:cViewPr varScale="1">
        <p:scale>
          <a:sx n="90" d="100"/>
          <a:sy n="90" d="100"/>
        </p:scale>
        <p:origin x="208" y="65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55E01-DA5C-A84D-AC13-0200ADA5BBD9}" type="datetimeFigureOut">
              <a:rPr lang="en-US" smtClean="0"/>
              <a:t>3/23/21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BFEC4-E59E-674E-9496-F8DFF0D86142}" type="slidenum">
              <a:rPr lang="en-US" smtClean="0"/>
              <a:t>‹#›</a:t>
            </a:fld>
            <a:endParaRPr lang="en-US"/>
          </a:p>
        </p:txBody>
      </p:sp>
    </p:spTree>
    <p:extLst>
      <p:ext uri="{BB962C8B-B14F-4D97-AF65-F5344CB8AC3E}">
        <p14:creationId xmlns:p14="http://schemas.microsoft.com/office/powerpoint/2010/main" val="2180131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BFEC4-E59E-674E-9496-F8DFF0D86142}" type="slidenum">
              <a:rPr lang="en-US" smtClean="0"/>
              <a:t>5</a:t>
            </a:fld>
            <a:endParaRPr lang="en-US"/>
          </a:p>
        </p:txBody>
      </p:sp>
    </p:spTree>
    <p:extLst>
      <p:ext uri="{BB962C8B-B14F-4D97-AF65-F5344CB8AC3E}">
        <p14:creationId xmlns:p14="http://schemas.microsoft.com/office/powerpoint/2010/main" val="1864950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cstate="email">
              <a:alphaModFix amt="45000"/>
              <a:duotone>
                <a:schemeClr val="accent1">
                  <a:shade val="45000"/>
                  <a:satMod val="135000"/>
                </a:schemeClr>
                <a:prstClr val="white"/>
              </a:duotone>
              <a:extLst>
                <a:ext uri="{28A0092B-C50C-407E-A947-70E740481C1C}">
                  <a14:useLocalDpi xmlns:a14="http://schemas.microsoft.com/office/drawing/2010/main"/>
                </a:ext>
              </a:extLst>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A226329C-158B-AC46-BCA0-0909B1FC096B}" type="datetime1">
              <a:rPr lang="en-US" smtClean="0"/>
              <a:t>3/23/21</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DED6A29-E892-43EE-9CD2-63AC645924D9}" type="slidenum">
              <a:rPr lang="en-US" smtClean="0"/>
              <a:t>‹#›</a:t>
            </a:fld>
            <a:endParaRPr lang="en-US"/>
          </a:p>
        </p:txBody>
      </p:sp>
    </p:spTree>
    <p:extLst>
      <p:ext uri="{BB962C8B-B14F-4D97-AF65-F5344CB8AC3E}">
        <p14:creationId xmlns:p14="http://schemas.microsoft.com/office/powerpoint/2010/main" val="212964553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EA94F-6811-8941-AC59-E810C5078147}" type="datetime1">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D6A29-E892-43EE-9CD2-63AC645924D9}" type="slidenum">
              <a:rPr lang="en-US" smtClean="0"/>
              <a:t>‹#›</a:t>
            </a:fld>
            <a:endParaRPr lang="en-US"/>
          </a:p>
        </p:txBody>
      </p:sp>
    </p:spTree>
    <p:extLst>
      <p:ext uri="{BB962C8B-B14F-4D97-AF65-F5344CB8AC3E}">
        <p14:creationId xmlns:p14="http://schemas.microsoft.com/office/powerpoint/2010/main" val="484588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116830-21FC-9748-846E-A68355927D81}" type="datetime1">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D6A29-E892-43EE-9CD2-63AC645924D9}" type="slidenum">
              <a:rPr lang="en-US" smtClean="0"/>
              <a:t>‹#›</a:t>
            </a:fld>
            <a:endParaRPr lang="en-US"/>
          </a:p>
        </p:txBody>
      </p:sp>
    </p:spTree>
    <p:extLst>
      <p:ext uri="{BB962C8B-B14F-4D97-AF65-F5344CB8AC3E}">
        <p14:creationId xmlns:p14="http://schemas.microsoft.com/office/powerpoint/2010/main" val="52500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D851CD-CAFD-6A4F-BF25-00357ECC14CD}" type="datetime1">
              <a:rPr lang="en-US" smtClean="0"/>
              <a:t>3/23/21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ED6A29-E892-43EE-9CD2-63AC645924D9}" type="slidenum">
              <a:rPr lang="en-US" smtClean="0"/>
              <a:t>‹#›</a:t>
            </a:fld>
            <a:endParaRPr lang="en-US"/>
          </a:p>
        </p:txBody>
      </p:sp>
    </p:spTree>
    <p:extLst>
      <p:ext uri="{BB962C8B-B14F-4D97-AF65-F5344CB8AC3E}">
        <p14:creationId xmlns:p14="http://schemas.microsoft.com/office/powerpoint/2010/main" val="260314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cstate="email">
              <a:alphaModFix amt="45000"/>
              <a:duotone>
                <a:schemeClr val="accent2">
                  <a:shade val="45000"/>
                  <a:satMod val="135000"/>
                </a:schemeClr>
                <a:prstClr val="white"/>
              </a:duotone>
              <a:extLst>
                <a:ext uri="{28A0092B-C50C-407E-A947-70E740481C1C}">
                  <a14:useLocalDpi xmlns:a14="http://schemas.microsoft.com/office/drawing/2010/main"/>
                </a:ext>
              </a:extLst>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09763817-F6D9-E644-8F90-E7234C8DE001}" type="datetime1">
              <a:rPr lang="en-US" smtClean="0"/>
              <a:t>3/23/21</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DDED6A29-E892-43EE-9CD2-63AC645924D9}" type="slidenum">
              <a:rPr lang="en-US" smtClean="0"/>
              <a:t>‹#›</a:t>
            </a:fld>
            <a:endParaRPr lang="en-US"/>
          </a:p>
        </p:txBody>
      </p:sp>
    </p:spTree>
    <p:extLst>
      <p:ext uri="{BB962C8B-B14F-4D97-AF65-F5344CB8AC3E}">
        <p14:creationId xmlns:p14="http://schemas.microsoft.com/office/powerpoint/2010/main" val="37100344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356C72-F91B-D041-8990-83F87FBBF60E}" type="datetime1">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D6A29-E892-43EE-9CD2-63AC645924D9}" type="slidenum">
              <a:rPr lang="en-US" smtClean="0"/>
              <a:t>‹#›</a:t>
            </a:fld>
            <a:endParaRPr lang="en-US"/>
          </a:p>
        </p:txBody>
      </p:sp>
    </p:spTree>
    <p:extLst>
      <p:ext uri="{BB962C8B-B14F-4D97-AF65-F5344CB8AC3E}">
        <p14:creationId xmlns:p14="http://schemas.microsoft.com/office/powerpoint/2010/main" val="418676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981C42-E7F1-364A-8831-05E894675349}" type="datetime1">
              <a:rPr lang="en-US" smtClean="0"/>
              <a:t>3/23/21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ED6A29-E892-43EE-9CD2-63AC645924D9}" type="slidenum">
              <a:rPr lang="en-US" smtClean="0"/>
              <a:t>‹#›</a:t>
            </a:fld>
            <a:endParaRPr lang="en-US"/>
          </a:p>
        </p:txBody>
      </p:sp>
    </p:spTree>
    <p:extLst>
      <p:ext uri="{BB962C8B-B14F-4D97-AF65-F5344CB8AC3E}">
        <p14:creationId xmlns:p14="http://schemas.microsoft.com/office/powerpoint/2010/main" val="3877663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993735-F7FC-AD42-9D2F-91985FC3AE78}" type="datetime1">
              <a:rPr lang="en-US" smtClean="0"/>
              <a:t>3/23/21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ED6A29-E892-43EE-9CD2-63AC645924D9}" type="slidenum">
              <a:rPr lang="en-US" smtClean="0"/>
              <a:t>‹#›</a:t>
            </a:fld>
            <a:endParaRPr lang="en-US"/>
          </a:p>
        </p:txBody>
      </p:sp>
    </p:spTree>
    <p:extLst>
      <p:ext uri="{BB962C8B-B14F-4D97-AF65-F5344CB8AC3E}">
        <p14:creationId xmlns:p14="http://schemas.microsoft.com/office/powerpoint/2010/main" val="155100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17968-B3C0-D14E-AA01-2338EC938E38}" type="datetime1">
              <a:rPr lang="en-US" smtClean="0"/>
              <a:t>3/23/21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ED6A29-E892-43EE-9CD2-63AC645924D9}" type="slidenum">
              <a:rPr lang="en-US" smtClean="0"/>
              <a:t>‹#›</a:t>
            </a:fld>
            <a:endParaRPr lang="en-US"/>
          </a:p>
        </p:txBody>
      </p:sp>
    </p:spTree>
    <p:extLst>
      <p:ext uri="{BB962C8B-B14F-4D97-AF65-F5344CB8AC3E}">
        <p14:creationId xmlns:p14="http://schemas.microsoft.com/office/powerpoint/2010/main" val="884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877BEF7-3EB8-E847-AE1D-C68A8E71C236}" type="datetime1">
              <a:rPr lang="en-US" smtClean="0"/>
              <a:t>3/23/21</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DDED6A29-E892-43EE-9CD2-63AC645924D9}"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0072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14CA5FCC-02D7-524E-B775-D56DA76E35F6}" type="datetime1">
              <a:rPr lang="en-US" smtClean="0"/>
              <a:t>3/23/21</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DED6A29-E892-43EE-9CD2-63AC645924D9}"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943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E71A0EFD-912E-9645-8419-2F0E33F15FB9}" type="datetime1">
              <a:rPr lang="en-US" smtClean="0"/>
              <a:t>3/23/21</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DED6A29-E892-43EE-9CD2-63AC645924D9}" type="slidenum">
              <a:rPr lang="en-US" smtClean="0"/>
              <a:t>‹#›</a:t>
            </a:fld>
            <a:endParaRPr lang="en-US"/>
          </a:p>
        </p:txBody>
      </p:sp>
    </p:spTree>
    <p:extLst>
      <p:ext uri="{BB962C8B-B14F-4D97-AF65-F5344CB8AC3E}">
        <p14:creationId xmlns:p14="http://schemas.microsoft.com/office/powerpoint/2010/main" val="89500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bduvid86@gmail.com" TargetMode="External"/><Relationship Id="rId7" Type="http://schemas.openxmlformats.org/officeDocument/2006/relationships/image" Target="../media/image5.jpeg"/><Relationship Id="rId2" Type="http://schemas.openxmlformats.org/officeDocument/2006/relationships/hyperlink" Target="mailto:sbenor@huc.edu" TargetMode="Externa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hyperlink" Target="http://neohasid.org/zman/pesach/InnerSede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2.xml"/><Relationship Id="rId1" Type="http://schemas.openxmlformats.org/officeDocument/2006/relationships/video" Target="https://www.youtube.com/embed/fFax5q-ImC0?feature=oembed"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www.jewishlanguages.org/passover" TargetMode="External"/><Relationship Id="rId2" Type="http://schemas.openxmlformats.org/officeDocument/2006/relationships/hyperlink" Target="https://www.sefaria.org/" TargetMode="Externa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5.jpeg"/><Relationship Id="rId4" Type="http://schemas.openxmlformats.org/officeDocument/2006/relationships/hyperlink" Target="http://neohasid.org/zman/pesach/InnerSeder"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hyperlink" Target="http://neohasid.org/zman/pesach/InnerSeder/" TargetMode="Externa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mazon.com/dp/0874419794"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sefaria.org/Pesach_Haggadah%2C_Kadesh?lang=bi" TargetMode="Externa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02.xml"/><Relationship Id="rId5" Type="http://schemas.openxmlformats.org/officeDocument/2006/relationships/slide" Target="slide32.xml"/><Relationship Id="rId4" Type="http://schemas.openxmlformats.org/officeDocument/2006/relationships/slide" Target="slide83.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jewishlanguages.org/haggadah-supplement" TargetMode="External"/><Relationship Id="rId2" Type="http://schemas.openxmlformats.org/officeDocument/2006/relationships/hyperlink" Target="http://neohasid.org/zman/pesach/InnerSeder/" TargetMode="Externa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3" Type="http://schemas.openxmlformats.org/officeDocument/2006/relationships/hyperlink" Target="http://neohasid.org/torah/mystery_of_charoset/" TargetMode="External"/><Relationship Id="rId2" Type="http://schemas.openxmlformats.org/officeDocument/2006/relationships/hyperlink" Target="http://opensiddur.org/haggadot/passover-seder/the-seders-innermost-secre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jewishlanguages.org/passover-recip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66.xml"/><Relationship Id="rId18" Type="http://schemas.openxmlformats.org/officeDocument/2006/relationships/slide" Target="slide84.xml"/><Relationship Id="rId3" Type="http://schemas.openxmlformats.org/officeDocument/2006/relationships/slide" Target="slide16.xml"/><Relationship Id="rId7" Type="http://schemas.openxmlformats.org/officeDocument/2006/relationships/slide" Target="slide32.xml"/><Relationship Id="rId12" Type="http://schemas.openxmlformats.org/officeDocument/2006/relationships/slide" Target="slide51.xml"/><Relationship Id="rId17" Type="http://schemas.openxmlformats.org/officeDocument/2006/relationships/slide" Target="slide81.xml"/><Relationship Id="rId2" Type="http://schemas.openxmlformats.org/officeDocument/2006/relationships/slide" Target="slide14.xml"/><Relationship Id="rId16"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48.xml"/><Relationship Id="rId5" Type="http://schemas.openxmlformats.org/officeDocument/2006/relationships/slide" Target="slide21.xml"/><Relationship Id="rId15" Type="http://schemas.openxmlformats.org/officeDocument/2006/relationships/slide" Target="slide75.xml"/><Relationship Id="rId10" Type="http://schemas.openxmlformats.org/officeDocument/2006/relationships/slide" Target="slide44.xml"/><Relationship Id="rId19" Type="http://schemas.openxmlformats.org/officeDocument/2006/relationships/slide" Target="slide96.xml"/><Relationship Id="rId4" Type="http://schemas.openxmlformats.org/officeDocument/2006/relationships/slide" Target="slide20.xml"/><Relationship Id="rId9" Type="http://schemas.openxmlformats.org/officeDocument/2006/relationships/slide" Target="slide38.xml"/><Relationship Id="rId14" Type="http://schemas.openxmlformats.org/officeDocument/2006/relationships/slide" Target="slide69.xml"/></Relationships>
</file>

<file path=ppt/slides/_rels/slide8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video" Target="https://www.youtube.com/embed/vEKOyGFRdac?feature=oembed" TargetMode="External"/><Relationship Id="rId4" Type="http://schemas.openxmlformats.org/officeDocument/2006/relationships/hyperlink" Target="https://youtu.be/vEKOyGFRdac?t=343" TargetMode="External"/></Relationships>
</file>

<file path=ppt/slides/_rels/slide8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bestomerever.tumblr.com/" TargetMode="External"/><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hyperlink" Target="http://neohasid.org/omer/apps" TargetMode="External"/><Relationship Id="rId4" Type="http://schemas.openxmlformats.org/officeDocument/2006/relationships/hyperlink" Target="http://www.neohasid.org/audio/omer_dance/" TargetMode="External"/></Relationships>
</file>

<file path=ppt/slides/_rels/slide84.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2.xml"/><Relationship Id="rId1" Type="http://schemas.openxmlformats.org/officeDocument/2006/relationships/video" Target="https://www.youtube.com/embed/2Nt2UHsLS6M?feature=oembed"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2.xml"/><Relationship Id="rId1" Type="http://schemas.openxmlformats.org/officeDocument/2006/relationships/video" Target="https://www.youtube.com/embed/Cw6ERT39ImY?feature=oembed"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2.xml"/><Relationship Id="rId1" Type="http://schemas.openxmlformats.org/officeDocument/2006/relationships/video" Target="https://www.youtube.com/embed/JYyBW0aEaxc?feature=oembed"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2.xml"/><Relationship Id="rId1" Type="http://schemas.openxmlformats.org/officeDocument/2006/relationships/video" Target="https://www.youtube.com/embed/8FSkehvahkE?feature=oembed" TargetMode="External"/><Relationship Id="rId4" Type="http://schemas.openxmlformats.org/officeDocument/2006/relationships/hyperlink" Target="https://www.jewishlanguages.org/echad-mi-yodeah" TargetMode="External"/></Relationships>
</file>

<file path=ppt/slides/_rels/slide9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2.xml"/><Relationship Id="rId1" Type="http://schemas.openxmlformats.org/officeDocument/2006/relationships/video" Target="https://www.youtube.com/embed/gs0my2xrquU?feature=oembed"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2.xml"/><Relationship Id="rId1" Type="http://schemas.openxmlformats.org/officeDocument/2006/relationships/video" Target="https://www.youtube.com/embed/T0xWwsAxdgI?feature=oembed"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2.xml"/><Relationship Id="rId1" Type="http://schemas.openxmlformats.org/officeDocument/2006/relationships/video" Target="https://www.youtube.com/embed/DVCiRJojqvY?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556E-96BC-4571-BC42-530B6D49701F}"/>
              </a:ext>
            </a:extLst>
          </p:cNvPr>
          <p:cNvSpPr>
            <a:spLocks noGrp="1"/>
          </p:cNvSpPr>
          <p:nvPr>
            <p:ph type="ctrTitle"/>
          </p:nvPr>
        </p:nvSpPr>
        <p:spPr>
          <a:xfrm>
            <a:off x="1577920" y="1573619"/>
            <a:ext cx="9052372" cy="2261858"/>
          </a:xfrm>
        </p:spPr>
        <p:txBody>
          <a:bodyPr/>
          <a:lstStyle/>
          <a:p>
            <a:r>
              <a:rPr lang="en-US" dirty="0"/>
              <a:t>Passover 2021</a:t>
            </a:r>
          </a:p>
        </p:txBody>
      </p:sp>
      <p:sp>
        <p:nvSpPr>
          <p:cNvPr id="3" name="Subtitle 2">
            <a:extLst>
              <a:ext uri="{FF2B5EF4-FFF2-40B4-BE49-F238E27FC236}">
                <a16:creationId xmlns:a16="http://schemas.microsoft.com/office/drawing/2014/main" id="{A4DDA324-6FCF-49B7-9B2D-491FA488020A}"/>
              </a:ext>
            </a:extLst>
          </p:cNvPr>
          <p:cNvSpPr>
            <a:spLocks noGrp="1"/>
          </p:cNvSpPr>
          <p:nvPr>
            <p:ph type="subTitle" idx="1"/>
          </p:nvPr>
        </p:nvSpPr>
        <p:spPr>
          <a:xfrm>
            <a:off x="1543232" y="3121114"/>
            <a:ext cx="9070848" cy="2014871"/>
          </a:xfrm>
        </p:spPr>
        <p:txBody>
          <a:bodyPr>
            <a:normAutofit fontScale="77500" lnSpcReduction="20000"/>
          </a:bodyPr>
          <a:lstStyle/>
          <a:p>
            <a:r>
              <a:rPr lang="en-US" sz="2400" dirty="0"/>
              <a:t>Connecting to Jews around the world</a:t>
            </a:r>
          </a:p>
          <a:p>
            <a:r>
              <a:rPr lang="en-US" sz="2400" dirty="0"/>
              <a:t> </a:t>
            </a:r>
            <a:r>
              <a:rPr lang="en-US" dirty="0"/>
              <a:t>Slides for a Zoom seder</a:t>
            </a:r>
          </a:p>
          <a:p>
            <a:r>
              <a:rPr lang="en-US" dirty="0"/>
              <a:t>Slides about customs and communities </a:t>
            </a:r>
          </a:p>
          <a:p>
            <a:r>
              <a:rPr lang="en-US" dirty="0"/>
              <a:t>by Sarah Bunin Benor, </a:t>
            </a:r>
            <a:r>
              <a:rPr lang="en-US" dirty="0">
                <a:hlinkClick r:id="rId2"/>
              </a:rPr>
              <a:t>sbenor@huc.edu</a:t>
            </a:r>
            <a:endParaRPr lang="en-US" dirty="0"/>
          </a:p>
          <a:p>
            <a:r>
              <a:rPr lang="en-US" dirty="0"/>
              <a:t>Revised and edited, with added commentary</a:t>
            </a:r>
          </a:p>
          <a:p>
            <a:r>
              <a:rPr lang="en-US" dirty="0"/>
              <a:t>by Rabbi David Seidenberg, </a:t>
            </a:r>
            <a:r>
              <a:rPr lang="en-US" dirty="0">
                <a:hlinkClick r:id="rId3"/>
              </a:rPr>
              <a:t>rebduvid86@gmail.com</a:t>
            </a:r>
            <a:r>
              <a:rPr lang="en-US" dirty="0"/>
              <a:t>, </a:t>
            </a:r>
            <a:r>
              <a:rPr lang="en-US" dirty="0" err="1"/>
              <a:t>neohasid.org</a:t>
            </a:r>
            <a:endParaRPr lang="en-US" dirty="0"/>
          </a:p>
          <a:p>
            <a:endParaRPr lang="en-US" dirty="0"/>
          </a:p>
          <a:p>
            <a:r>
              <a:rPr lang="en-US" i="1" dirty="0"/>
              <a:t>Haggadah</a:t>
            </a:r>
            <a:r>
              <a:rPr lang="en-US" dirty="0"/>
              <a:t> text and commentary by Rabbi David Seidenberg, </a:t>
            </a:r>
          </a:p>
          <a:p>
            <a:r>
              <a:rPr lang="en-US" dirty="0"/>
              <a:t>from </a:t>
            </a:r>
            <a:r>
              <a:rPr lang="en-US" dirty="0">
                <a:hlinkClick r:id="rId4"/>
              </a:rPr>
              <a:t>Haggadah of the Inner Seder</a:t>
            </a:r>
            <a:endParaRPr lang="en-US" dirty="0"/>
          </a:p>
          <a:p>
            <a:endParaRPr lang="en-US" dirty="0"/>
          </a:p>
          <a:p>
            <a:r>
              <a:rPr lang="en-US" dirty="0"/>
              <a:t>Dedicated to </a:t>
            </a:r>
            <a:r>
              <a:rPr lang="en-US" dirty="0" err="1"/>
              <a:t>Jewlia</a:t>
            </a:r>
            <a:r>
              <a:rPr lang="en-US" dirty="0"/>
              <a:t> Eisenberg, </a:t>
            </a:r>
            <a:r>
              <a:rPr lang="en-US" i="1" dirty="0" err="1"/>
              <a:t>a”h</a:t>
            </a:r>
            <a:endParaRPr lang="en-US" dirty="0"/>
          </a:p>
          <a:p>
            <a:endParaRPr lang="en-US" dirty="0"/>
          </a:p>
        </p:txBody>
      </p:sp>
      <p:pic>
        <p:nvPicPr>
          <p:cNvPr id="5" name="Picture 4" descr="A close up of a sign&#10;&#10;Description automatically generated">
            <a:extLst>
              <a:ext uri="{FF2B5EF4-FFF2-40B4-BE49-F238E27FC236}">
                <a16:creationId xmlns:a16="http://schemas.microsoft.com/office/drawing/2014/main" id="{0632415C-6D76-4D46-ABB2-BD28DA73C5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9938" y="5571460"/>
            <a:ext cx="4717314" cy="1286540"/>
          </a:xfrm>
          <a:prstGeom prst="rect">
            <a:avLst/>
          </a:prstGeom>
        </p:spPr>
      </p:pic>
      <p:pic>
        <p:nvPicPr>
          <p:cNvPr id="8" name="Picture 7" descr="digital matsah 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4366" y="5592870"/>
            <a:ext cx="2023553" cy="1265130"/>
          </a:xfrm>
          <a:prstGeom prst="rect">
            <a:avLst/>
          </a:prstGeom>
        </p:spPr>
      </p:pic>
      <p:pic>
        <p:nvPicPr>
          <p:cNvPr id="10" name="Picture 9" descr="matsah.jpeg"/>
          <p:cNvPicPr>
            <a:picLocks noChangeAspect="1"/>
          </p:cNvPicPr>
          <p:nvPr/>
        </p:nvPicPr>
        <p:blipFill rotWithShape="1">
          <a:blip r:embed="rId7">
            <a:extLst>
              <a:ext uri="{28A0092B-C50C-407E-A947-70E740481C1C}">
                <a14:useLocalDpi xmlns:a14="http://schemas.microsoft.com/office/drawing/2010/main" val="0"/>
              </a:ext>
            </a:extLst>
          </a:blip>
          <a:srcRect l="5748" r="-5748"/>
          <a:stretch/>
        </p:blipFill>
        <p:spPr>
          <a:xfrm>
            <a:off x="5298220" y="397658"/>
            <a:ext cx="1590749" cy="1478485"/>
          </a:xfrm>
          <a:prstGeom prst="rect">
            <a:avLst/>
          </a:prstGeom>
        </p:spPr>
      </p:pic>
      <p:sp>
        <p:nvSpPr>
          <p:cNvPr id="4" name="Slide Number Placeholder 3">
            <a:extLst>
              <a:ext uri="{FF2B5EF4-FFF2-40B4-BE49-F238E27FC236}">
                <a16:creationId xmlns:a16="http://schemas.microsoft.com/office/drawing/2014/main" id="{0BF4EB09-5810-B149-ABCD-A97A44211D49}"/>
              </a:ext>
            </a:extLst>
          </p:cNvPr>
          <p:cNvSpPr>
            <a:spLocks noGrp="1"/>
          </p:cNvSpPr>
          <p:nvPr>
            <p:ph type="sldNum" sz="quarter" idx="12"/>
          </p:nvPr>
        </p:nvSpPr>
        <p:spPr/>
        <p:txBody>
          <a:bodyPr/>
          <a:lstStyle/>
          <a:p>
            <a:fld id="{DDED6A29-E892-43EE-9CD2-63AC645924D9}" type="slidenum">
              <a:rPr lang="en-US" smtClean="0"/>
              <a:t>1</a:t>
            </a:fld>
            <a:endParaRPr lang="en-US"/>
          </a:p>
        </p:txBody>
      </p:sp>
    </p:spTree>
    <p:extLst>
      <p:ext uri="{BB962C8B-B14F-4D97-AF65-F5344CB8AC3E}">
        <p14:creationId xmlns:p14="http://schemas.microsoft.com/office/powerpoint/2010/main" val="3096362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p:txBody>
          <a:bodyPr/>
          <a:lstStyle/>
          <a:p>
            <a:r>
              <a:rPr lang="en-US" dirty="0"/>
              <a:t>Seder plate</a:t>
            </a:r>
          </a:p>
        </p:txBody>
      </p:sp>
      <p:pic>
        <p:nvPicPr>
          <p:cNvPr id="7" name="Picture 6" descr="A close up of food&#10;&#10;Description automatically generated">
            <a:extLst>
              <a:ext uri="{FF2B5EF4-FFF2-40B4-BE49-F238E27FC236}">
                <a16:creationId xmlns:a16="http://schemas.microsoft.com/office/drawing/2014/main" id="{A3AC2E2B-D5C3-46AF-80DB-494CE76FF1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6939" y="2088625"/>
            <a:ext cx="8298121" cy="4667693"/>
          </a:xfrm>
          <a:prstGeom prst="rect">
            <a:avLst/>
          </a:prstGeom>
        </p:spPr>
      </p:pic>
      <p:sp>
        <p:nvSpPr>
          <p:cNvPr id="9" name="TextBox 8">
            <a:extLst>
              <a:ext uri="{FF2B5EF4-FFF2-40B4-BE49-F238E27FC236}">
                <a16:creationId xmlns:a16="http://schemas.microsoft.com/office/drawing/2014/main" id="{B40220CA-475E-4A17-BA9C-7281DF89CA4C}"/>
              </a:ext>
            </a:extLst>
          </p:cNvPr>
          <p:cNvSpPr txBox="1"/>
          <p:nvPr/>
        </p:nvSpPr>
        <p:spPr>
          <a:xfrm>
            <a:off x="4957354" y="915585"/>
            <a:ext cx="3083560" cy="1231106"/>
          </a:xfrm>
          <a:prstGeom prst="rect">
            <a:avLst/>
          </a:prstGeom>
          <a:noFill/>
        </p:spPr>
        <p:txBody>
          <a:bodyPr wrap="square" rtlCol="0">
            <a:spAutoFit/>
          </a:bodyPr>
          <a:lstStyle/>
          <a:p>
            <a:r>
              <a:rPr lang="en-US" i="1" dirty="0" err="1"/>
              <a:t>Z’ro’a</a:t>
            </a:r>
            <a:r>
              <a:rPr lang="en-US" dirty="0"/>
              <a:t>: </a:t>
            </a:r>
          </a:p>
          <a:p>
            <a:r>
              <a:rPr lang="en-US" sz="1400" dirty="0"/>
              <a:t>the shank bone representing the Paschal lamb can be replaced by a “paschal yam” or roasted beet</a:t>
            </a:r>
          </a:p>
        </p:txBody>
      </p:sp>
      <p:sp>
        <p:nvSpPr>
          <p:cNvPr id="11" name="TextBox 10">
            <a:extLst>
              <a:ext uri="{FF2B5EF4-FFF2-40B4-BE49-F238E27FC236}">
                <a16:creationId xmlns:a16="http://schemas.microsoft.com/office/drawing/2014/main" id="{3276AA1F-3C34-4BDF-B29E-0345F323533B}"/>
              </a:ext>
            </a:extLst>
          </p:cNvPr>
          <p:cNvSpPr txBox="1"/>
          <p:nvPr/>
        </p:nvSpPr>
        <p:spPr>
          <a:xfrm>
            <a:off x="3925731" y="2176020"/>
            <a:ext cx="1300718" cy="923330"/>
          </a:xfrm>
          <a:prstGeom prst="rect">
            <a:avLst/>
          </a:prstGeom>
          <a:noFill/>
        </p:spPr>
        <p:txBody>
          <a:bodyPr wrap="square" rtlCol="0">
            <a:spAutoFit/>
          </a:bodyPr>
          <a:lstStyle/>
          <a:p>
            <a:pPr lvl="0" fontAlgn="base"/>
            <a:r>
              <a:rPr lang="en-US" i="1" dirty="0" err="1"/>
              <a:t>Beitzah</a:t>
            </a:r>
            <a:r>
              <a:rPr lang="en-US" dirty="0"/>
              <a:t>: Roasted egg</a:t>
            </a:r>
          </a:p>
        </p:txBody>
      </p:sp>
      <p:sp>
        <p:nvSpPr>
          <p:cNvPr id="12" name="TextBox 11">
            <a:extLst>
              <a:ext uri="{FF2B5EF4-FFF2-40B4-BE49-F238E27FC236}">
                <a16:creationId xmlns:a16="http://schemas.microsoft.com/office/drawing/2014/main" id="{D8BF0289-524C-4DAD-B758-74EF4CFDF567}"/>
              </a:ext>
            </a:extLst>
          </p:cNvPr>
          <p:cNvSpPr txBox="1"/>
          <p:nvPr/>
        </p:nvSpPr>
        <p:spPr>
          <a:xfrm>
            <a:off x="2394857" y="4369504"/>
            <a:ext cx="1845758" cy="923330"/>
          </a:xfrm>
          <a:prstGeom prst="rect">
            <a:avLst/>
          </a:prstGeom>
          <a:noFill/>
        </p:spPr>
        <p:txBody>
          <a:bodyPr wrap="square" rtlCol="0">
            <a:spAutoFit/>
          </a:bodyPr>
          <a:lstStyle/>
          <a:p>
            <a:pPr lvl="0" fontAlgn="base"/>
            <a:r>
              <a:rPr lang="en-US" i="1" dirty="0" err="1"/>
              <a:t>Chazeret</a:t>
            </a:r>
            <a:r>
              <a:rPr lang="en-US" i="1" dirty="0"/>
              <a:t>: </a:t>
            </a:r>
          </a:p>
          <a:p>
            <a:pPr lvl="0" fontAlgn="base"/>
            <a:r>
              <a:rPr lang="en-US" sz="1200" i="1" dirty="0"/>
              <a:t>Romaine lettuce or other bitter herbs for the Hillel sandwich </a:t>
            </a:r>
            <a:endParaRPr lang="en-US" sz="1200" dirty="0"/>
          </a:p>
        </p:txBody>
      </p:sp>
      <p:sp>
        <p:nvSpPr>
          <p:cNvPr id="13" name="TextBox 12">
            <a:extLst>
              <a:ext uri="{FF2B5EF4-FFF2-40B4-BE49-F238E27FC236}">
                <a16:creationId xmlns:a16="http://schemas.microsoft.com/office/drawing/2014/main" id="{4756713E-7569-4D46-ACDC-F0DB7BE2ACCD}"/>
              </a:ext>
            </a:extLst>
          </p:cNvPr>
          <p:cNvSpPr txBox="1"/>
          <p:nvPr/>
        </p:nvSpPr>
        <p:spPr>
          <a:xfrm>
            <a:off x="2142370" y="5409023"/>
            <a:ext cx="2635754" cy="1015663"/>
          </a:xfrm>
          <a:prstGeom prst="rect">
            <a:avLst/>
          </a:prstGeom>
          <a:noFill/>
        </p:spPr>
        <p:txBody>
          <a:bodyPr wrap="square" rtlCol="0">
            <a:spAutoFit/>
          </a:bodyPr>
          <a:lstStyle/>
          <a:p>
            <a:pPr lvl="0" fontAlgn="base"/>
            <a:r>
              <a:rPr lang="en-US" i="1" dirty="0"/>
              <a:t>Karpas</a:t>
            </a:r>
            <a:r>
              <a:rPr lang="en-US" dirty="0"/>
              <a:t>: </a:t>
            </a:r>
          </a:p>
          <a:p>
            <a:pPr lvl="0" fontAlgn="base"/>
            <a:r>
              <a:rPr lang="en-US" sz="1400" dirty="0"/>
              <a:t>Parsley, celery – and greens you can forage where you live, symbolizing spring</a:t>
            </a:r>
          </a:p>
        </p:txBody>
      </p:sp>
      <p:sp>
        <p:nvSpPr>
          <p:cNvPr id="14" name="TextBox 13">
            <a:extLst>
              <a:ext uri="{FF2B5EF4-FFF2-40B4-BE49-F238E27FC236}">
                <a16:creationId xmlns:a16="http://schemas.microsoft.com/office/drawing/2014/main" id="{7C71BAEF-A2A9-40D9-95B3-63FA5C09B7A0}"/>
              </a:ext>
            </a:extLst>
          </p:cNvPr>
          <p:cNvSpPr txBox="1"/>
          <p:nvPr/>
        </p:nvSpPr>
        <p:spPr>
          <a:xfrm>
            <a:off x="7951386" y="5186657"/>
            <a:ext cx="2060090" cy="1446550"/>
          </a:xfrm>
          <a:prstGeom prst="rect">
            <a:avLst/>
          </a:prstGeom>
          <a:noFill/>
        </p:spPr>
        <p:txBody>
          <a:bodyPr wrap="square" rtlCol="0">
            <a:spAutoFit/>
          </a:bodyPr>
          <a:lstStyle/>
          <a:p>
            <a:pPr lvl="0" fontAlgn="base"/>
            <a:r>
              <a:rPr lang="en-US" i="1" dirty="0"/>
              <a:t>Charoset</a:t>
            </a:r>
            <a:r>
              <a:rPr lang="en-US" dirty="0"/>
              <a:t>: </a:t>
            </a:r>
          </a:p>
          <a:p>
            <a:pPr lvl="0" fontAlgn="base"/>
            <a:r>
              <a:rPr lang="en-US" sz="1400" dirty="0"/>
              <a:t>Fruit or fruit and nut mixture (below you’ll learn more about worldwide </a:t>
            </a:r>
            <a:r>
              <a:rPr lang="en-US" sz="1400" i="1" dirty="0"/>
              <a:t>charoset</a:t>
            </a:r>
            <a:r>
              <a:rPr lang="en-US" sz="1400" dirty="0"/>
              <a:t> customs)</a:t>
            </a:r>
          </a:p>
        </p:txBody>
      </p:sp>
      <p:sp>
        <p:nvSpPr>
          <p:cNvPr id="15" name="TextBox 14">
            <a:extLst>
              <a:ext uri="{FF2B5EF4-FFF2-40B4-BE49-F238E27FC236}">
                <a16:creationId xmlns:a16="http://schemas.microsoft.com/office/drawing/2014/main" id="{B29E0E83-3809-4EB8-B938-D2BE461372F6}"/>
              </a:ext>
            </a:extLst>
          </p:cNvPr>
          <p:cNvSpPr txBox="1"/>
          <p:nvPr/>
        </p:nvSpPr>
        <p:spPr>
          <a:xfrm>
            <a:off x="8156769" y="2633851"/>
            <a:ext cx="1992442" cy="2092881"/>
          </a:xfrm>
          <a:prstGeom prst="rect">
            <a:avLst/>
          </a:prstGeom>
          <a:noFill/>
        </p:spPr>
        <p:txBody>
          <a:bodyPr wrap="square" rtlCol="0">
            <a:spAutoFit/>
          </a:bodyPr>
          <a:lstStyle/>
          <a:p>
            <a:pPr lvl="0" fontAlgn="base"/>
            <a:r>
              <a:rPr lang="en-US" i="1" dirty="0" err="1"/>
              <a:t>Maror</a:t>
            </a:r>
            <a:r>
              <a:rPr lang="en-US" dirty="0"/>
              <a:t>: </a:t>
            </a:r>
          </a:p>
          <a:p>
            <a:pPr lvl="0" fontAlgn="base"/>
            <a:r>
              <a:rPr lang="en-US" sz="1600" dirty="0"/>
              <a:t>Bitter herb – horseradish, can also be dandelion, romaine lettuce (Sephardi), or other greens</a:t>
            </a:r>
          </a:p>
        </p:txBody>
      </p:sp>
      <p:sp>
        <p:nvSpPr>
          <p:cNvPr id="16" name="TextBox 15">
            <a:extLst>
              <a:ext uri="{FF2B5EF4-FFF2-40B4-BE49-F238E27FC236}">
                <a16:creationId xmlns:a16="http://schemas.microsoft.com/office/drawing/2014/main" id="{3922D65E-8083-45A1-BB21-B9AB6B887175}"/>
              </a:ext>
            </a:extLst>
          </p:cNvPr>
          <p:cNvSpPr txBox="1"/>
          <p:nvPr/>
        </p:nvSpPr>
        <p:spPr>
          <a:xfrm>
            <a:off x="2140844" y="2818516"/>
            <a:ext cx="2209919" cy="1477328"/>
          </a:xfrm>
          <a:prstGeom prst="rect">
            <a:avLst/>
          </a:prstGeom>
          <a:noFill/>
        </p:spPr>
        <p:txBody>
          <a:bodyPr wrap="square" rtlCol="0">
            <a:spAutoFit/>
          </a:bodyPr>
          <a:lstStyle/>
          <a:p>
            <a:pPr lvl="0" fontAlgn="base"/>
            <a:r>
              <a:rPr lang="en-US" dirty="0"/>
              <a:t>Orange: </a:t>
            </a:r>
          </a:p>
          <a:p>
            <a:pPr lvl="0" fontAlgn="base"/>
            <a:r>
              <a:rPr lang="en-US" sz="1200" dirty="0"/>
              <a:t>American innovation to represent inclusion, originally of women or of lesbians, now for anyone who might have been excluded</a:t>
            </a:r>
          </a:p>
        </p:txBody>
      </p:sp>
      <p:pic>
        <p:nvPicPr>
          <p:cNvPr id="25" name="Picture 24" descr="A picture containing indoor, plant, red, vegetable&#10;&#10;Description automatically generated">
            <a:extLst>
              <a:ext uri="{FF2B5EF4-FFF2-40B4-BE49-F238E27FC236}">
                <a16:creationId xmlns:a16="http://schemas.microsoft.com/office/drawing/2014/main" id="{C3DC373A-F8CD-B346-B363-8DBD3C03C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354" y="1810008"/>
            <a:ext cx="2894918" cy="1881697"/>
          </a:xfrm>
          <a:prstGeom prst="rect">
            <a:avLst/>
          </a:prstGeom>
        </p:spPr>
      </p:pic>
      <p:sp>
        <p:nvSpPr>
          <p:cNvPr id="27" name="Slide Number Placeholder 26">
            <a:extLst>
              <a:ext uri="{FF2B5EF4-FFF2-40B4-BE49-F238E27FC236}">
                <a16:creationId xmlns:a16="http://schemas.microsoft.com/office/drawing/2014/main" id="{C6E39A4B-0F59-3547-83A6-73B530C736A2}"/>
              </a:ext>
            </a:extLst>
          </p:cNvPr>
          <p:cNvSpPr>
            <a:spLocks noGrp="1"/>
          </p:cNvSpPr>
          <p:nvPr>
            <p:ph type="sldNum" sz="quarter" idx="12"/>
          </p:nvPr>
        </p:nvSpPr>
        <p:spPr/>
        <p:txBody>
          <a:bodyPr/>
          <a:lstStyle/>
          <a:p>
            <a:fld id="{DDED6A29-E892-43EE-9CD2-63AC645924D9}" type="slidenum">
              <a:rPr lang="en-US" smtClean="0"/>
              <a:t>10</a:t>
            </a:fld>
            <a:endParaRPr lang="en-US"/>
          </a:p>
        </p:txBody>
      </p:sp>
      <p:sp>
        <p:nvSpPr>
          <p:cNvPr id="28" name="TextBox 27">
            <a:extLst>
              <a:ext uri="{FF2B5EF4-FFF2-40B4-BE49-F238E27FC236}">
                <a16:creationId xmlns:a16="http://schemas.microsoft.com/office/drawing/2014/main" id="{F82C71CD-295D-904D-BBE5-9662B08B9C74}"/>
              </a:ext>
            </a:extLst>
          </p:cNvPr>
          <p:cNvSpPr txBox="1"/>
          <p:nvPr/>
        </p:nvSpPr>
        <p:spPr>
          <a:xfrm>
            <a:off x="8506268" y="332680"/>
            <a:ext cx="3010415" cy="1477328"/>
          </a:xfrm>
          <a:prstGeom prst="rect">
            <a:avLst/>
          </a:prstGeom>
          <a:noFill/>
        </p:spPr>
        <p:txBody>
          <a:bodyPr wrap="square" rtlCol="0">
            <a:spAutoFit/>
          </a:bodyPr>
          <a:lstStyle/>
          <a:p>
            <a:r>
              <a:rPr lang="en-US" dirty="0"/>
              <a:t>There are many different customs about how to arrange the seder plate. The next four slides show examples.</a:t>
            </a:r>
          </a:p>
        </p:txBody>
      </p:sp>
    </p:spTree>
    <p:extLst>
      <p:ext uri="{BB962C8B-B14F-4D97-AF65-F5344CB8AC3E}">
        <p14:creationId xmlns:p14="http://schemas.microsoft.com/office/powerpoint/2010/main" val="21375631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396726" y="265814"/>
            <a:ext cx="11398548" cy="1371600"/>
          </a:xfrm>
        </p:spPr>
        <p:txBody>
          <a:bodyPr>
            <a:normAutofit/>
          </a:bodyPr>
          <a:lstStyle/>
          <a:p>
            <a:r>
              <a:rPr lang="en-US" dirty="0"/>
              <a:t>Chad </a:t>
            </a:r>
            <a:r>
              <a:rPr lang="en-US" dirty="0" err="1"/>
              <a:t>Gadya</a:t>
            </a:r>
            <a:r>
              <a:rPr lang="en-US" dirty="0"/>
              <a:t> - Ladino</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545582" y="1382230"/>
            <a:ext cx="2601655" cy="4104167"/>
          </a:xfrm>
        </p:spPr>
        <p:txBody>
          <a:bodyPr>
            <a:noAutofit/>
          </a:bodyPr>
          <a:lstStyle/>
          <a:p>
            <a:pPr marL="0" indent="0">
              <a:spcBef>
                <a:spcPts val="0"/>
              </a:spcBef>
              <a:buNone/>
            </a:pPr>
            <a:r>
              <a:rPr lang="en-US" sz="2000" i="1" dirty="0"/>
              <a:t>I vino el Santo </a:t>
            </a:r>
            <a:r>
              <a:rPr lang="en-US" sz="2000" i="1" dirty="0" err="1"/>
              <a:t>Bendicho</a:t>
            </a:r>
            <a:r>
              <a:rPr lang="en-US" sz="2000" i="1" dirty="0"/>
              <a:t>, </a:t>
            </a:r>
            <a:r>
              <a:rPr lang="en-US" sz="2000" i="1" dirty="0" err="1"/>
              <a:t>i</a:t>
            </a:r>
            <a:r>
              <a:rPr lang="en-US" sz="2000" i="1" dirty="0"/>
              <a:t> </a:t>
            </a:r>
            <a:r>
              <a:rPr lang="en-US" sz="2000" i="1" dirty="0" err="1"/>
              <a:t>mato</a:t>
            </a:r>
            <a:r>
              <a:rPr lang="en-US" sz="2000" i="1" dirty="0"/>
              <a:t> al </a:t>
            </a:r>
            <a:r>
              <a:rPr lang="en-US" sz="2000" i="1" dirty="0" err="1"/>
              <a:t>malah</a:t>
            </a:r>
            <a:r>
              <a:rPr lang="en-US" sz="2000" i="1" dirty="0"/>
              <a:t> </a:t>
            </a:r>
            <a:r>
              <a:rPr lang="en-US" sz="2000" i="1" dirty="0" err="1"/>
              <a:t>amavet</a:t>
            </a:r>
            <a:r>
              <a:rPr lang="en-US" sz="2000" i="1" dirty="0"/>
              <a:t>, </a:t>
            </a:r>
            <a:r>
              <a:rPr lang="en-US" sz="2000" i="1" dirty="0" err="1"/>
              <a:t>ke</a:t>
            </a:r>
            <a:r>
              <a:rPr lang="en-US" sz="2000" i="1" dirty="0"/>
              <a:t> se </a:t>
            </a:r>
            <a:r>
              <a:rPr lang="en-US" sz="2000" i="1" dirty="0" err="1"/>
              <a:t>yevo</a:t>
            </a:r>
            <a:r>
              <a:rPr lang="en-US" sz="2000" i="1" dirty="0"/>
              <a:t> al </a:t>
            </a:r>
            <a:r>
              <a:rPr lang="en-US" sz="2000" i="1" dirty="0" err="1"/>
              <a:t>shohet</a:t>
            </a:r>
            <a:r>
              <a:rPr lang="en-US" sz="2000" i="1" dirty="0"/>
              <a:t>, </a:t>
            </a:r>
            <a:r>
              <a:rPr lang="en-US" sz="2000" i="1" dirty="0" err="1"/>
              <a:t>ke</a:t>
            </a:r>
            <a:r>
              <a:rPr lang="en-US" sz="2000" i="1" dirty="0"/>
              <a:t> </a:t>
            </a:r>
            <a:r>
              <a:rPr lang="en-US" sz="2000" i="1" dirty="0" err="1"/>
              <a:t>mato</a:t>
            </a:r>
            <a:r>
              <a:rPr lang="en-US" sz="2000" i="1" dirty="0"/>
              <a:t> al </a:t>
            </a:r>
            <a:r>
              <a:rPr lang="en-US" sz="2000" i="1" dirty="0" err="1"/>
              <a:t>buey</a:t>
            </a:r>
            <a:r>
              <a:rPr lang="en-US" sz="2000" i="1" dirty="0"/>
              <a:t>, </a:t>
            </a:r>
            <a:r>
              <a:rPr lang="en-US" sz="2000" i="1" dirty="0" err="1"/>
              <a:t>ke</a:t>
            </a:r>
            <a:r>
              <a:rPr lang="en-US" sz="2000" i="1" dirty="0"/>
              <a:t> se </a:t>
            </a:r>
            <a:r>
              <a:rPr lang="en-US" sz="2000" i="1" dirty="0" err="1"/>
              <a:t>bevyo</a:t>
            </a:r>
            <a:r>
              <a:rPr lang="en-US" sz="2000" i="1" dirty="0"/>
              <a:t> al </a:t>
            </a:r>
            <a:r>
              <a:rPr lang="en-US" sz="2000" i="1" dirty="0" err="1"/>
              <a:t>agua</a:t>
            </a:r>
            <a:r>
              <a:rPr lang="en-US" sz="2000" i="1" dirty="0"/>
              <a:t>, </a:t>
            </a:r>
            <a:r>
              <a:rPr lang="en-US" sz="2000" i="1" dirty="0" err="1"/>
              <a:t>ke</a:t>
            </a:r>
            <a:r>
              <a:rPr lang="en-US" sz="2000" i="1" dirty="0"/>
              <a:t> </a:t>
            </a:r>
            <a:r>
              <a:rPr lang="en-US" sz="2000" i="1" dirty="0" err="1"/>
              <a:t>amato</a:t>
            </a:r>
            <a:r>
              <a:rPr lang="en-US" sz="2000" i="1" dirty="0"/>
              <a:t> al </a:t>
            </a:r>
            <a:r>
              <a:rPr lang="en-US" sz="2000" i="1" dirty="0" err="1"/>
              <a:t>fuego</a:t>
            </a:r>
            <a:r>
              <a:rPr lang="en-US" sz="2000" i="1" dirty="0"/>
              <a:t>, </a:t>
            </a:r>
            <a:r>
              <a:rPr lang="en-US" sz="2000" i="1" dirty="0" err="1"/>
              <a:t>ke</a:t>
            </a:r>
            <a:r>
              <a:rPr lang="en-US" sz="2000" i="1" dirty="0"/>
              <a:t> </a:t>
            </a:r>
            <a:r>
              <a:rPr lang="en-US" sz="2000" i="1" dirty="0" err="1"/>
              <a:t>kemo</a:t>
            </a:r>
            <a:r>
              <a:rPr lang="en-US" sz="2000" i="1" dirty="0"/>
              <a:t> al </a:t>
            </a:r>
            <a:r>
              <a:rPr lang="en-US" sz="2000" i="1" dirty="0" err="1"/>
              <a:t>palo</a:t>
            </a:r>
            <a:r>
              <a:rPr lang="en-US" sz="2000" i="1" dirty="0"/>
              <a:t>, </a:t>
            </a:r>
            <a:r>
              <a:rPr lang="en-US" sz="2000" i="1" dirty="0" err="1"/>
              <a:t>ke</a:t>
            </a:r>
            <a:r>
              <a:rPr lang="en-US" sz="2000" i="1" dirty="0"/>
              <a:t> </a:t>
            </a:r>
            <a:r>
              <a:rPr lang="en-US" sz="2000" i="1" dirty="0" err="1"/>
              <a:t>aharvo</a:t>
            </a:r>
            <a:r>
              <a:rPr lang="en-US" sz="2000" i="1" dirty="0"/>
              <a:t> al </a:t>
            </a:r>
            <a:r>
              <a:rPr lang="en-US" sz="2000" i="1" dirty="0" err="1"/>
              <a:t>perro</a:t>
            </a:r>
            <a:r>
              <a:rPr lang="en-US" sz="2000" i="1" dirty="0"/>
              <a:t>, </a:t>
            </a:r>
            <a:r>
              <a:rPr lang="en-US" sz="2000" i="1" dirty="0" err="1"/>
              <a:t>ke</a:t>
            </a:r>
            <a:r>
              <a:rPr lang="en-US" sz="2000" i="1" dirty="0"/>
              <a:t> </a:t>
            </a:r>
            <a:r>
              <a:rPr lang="en-US" sz="2000" i="1" dirty="0" err="1"/>
              <a:t>modryo</a:t>
            </a:r>
            <a:r>
              <a:rPr lang="en-US" sz="2000" i="1" dirty="0"/>
              <a:t> al </a:t>
            </a:r>
            <a:r>
              <a:rPr lang="en-US" sz="2000" i="1" dirty="0" err="1"/>
              <a:t>gato</a:t>
            </a:r>
            <a:r>
              <a:rPr lang="en-US" sz="2000" i="1" dirty="0"/>
              <a:t>, </a:t>
            </a:r>
            <a:r>
              <a:rPr lang="en-US" sz="2000" i="1" dirty="0" err="1"/>
              <a:t>ke</a:t>
            </a:r>
            <a:r>
              <a:rPr lang="en-US" sz="2000" i="1" dirty="0"/>
              <a:t> </a:t>
            </a:r>
            <a:r>
              <a:rPr lang="en-US" sz="2000" i="1" dirty="0" err="1"/>
              <a:t>kome</a:t>
            </a:r>
            <a:r>
              <a:rPr lang="en-US" sz="2000" i="1" dirty="0"/>
              <a:t> al </a:t>
            </a:r>
            <a:r>
              <a:rPr lang="en-US" sz="2000" i="1" dirty="0" err="1"/>
              <a:t>kavritiko</a:t>
            </a:r>
            <a:r>
              <a:rPr lang="en-US" sz="2000" i="1" dirty="0"/>
              <a:t>, </a:t>
            </a:r>
            <a:r>
              <a:rPr lang="en-US" sz="2000" i="1" dirty="0" err="1"/>
              <a:t>ke</a:t>
            </a:r>
            <a:r>
              <a:rPr lang="en-US" sz="2000" i="1" dirty="0"/>
              <a:t> lo </a:t>
            </a:r>
            <a:r>
              <a:rPr lang="en-US" sz="2000" i="1" dirty="0" err="1"/>
              <a:t>merko</a:t>
            </a:r>
            <a:r>
              <a:rPr lang="en-US" sz="2000" i="1" dirty="0"/>
              <a:t> mi padre, por dos </a:t>
            </a:r>
            <a:r>
              <a:rPr lang="en-US" sz="2000" i="1" dirty="0" err="1"/>
              <a:t>levanim</a:t>
            </a:r>
            <a:r>
              <a:rPr lang="en-US" sz="2000" i="1" dirty="0"/>
              <a:t>.</a:t>
            </a:r>
          </a:p>
        </p:txBody>
      </p:sp>
      <p:sp>
        <p:nvSpPr>
          <p:cNvPr id="6" name="TextBox 5">
            <a:extLst>
              <a:ext uri="{FF2B5EF4-FFF2-40B4-BE49-F238E27FC236}">
                <a16:creationId xmlns:a16="http://schemas.microsoft.com/office/drawing/2014/main" id="{ACE5839B-689A-4D38-89CE-148CCB686136}"/>
              </a:ext>
            </a:extLst>
          </p:cNvPr>
          <p:cNvSpPr txBox="1"/>
          <p:nvPr/>
        </p:nvSpPr>
        <p:spPr>
          <a:xfrm>
            <a:off x="5539563" y="6035969"/>
            <a:ext cx="4901610" cy="369332"/>
          </a:xfrm>
          <a:prstGeom prst="rect">
            <a:avLst/>
          </a:prstGeom>
          <a:noFill/>
        </p:spPr>
        <p:txBody>
          <a:bodyPr wrap="square" rtlCol="0">
            <a:spAutoFit/>
          </a:bodyPr>
          <a:lstStyle/>
          <a:p>
            <a:r>
              <a:rPr lang="en-US" dirty="0"/>
              <a:t>Asher </a:t>
            </a:r>
            <a:r>
              <a:rPr lang="en-US" dirty="0" err="1"/>
              <a:t>Shasho</a:t>
            </a:r>
            <a:r>
              <a:rPr lang="en-US" dirty="0"/>
              <a:t> Levy and Chloe </a:t>
            </a:r>
            <a:r>
              <a:rPr lang="en-US" dirty="0" err="1"/>
              <a:t>Pourmorady</a:t>
            </a:r>
            <a:endParaRPr lang="en-US" dirty="0"/>
          </a:p>
        </p:txBody>
      </p:sp>
      <p:pic>
        <p:nvPicPr>
          <p:cNvPr id="3" name="Online Media 2" title="Chloe Pourmorady and Asher Shasho Levy - Un Kavretiko">
            <a:hlinkClick r:id="" action="ppaction://media"/>
            <a:extLst>
              <a:ext uri="{FF2B5EF4-FFF2-40B4-BE49-F238E27FC236}">
                <a16:creationId xmlns:a16="http://schemas.microsoft.com/office/drawing/2014/main" id="{0345D5BE-A44A-48A3-B6BA-302E6705A96A}"/>
              </a:ext>
            </a:extLst>
          </p:cNvPr>
          <p:cNvPicPr>
            <a:picLocks noRot="1" noChangeAspect="1"/>
          </p:cNvPicPr>
          <p:nvPr>
            <a:videoFile r:link="rId1"/>
          </p:nvPr>
        </p:nvPicPr>
        <p:blipFill>
          <a:blip r:embed="rId3"/>
          <a:stretch>
            <a:fillRect/>
          </a:stretch>
        </p:blipFill>
        <p:spPr>
          <a:xfrm>
            <a:off x="4520021" y="1850065"/>
            <a:ext cx="7441607" cy="4185904"/>
          </a:xfrm>
          <a:prstGeom prst="rect">
            <a:avLst/>
          </a:prstGeom>
        </p:spPr>
      </p:pic>
      <p:sp>
        <p:nvSpPr>
          <p:cNvPr id="4" name="Slide Number Placeholder 3">
            <a:extLst>
              <a:ext uri="{FF2B5EF4-FFF2-40B4-BE49-F238E27FC236}">
                <a16:creationId xmlns:a16="http://schemas.microsoft.com/office/drawing/2014/main" id="{11A9AD6D-11D9-A741-8E0B-0EFFF90D9E72}"/>
              </a:ext>
            </a:extLst>
          </p:cNvPr>
          <p:cNvSpPr>
            <a:spLocks noGrp="1"/>
          </p:cNvSpPr>
          <p:nvPr>
            <p:ph type="sldNum" sz="quarter" idx="12"/>
          </p:nvPr>
        </p:nvSpPr>
        <p:spPr/>
        <p:txBody>
          <a:bodyPr/>
          <a:lstStyle/>
          <a:p>
            <a:fld id="{DDED6A29-E892-43EE-9CD2-63AC645924D9}" type="slidenum">
              <a:rPr lang="en-US" smtClean="0"/>
              <a:t>100</a:t>
            </a:fld>
            <a:endParaRPr lang="en-US"/>
          </a:p>
        </p:txBody>
      </p:sp>
      <p:sp>
        <p:nvSpPr>
          <p:cNvPr id="7" name="TextBox 6">
            <a:extLst>
              <a:ext uri="{FF2B5EF4-FFF2-40B4-BE49-F238E27FC236}">
                <a16:creationId xmlns:a16="http://schemas.microsoft.com/office/drawing/2014/main" id="{9112392C-DEF5-AE42-91EF-A7A5AF3717FE}"/>
              </a:ext>
            </a:extLst>
          </p:cNvPr>
          <p:cNvSpPr txBox="1"/>
          <p:nvPr/>
        </p:nvSpPr>
        <p:spPr>
          <a:xfrm rot="19973350">
            <a:off x="3192998" y="2146480"/>
            <a:ext cx="1081837" cy="461665"/>
          </a:xfrm>
          <a:prstGeom prst="rect">
            <a:avLst/>
          </a:prstGeom>
          <a:noFill/>
        </p:spPr>
        <p:txBody>
          <a:bodyPr wrap="square" rtlCol="0">
            <a:spAutoFit/>
          </a:bodyPr>
          <a:lstStyle/>
          <a:p>
            <a:r>
              <a:rPr lang="en-US" sz="2400" b="1" dirty="0">
                <a:solidFill>
                  <a:srgbClr val="00B050"/>
                </a:solidFill>
              </a:rPr>
              <a:t>Play &gt;</a:t>
            </a:r>
          </a:p>
        </p:txBody>
      </p:sp>
    </p:spTree>
    <p:extLst>
      <p:ext uri="{BB962C8B-B14F-4D97-AF65-F5344CB8AC3E}">
        <p14:creationId xmlns:p14="http://schemas.microsoft.com/office/powerpoint/2010/main" val="344123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DDA324-6FCF-49B7-9B2D-491FA488020A}"/>
              </a:ext>
            </a:extLst>
          </p:cNvPr>
          <p:cNvSpPr>
            <a:spLocks noGrp="1"/>
          </p:cNvSpPr>
          <p:nvPr>
            <p:ph type="subTitle" idx="1"/>
          </p:nvPr>
        </p:nvSpPr>
        <p:spPr>
          <a:xfrm>
            <a:off x="1524000" y="1655482"/>
            <a:ext cx="9143999" cy="3839932"/>
          </a:xfrm>
        </p:spPr>
        <p:txBody>
          <a:bodyPr>
            <a:normAutofit fontScale="92500" lnSpcReduction="20000"/>
          </a:bodyPr>
          <a:lstStyle/>
          <a:p>
            <a:pPr algn="l"/>
            <a:endParaRPr lang="en-US" sz="1900" dirty="0"/>
          </a:p>
          <a:p>
            <a:pPr algn="l"/>
            <a:r>
              <a:rPr lang="en-US" sz="1900" dirty="0">
                <a:hlinkClick r:id="rId2"/>
              </a:rPr>
              <a:t>https://www.sefaria.org/</a:t>
            </a:r>
            <a:endParaRPr lang="en-US" sz="1900" dirty="0"/>
          </a:p>
          <a:p>
            <a:pPr algn="l"/>
            <a:r>
              <a:rPr lang="en-US" sz="1900" dirty="0">
                <a:hlinkClick r:id="rId3"/>
              </a:rPr>
              <a:t>https://www.jewishlanguages.org/passover</a:t>
            </a:r>
            <a:endParaRPr lang="en-US" sz="1900" dirty="0"/>
          </a:p>
          <a:p>
            <a:pPr algn="l"/>
            <a:r>
              <a:rPr lang="en-US" sz="1900" dirty="0">
                <a:hlinkClick r:id="rId4"/>
              </a:rPr>
              <a:t>http://neohasid.org/zman/pesach/InnerSeder</a:t>
            </a:r>
            <a:endParaRPr lang="en-US" sz="1900" dirty="0"/>
          </a:p>
          <a:p>
            <a:pPr algn="l"/>
            <a:endParaRPr lang="en-US" sz="1900" dirty="0"/>
          </a:p>
          <a:p>
            <a:pPr algn="l"/>
            <a:r>
              <a:rPr lang="en-US" dirty="0"/>
              <a:t>Images from various sites.</a:t>
            </a:r>
          </a:p>
          <a:p>
            <a:pPr algn="l" fontAlgn="base"/>
            <a:r>
              <a:rPr lang="en-US" dirty="0"/>
              <a:t>Abadi, Jennifer Felicia. 2018. Too Good to Passover: Sephardic &amp; Judeo-Arabic Seder Menus and Memories from Africa, Asia and Europe. Jennifer Abadi.</a:t>
            </a:r>
          </a:p>
          <a:p>
            <a:pPr algn="l" fontAlgn="base"/>
            <a:r>
              <a:rPr lang="en-US" dirty="0" err="1"/>
              <a:t>Kurshan</a:t>
            </a:r>
            <a:r>
              <a:rPr lang="en-US" dirty="0"/>
              <a:t>, Ilana. 2008. Why Is This Night Different from All Other Nights?: “The Four Questions” Around the World. </a:t>
            </a:r>
            <a:r>
              <a:rPr lang="en-US" dirty="0" err="1"/>
              <a:t>Schocken</a:t>
            </a:r>
            <a:r>
              <a:rPr lang="en-US" dirty="0"/>
              <a:t>.</a:t>
            </a:r>
          </a:p>
          <a:p>
            <a:pPr algn="l" fontAlgn="base"/>
            <a:r>
              <a:rPr lang="en-US" dirty="0"/>
              <a:t>Lowenstein, Steven. 2000. The Jewish Cultural Tapestry: International Jewish Folk Traditions. Oxford University Press.</a:t>
            </a:r>
          </a:p>
          <a:p>
            <a:pPr algn="l" fontAlgn="base"/>
            <a:r>
              <a:rPr lang="en-US" dirty="0"/>
              <a:t>Moss, David. The Moss </a:t>
            </a:r>
            <a:r>
              <a:rPr lang="en-US" dirty="0" err="1"/>
              <a:t>Haggadah</a:t>
            </a:r>
            <a:r>
              <a:rPr lang="en-US" dirty="0"/>
              <a:t>.</a:t>
            </a:r>
          </a:p>
          <a:p>
            <a:pPr algn="l" fontAlgn="base"/>
            <a:r>
              <a:rPr lang="en-US" dirty="0"/>
              <a:t>Ochs, Vanessa. 2020. The Passover Haggadah: A Biography. Princeton University Press.</a:t>
            </a:r>
          </a:p>
          <a:p>
            <a:pPr algn="l" fontAlgn="base"/>
            <a:r>
              <a:rPr lang="en-US" dirty="0"/>
              <a:t>Raphael, Chaim. 1993. A Feast of History: The Drama of Passover through the Ages. Reprint edition. </a:t>
            </a:r>
            <a:r>
              <a:rPr lang="en-US" dirty="0" err="1"/>
              <a:t>Bnai</a:t>
            </a:r>
            <a:r>
              <a:rPr lang="en-US" dirty="0"/>
              <a:t> </a:t>
            </a:r>
            <a:r>
              <a:rPr lang="en-US" dirty="0" err="1"/>
              <a:t>Brith</a:t>
            </a:r>
            <a:r>
              <a:rPr lang="en-US" dirty="0"/>
              <a:t> International.</a:t>
            </a:r>
          </a:p>
          <a:p>
            <a:pPr algn="l" fontAlgn="base"/>
            <a:r>
              <a:rPr lang="en-US" dirty="0"/>
              <a:t>Spiegel, Murray, and Rickey Stein. 2013. 300 Ways to Ask the Four Questions. Second edition. Spiegel-Stein Publishing.</a:t>
            </a:r>
          </a:p>
          <a:p>
            <a:pPr algn="l"/>
            <a:endParaRPr lang="en-US" dirty="0"/>
          </a:p>
          <a:p>
            <a:pPr algn="l"/>
            <a:endParaRPr lang="en-US" dirty="0"/>
          </a:p>
          <a:p>
            <a:endParaRPr lang="en-US" dirty="0"/>
          </a:p>
        </p:txBody>
      </p:sp>
      <p:pic>
        <p:nvPicPr>
          <p:cNvPr id="5" name="Picture 4" descr="A close up of a sign&#10;&#10;Description automatically generated">
            <a:extLst>
              <a:ext uri="{FF2B5EF4-FFF2-40B4-BE49-F238E27FC236}">
                <a16:creationId xmlns:a16="http://schemas.microsoft.com/office/drawing/2014/main" id="{0632415C-6D76-4D46-ABB2-BD28DA73C5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5999" y="-1"/>
            <a:ext cx="5839050" cy="1649731"/>
          </a:xfrm>
          <a:prstGeom prst="rect">
            <a:avLst/>
          </a:prstGeom>
        </p:spPr>
      </p:pic>
      <p:pic>
        <p:nvPicPr>
          <p:cNvPr id="2" name="Picture 1" descr="digital matsah 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0047" y="0"/>
            <a:ext cx="2185952" cy="1626529"/>
          </a:xfrm>
          <a:prstGeom prst="rect">
            <a:avLst/>
          </a:prstGeom>
        </p:spPr>
      </p:pic>
      <p:sp>
        <p:nvSpPr>
          <p:cNvPr id="4" name="Slide Number Placeholder 3">
            <a:extLst>
              <a:ext uri="{FF2B5EF4-FFF2-40B4-BE49-F238E27FC236}">
                <a16:creationId xmlns:a16="http://schemas.microsoft.com/office/drawing/2014/main" id="{330D3953-3CF6-E942-ADB6-7793C8D7BF7D}"/>
              </a:ext>
            </a:extLst>
          </p:cNvPr>
          <p:cNvSpPr>
            <a:spLocks noGrp="1"/>
          </p:cNvSpPr>
          <p:nvPr>
            <p:ph type="sldNum" sz="quarter" idx="12"/>
          </p:nvPr>
        </p:nvSpPr>
        <p:spPr/>
        <p:txBody>
          <a:bodyPr/>
          <a:lstStyle/>
          <a:p>
            <a:fld id="{DDED6A29-E892-43EE-9CD2-63AC645924D9}" type="slidenum">
              <a:rPr lang="en-US" smtClean="0"/>
              <a:t>101</a:t>
            </a:fld>
            <a:endParaRPr lang="en-US"/>
          </a:p>
        </p:txBody>
      </p:sp>
      <p:sp>
        <p:nvSpPr>
          <p:cNvPr id="6" name="Title 1">
            <a:extLst>
              <a:ext uri="{FF2B5EF4-FFF2-40B4-BE49-F238E27FC236}">
                <a16:creationId xmlns:a16="http://schemas.microsoft.com/office/drawing/2014/main" id="{66BB627D-7B3E-7246-B0FA-BFECEDD5AC02}"/>
              </a:ext>
            </a:extLst>
          </p:cNvPr>
          <p:cNvSpPr txBox="1">
            <a:spLocks/>
          </p:cNvSpPr>
          <p:nvPr/>
        </p:nvSpPr>
        <p:spPr>
          <a:xfrm>
            <a:off x="1571127" y="1253345"/>
            <a:ext cx="1838175" cy="896009"/>
          </a:xfrm>
          <a:prstGeom prst="rect">
            <a:avLst/>
          </a:prstGeom>
        </p:spPr>
        <p:txBody>
          <a:bodyPr vert="horz" lIns="91440" tIns="45720" rIns="91440" bIns="45720" rtlCol="0" anchor="ctr">
            <a:normAutofit/>
          </a:bodyPr>
          <a:lstStyle>
            <a:lvl1pPr algn="ctr" defTabSz="914400" rtl="0" eaLnBrk="1" latinLnBrk="0" hangingPunct="1">
              <a:lnSpc>
                <a:spcPct val="83000"/>
              </a:lnSpc>
              <a:spcBef>
                <a:spcPct val="0"/>
              </a:spcBef>
              <a:buNone/>
              <a:defRPr lang="en-US" sz="7200" b="0" kern="1200" cap="all" spc="-100" baseline="0" dirty="0">
                <a:solidFill>
                  <a:schemeClr val="tx1">
                    <a:lumMod val="85000"/>
                    <a:lumOff val="15000"/>
                  </a:schemeClr>
                </a:solidFill>
                <a:effectLst/>
                <a:latin typeface="+mj-lt"/>
                <a:ea typeface="+mn-ea"/>
                <a:cs typeface="+mn-cs"/>
              </a:defRPr>
            </a:lvl1pPr>
          </a:lstStyle>
          <a:p>
            <a:r>
              <a:rPr lang="en-US" sz="2800" dirty="0"/>
              <a:t>Sources:</a:t>
            </a:r>
          </a:p>
        </p:txBody>
      </p:sp>
      <p:sp>
        <p:nvSpPr>
          <p:cNvPr id="8" name="Rectangle 7">
            <a:extLst>
              <a:ext uri="{FF2B5EF4-FFF2-40B4-BE49-F238E27FC236}">
                <a16:creationId xmlns:a16="http://schemas.microsoft.com/office/drawing/2014/main" id="{839711B0-4607-014C-80D7-CD5508B71A50}"/>
              </a:ext>
            </a:extLst>
          </p:cNvPr>
          <p:cNvSpPr/>
          <p:nvPr/>
        </p:nvSpPr>
        <p:spPr>
          <a:xfrm>
            <a:off x="5060731" y="1632280"/>
            <a:ext cx="2017986" cy="4279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29652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dirty="0"/>
              <a:t>Omitted sections</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867101" y="1422958"/>
            <a:ext cx="4614251" cy="5220585"/>
          </a:xfrm>
        </p:spPr>
        <p:txBody>
          <a:bodyPr>
            <a:noAutofit/>
          </a:bodyPr>
          <a:lstStyle/>
          <a:p>
            <a:pPr marL="0" indent="0">
              <a:buNone/>
            </a:pPr>
            <a:r>
              <a:rPr lang="en-US" sz="2000" dirty="0"/>
              <a:t>Most of the translations above (except for the songs) come from the </a:t>
            </a:r>
            <a:r>
              <a:rPr lang="en-US" sz="2000" i="1" dirty="0"/>
              <a:t>Haggadah of the Inner Seder </a:t>
            </a:r>
            <a:r>
              <a:rPr lang="en-US" sz="2000" dirty="0"/>
              <a:t>by Rabbi David Seidenberg. You can find the Hebrew texts for the </a:t>
            </a:r>
            <a:r>
              <a:rPr lang="en-US" sz="2000" dirty="0" err="1"/>
              <a:t>Magid</a:t>
            </a:r>
            <a:r>
              <a:rPr lang="en-US" sz="2000" dirty="0"/>
              <a:t> section in the following slides.</a:t>
            </a:r>
          </a:p>
          <a:p>
            <a:pPr marL="0" indent="0">
              <a:buNone/>
            </a:pPr>
            <a:r>
              <a:rPr lang="en-US" sz="2000" dirty="0"/>
              <a:t>If you want to include the entire </a:t>
            </a:r>
            <a:r>
              <a:rPr lang="en-US" sz="2000" i="1" dirty="0" err="1"/>
              <a:t>Haggadah</a:t>
            </a:r>
            <a:r>
              <a:rPr lang="en-US" sz="2000" dirty="0"/>
              <a:t> text in Hebrew, you can move these slides to the sections where they belong above. You can also find complete Hebrew with complete English translation in the </a:t>
            </a:r>
            <a:r>
              <a:rPr lang="en-US" sz="2000" i="1" dirty="0">
                <a:hlinkClick r:id="rId2"/>
              </a:rPr>
              <a:t>Haggadah of the Inner Seder</a:t>
            </a:r>
            <a:r>
              <a:rPr lang="en-US" sz="2000" i="1" dirty="0"/>
              <a:t> </a:t>
            </a:r>
            <a:r>
              <a:rPr lang="en-US" sz="1400" dirty="0"/>
              <a:t>(</a:t>
            </a:r>
            <a:r>
              <a:rPr lang="en-US" sz="1400" dirty="0">
                <a:hlinkClick r:id="rId2"/>
              </a:rPr>
              <a:t>http://neohasid.org/zman/pesach/InnerSeder/</a:t>
            </a:r>
            <a:r>
              <a:rPr lang="en-US" sz="1400" dirty="0"/>
              <a:t>), </a:t>
            </a:r>
            <a:r>
              <a:rPr lang="en-US" sz="2000" dirty="0"/>
              <a:t>or at </a:t>
            </a:r>
            <a:r>
              <a:rPr lang="en-US" sz="2000" dirty="0" err="1"/>
              <a:t>Sefaria.org</a:t>
            </a:r>
            <a:r>
              <a:rPr lang="en-US" sz="2000" dirty="0"/>
              <a:t>.</a:t>
            </a:r>
          </a:p>
          <a:p>
            <a:pPr marL="0" indent="0">
              <a:buNone/>
            </a:pPr>
            <a:endParaRPr lang="en-US" sz="2000" dirty="0"/>
          </a:p>
          <a:p>
            <a:pPr marL="0" indent="0">
              <a:buNone/>
            </a:pPr>
            <a:endParaRPr lang="en-US" sz="2000" dirty="0"/>
          </a:p>
          <a:p>
            <a:pPr marL="0" indent="0">
              <a:buNone/>
            </a:pPr>
            <a:endParaRPr lang="en-US" sz="2000" dirty="0"/>
          </a:p>
        </p:txBody>
      </p:sp>
      <p:pic>
        <p:nvPicPr>
          <p:cNvPr id="3" name="Picture 2" descr="digital matsah-tit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6515" y="1603461"/>
            <a:ext cx="6050206" cy="4731030"/>
          </a:xfrm>
          <a:prstGeom prst="rect">
            <a:avLst/>
          </a:prstGeom>
        </p:spPr>
      </p:pic>
      <p:sp>
        <p:nvSpPr>
          <p:cNvPr id="4" name="Slide Number Placeholder 3">
            <a:extLst>
              <a:ext uri="{FF2B5EF4-FFF2-40B4-BE49-F238E27FC236}">
                <a16:creationId xmlns:a16="http://schemas.microsoft.com/office/drawing/2014/main" id="{AAC1909C-B92A-3B47-B72E-2BE6DFB3B289}"/>
              </a:ext>
            </a:extLst>
          </p:cNvPr>
          <p:cNvSpPr>
            <a:spLocks noGrp="1"/>
          </p:cNvSpPr>
          <p:nvPr>
            <p:ph type="sldNum" sz="quarter" idx="12"/>
          </p:nvPr>
        </p:nvSpPr>
        <p:spPr/>
        <p:txBody>
          <a:bodyPr/>
          <a:lstStyle/>
          <a:p>
            <a:fld id="{DDED6A29-E892-43EE-9CD2-63AC645924D9}" type="slidenum">
              <a:rPr lang="en-US" smtClean="0"/>
              <a:t>102</a:t>
            </a:fld>
            <a:endParaRPr lang="en-US"/>
          </a:p>
        </p:txBody>
      </p:sp>
      <p:sp>
        <p:nvSpPr>
          <p:cNvPr id="6" name="TextBox 5">
            <a:extLst>
              <a:ext uri="{FF2B5EF4-FFF2-40B4-BE49-F238E27FC236}">
                <a16:creationId xmlns:a16="http://schemas.microsoft.com/office/drawing/2014/main" id="{2BB9C577-A4D6-B644-858F-C7947FB4E796}"/>
              </a:ext>
            </a:extLst>
          </p:cNvPr>
          <p:cNvSpPr txBox="1"/>
          <p:nvPr/>
        </p:nvSpPr>
        <p:spPr>
          <a:xfrm>
            <a:off x="29057" y="-66907"/>
            <a:ext cx="1282390" cy="369332"/>
          </a:xfrm>
          <a:prstGeom prst="rect">
            <a:avLst/>
          </a:prstGeom>
          <a:noFill/>
        </p:spPr>
        <p:txBody>
          <a:bodyPr wrap="square" rtlCol="0">
            <a:spAutoFit/>
          </a:bodyPr>
          <a:lstStyle/>
          <a:p>
            <a:r>
              <a:rPr lang="en-US" dirty="0">
                <a:hlinkClick r:id="rId4" action="ppaction://hlinksldjump"/>
              </a:rPr>
              <a:t>Short cuts</a:t>
            </a:r>
            <a:endParaRPr lang="en-US" dirty="0"/>
          </a:p>
        </p:txBody>
      </p:sp>
    </p:spTree>
    <p:extLst>
      <p:ext uri="{BB962C8B-B14F-4D97-AF65-F5344CB8AC3E}">
        <p14:creationId xmlns:p14="http://schemas.microsoft.com/office/powerpoint/2010/main" val="41930829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fontScale="90000"/>
          </a:bodyPr>
          <a:lstStyle/>
          <a:p>
            <a:r>
              <a:rPr lang="en-US" dirty="0"/>
              <a:t>Omitted or abridged Hebrew sections</a:t>
            </a:r>
          </a:p>
        </p:txBody>
      </p:sp>
      <p:sp>
        <p:nvSpPr>
          <p:cNvPr id="6" name="TextBox 5">
            <a:extLst>
              <a:ext uri="{FF2B5EF4-FFF2-40B4-BE49-F238E27FC236}">
                <a16:creationId xmlns:a16="http://schemas.microsoft.com/office/drawing/2014/main" id="{A41A89E9-762D-40F3-A861-4B710D3B31AE}"/>
              </a:ext>
            </a:extLst>
          </p:cNvPr>
          <p:cNvSpPr txBox="1"/>
          <p:nvPr/>
        </p:nvSpPr>
        <p:spPr>
          <a:xfrm>
            <a:off x="361507" y="1371601"/>
            <a:ext cx="11479216" cy="5632311"/>
          </a:xfrm>
          <a:prstGeom prst="rect">
            <a:avLst/>
          </a:prstGeom>
          <a:noFill/>
        </p:spPr>
        <p:txBody>
          <a:bodyPr wrap="square" rtlCol="0">
            <a:spAutoFit/>
          </a:bodyPr>
          <a:lstStyle/>
          <a:p>
            <a:pPr algn="r"/>
            <a:r>
              <a:rPr lang="he-IL" sz="2000" dirty="0"/>
              <a:t>מַעֲשֶׂה בְּרַבִּי אֱלִיעֶזֶר וְרַבִּי יְהוֹשֻׁעַ וְרַבִּי אֶלְעָזָר בֶּן־עֲזַרְיָה וְרַבִּי עֲקִיבָא וְרַבִּי טַרְפוֹן שֶׁהָיוּ מְסֻבִּין בִּבְנֵי־בְרַק וְהָיוּ מְסַפְּרִים בִּיצִיאַת מִצְרַיִם כָּל־אוֹתוֹ הַלַּיְלָה, עַד שֶׁבָּאוּ תַלְמִידֵיהֶם וְאָמְרוּ לָהֶם רַבּוֹתֵינוּ הִגִּיעַ זְמַן קְרִיאַת שְׁמַע שֶׁל שַׁחֲרִית.</a:t>
            </a:r>
            <a:endParaRPr lang="en-US" sz="2000" dirty="0"/>
          </a:p>
          <a:p>
            <a:pPr algn="r"/>
            <a:r>
              <a:rPr lang="he-IL" sz="2000" dirty="0"/>
              <a:t>אָמַר רַבִּי אֶלְעָזָר בֶּן־עֲזַרְיָה הֲרֵי אֲנִי כְּבֶן שִׁבְעִים שָׁנָה וְלֹא זָכִיתִי שֶׁתֵּאָמֵר יְצִיאַת מִצְרַיִם בַּלֵּילוֹת עַד שֶׁדְּרָשָׁהּ בֶּן זוֹמָא, שֶׁנֶּאֱמַר, לְמַעַן תִּזְכֹּר אֶת יוֹם צֵאתְךָ מֵאֶרֶץ מִצְרַיִם כֹּל יְמֵי חַיֶּיךָ. יְמֵי חַיֶּיךָ הַיָּמִים. כֹּל יְמֵי חַיֶּיךָ הַלֵּילוֹת. וַחֲכָמִים אוֹמְרִים יְמֵי חַיֶּיךָ הָעוֹלָם הַזֶּה. כֹּל </a:t>
            </a:r>
            <a:endParaRPr lang="en-US" sz="2000" dirty="0"/>
          </a:p>
          <a:p>
            <a:pPr algn="r"/>
            <a:r>
              <a:rPr lang="he-IL" sz="2000" dirty="0"/>
              <a:t>יְמֵי חַיֶּיךָ לְהָבִיא לִימוֹת הַמָּשִׁיחַ:</a:t>
            </a:r>
            <a:endParaRPr lang="en-US" sz="2000" dirty="0"/>
          </a:p>
          <a:p>
            <a:pPr algn="r"/>
            <a:r>
              <a:rPr lang="he-IL" sz="2000" dirty="0"/>
              <a:t>יָכוֹל מֵראשׁ חֹדֶשׁ? תַּלְמוּד לוֹמַר בַּיּוֹם הַהוּא. אִי בַּיּוֹם הַהוּא יָכוֹל מִבְּעוֹד יוֹם? תַּלְמוּד לוֹמַר בַּעֲבוּר זֶה – בַּעֲבוּר זֶה לֹא אָמַרְתִּי, אֶלָּא בְּשָׁעָה שֶׁיֵּשׁ מַצָּה וּמָרוֹר מֻנָּחִים לְפָנֶיךָ.</a:t>
            </a:r>
            <a:endParaRPr lang="en-US" sz="2000" dirty="0"/>
          </a:p>
          <a:p>
            <a:pPr algn="r"/>
            <a:endParaRPr lang="en-US" sz="2000" dirty="0"/>
          </a:p>
          <a:p>
            <a:pPr algn="r"/>
            <a:r>
              <a:rPr lang="he-IL" sz="2000" dirty="0"/>
              <a:t>מִתְּחִלָּה עוֹבְדֵי עֲבוֹדָה זָרָה הָיוּ אֲבוֹתֵינוּ, וְעַכְשָׁיו קֵרְבָנוּ הַמָּקוֹם לַעֲבדָתוֹ, שֶׁנֶּאֱמַר: וַיֹאמֶר יְהוֹשֻעַ אֶל־כָּל־הָעָם, כֹּה אָמַר ה' אֱלֹהֵי יִשְׂרָאֵל: בְּעֵבֶר הַנָּהָר יָשְׁבוּ אֲבוֹתֵיכֶם מֵעוֹלָם, תֶּרַח אֲבִי אַבְרָהָם וַאֲבִי נָחוֹר, וַיַּעַבְדוּ אֱלֹהִים אֲחֵרִים.</a:t>
            </a:r>
            <a:r>
              <a:rPr lang="en-US" sz="2000" dirty="0"/>
              <a:t> </a:t>
            </a:r>
            <a:r>
              <a:rPr lang="he-IL" sz="2000" dirty="0"/>
              <a:t>וָאֶקַּח אֶת־אֲבִיכֶם אֶת־אַבְרָהָם מֵעֵבֶר הַנָּהָר וָאוֹלֵךְ אוֹתוֹ בְּכָל־אֶרֶץ כְּנָעַן, וָאַרְבֶּה אֶת־זַרְעוֹ וָאֶתֵּן לוֹ אֶת־יִצְחָק, וָאֶתֵּן לְיִצְחָק אֶת־יַעֲקֹב וְאֶת־עֵשָׂו. וָאֶתֵּן לְעֵשָׂו אֶת־הַר שֵּׂעִיר לָרֶשֶׁת אתוֹ, וְיַעֲקֹב וּבָנָיו יָרְדוּ מִצְרָיִם.</a:t>
            </a:r>
            <a:endParaRPr lang="en-US" sz="2000" dirty="0"/>
          </a:p>
          <a:p>
            <a:pPr algn="r"/>
            <a:r>
              <a:rPr lang="he-IL" sz="2000" dirty="0"/>
              <a:t>בָּרוּךְ שׁוֹמֵר הַבְטָחָתוֹ לְיִשְׂרָאֵל, בָּרוּךְ הוּא. שֶׁהַקָּדוֹשׁ בָּרוּךְ הוּא חִשַּׁב אֶת־הַקֵּץ, לַעֲשׂוֹת כְּמוֹ שֶּׁאָמַר לְאַבְרָהָם אָבִינוּ בִּבְרִית בֵּין הַבְּתָרִים, שֶׁנֶּאֱמַר: וַיֹּאמֶר לְאַבְרָם, יָדֹעַ תֵּדַע כִּי־גֵר יִהְיֶה זַרְעֲךָ בְּאֶרֶץ לֹא לָהֶם, וַעֲבָדוּם וְעִנּוּ אֹתָם אַרְבַּע מֵאוֹת שָׁנָה. וְגַם אֶת־הַגּוֹי אֲשֶׁר יַעֲבֹדוּ דָּן אָנֹכִי וְאַחֲרֵי־כֵן יֵצְאוּ בִּרְכֻשׁ גָּדוֹל.</a:t>
            </a:r>
            <a:endParaRPr lang="en-US" sz="2000" dirty="0"/>
          </a:p>
          <a:p>
            <a:pPr algn="r"/>
            <a:endParaRPr lang="he-IL" sz="2000" dirty="0"/>
          </a:p>
        </p:txBody>
      </p:sp>
      <p:sp>
        <p:nvSpPr>
          <p:cNvPr id="3" name="Slide Number Placeholder 2">
            <a:extLst>
              <a:ext uri="{FF2B5EF4-FFF2-40B4-BE49-F238E27FC236}">
                <a16:creationId xmlns:a16="http://schemas.microsoft.com/office/drawing/2014/main" id="{B9A36264-31D8-DB45-B1FB-20A4706359CE}"/>
              </a:ext>
            </a:extLst>
          </p:cNvPr>
          <p:cNvSpPr>
            <a:spLocks noGrp="1"/>
          </p:cNvSpPr>
          <p:nvPr>
            <p:ph type="sldNum" sz="quarter" idx="12"/>
          </p:nvPr>
        </p:nvSpPr>
        <p:spPr/>
        <p:txBody>
          <a:bodyPr/>
          <a:lstStyle/>
          <a:p>
            <a:fld id="{DDED6A29-E892-43EE-9CD2-63AC645924D9}" type="slidenum">
              <a:rPr lang="en-US" smtClean="0"/>
              <a:t>103</a:t>
            </a:fld>
            <a:endParaRPr lang="en-US"/>
          </a:p>
        </p:txBody>
      </p:sp>
    </p:spTree>
    <p:extLst>
      <p:ext uri="{BB962C8B-B14F-4D97-AF65-F5344CB8AC3E}">
        <p14:creationId xmlns:p14="http://schemas.microsoft.com/office/powerpoint/2010/main" val="32306485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fontScale="90000"/>
          </a:bodyPr>
          <a:lstStyle/>
          <a:p>
            <a:r>
              <a:rPr lang="en-US" dirty="0"/>
              <a:t>Omitted or abridged Hebrew sections</a:t>
            </a:r>
          </a:p>
        </p:txBody>
      </p:sp>
      <p:sp>
        <p:nvSpPr>
          <p:cNvPr id="6" name="TextBox 5">
            <a:extLst>
              <a:ext uri="{FF2B5EF4-FFF2-40B4-BE49-F238E27FC236}">
                <a16:creationId xmlns:a16="http://schemas.microsoft.com/office/drawing/2014/main" id="{A41A89E9-762D-40F3-A861-4B710D3B31AE}"/>
              </a:ext>
            </a:extLst>
          </p:cNvPr>
          <p:cNvSpPr txBox="1"/>
          <p:nvPr/>
        </p:nvSpPr>
        <p:spPr>
          <a:xfrm>
            <a:off x="852527" y="1371601"/>
            <a:ext cx="10508695" cy="4093428"/>
          </a:xfrm>
          <a:prstGeom prst="rect">
            <a:avLst/>
          </a:prstGeom>
          <a:noFill/>
        </p:spPr>
        <p:txBody>
          <a:bodyPr wrap="square" rtlCol="0">
            <a:spAutoFit/>
          </a:bodyPr>
          <a:lstStyle/>
          <a:p>
            <a:pPr algn="r"/>
            <a:r>
              <a:rPr lang="he-IL" sz="2000" dirty="0"/>
              <a:t>צֵא וּלְמַד מַה בִּקֵּשׁ לָבָן הָאֲרַמִּי לַעֲשׂוֹת לְיַעֲקֹב אָבִינוּ: שֶׁפַּרְעֹה לֹא גָזַר אֶלָּא עַל הַזְּכָרִים, וְלָבָן בִּקֵּשׁ לַעֲקֹר אֶת־הַכֹּל. שֶׁנֶּאֱמַר: אֲרַמִּי אֹבֵד אָבִי, וַיֵּרֶד מִצְרַיְמָה וַיָּגָר שָׁם בִּמְתֵי מְעָט, וַיְהִי שָׁם לְגוֹי גָּדוֹל, עָצוּם וָרָב.</a:t>
            </a:r>
            <a:endParaRPr lang="en-US" sz="2000" dirty="0"/>
          </a:p>
          <a:p>
            <a:pPr algn="r"/>
            <a:r>
              <a:rPr lang="he-IL" sz="2000" dirty="0"/>
              <a:t>וַיֵּרֶד מִצְרַיְמָה – אָנוּס עַל פִּי הַדִּבּוּר. וַיָּגָר שָׁם. מְלַמֵּד שֶׁלֹא יָרַד יַעֲקֹב אָבִינוּ לְהִשְׁתַּקֵּעַ בְּמִצְרַיִם אֶלָּא לָגוּר שָׁם, שֶׁנֶּאֱמַר: וַיֹּאמְרוּ אֶל־פַּרְעֹה, לָגוּר בָּאָרֶץ בָּאנוּ, כִּי אֵין מִרְעֶה לַצֹּאן אֲשֶׁר לַעֲבָדֶיךָ, כִּי כָבֵד הָרָעָב בְּאֶרֶץ כְּנָעַן. וְעַתָּה יֵשְׁבוּ־נָא עֲבָדֶיךָ בְּאֶרֶץ גֹּשֶן.</a:t>
            </a:r>
            <a:endParaRPr lang="en-US" sz="2000" dirty="0"/>
          </a:p>
          <a:p>
            <a:pPr algn="r"/>
            <a:r>
              <a:rPr lang="he-IL" sz="2000" dirty="0"/>
              <a:t>בִּמְתֵי מְעָט. כְּמָה שֶּׁנֶּאֱמַר: בְּשִׁבְעִים נֶפֶשׁ יָרְדוּ אֲבוֹתֶיךָ מִצְרָיְמָה, וְעַתָּה שָׂמְךָ ה' אֱלֹהֶיךָ כְּכוֹכְבֵי הַשָּׁמַיִם לָרֹב.</a:t>
            </a:r>
            <a:endParaRPr lang="en-US" sz="2000" dirty="0"/>
          </a:p>
          <a:p>
            <a:pPr algn="r"/>
            <a:r>
              <a:rPr lang="he-IL" sz="2000" dirty="0"/>
              <a:t>וַיְהִי שָׁם לְגוֹי. מְלַמֵד שֶׁהָיוּ יִשְׂרָאֵל מְצֻיָּנִים שָׁם. גָּדוֹל עָצוּם – כְּמָה שֶּׁנֶּאֱמַר: וּבְנֵי יִשְׂרָאֵל פָּרוּ וַיִּשְׁרְצוּ וַיִּרְבּוּ וַיַּעַצְמוּ בִּמְאֹד מְאֹד, וַתִּמָּלֵא הָאָרֶץ אֹתָם.</a:t>
            </a:r>
            <a:endParaRPr lang="en-US" sz="2000" dirty="0"/>
          </a:p>
          <a:p>
            <a:pPr algn="r"/>
            <a:r>
              <a:rPr lang="he-IL" sz="2000" dirty="0"/>
              <a:t>וָרָב. כְּמָה שֶּׁנֶּאֱמַר: רְבָבָה כְּצֶמַח הַשָּׂדֶה נְתַתִּיךְ, וַתִּרְבִּי וַתִּגְדְּלִי וַתָּבֹאִי בַּעֲדִי עֲדָיִים, שָׁדַיִם נָכֹנוּ וּשְׂעָרֵךְ צִמֵּחַ, וְאַתְּ עֵרֹם וְעֶרְיָה. וָאֶעֱבֹר עָלַיִךְ וָאֶרְאֵךְ מִתְבּוֹסֶסֶת בְּדָמָיִךְ, וָאֹמַר לָךְ בְּדָמַיִךְ חֲיִי, וָאֹמַר לָךְ בְּדָמַיִךְ חֲיִי.</a:t>
            </a:r>
            <a:endParaRPr lang="en-US" sz="2000" dirty="0"/>
          </a:p>
          <a:p>
            <a:pPr algn="r"/>
            <a:endParaRPr lang="he-IL" sz="2000" dirty="0"/>
          </a:p>
        </p:txBody>
      </p:sp>
      <p:sp>
        <p:nvSpPr>
          <p:cNvPr id="3" name="Slide Number Placeholder 2">
            <a:extLst>
              <a:ext uri="{FF2B5EF4-FFF2-40B4-BE49-F238E27FC236}">
                <a16:creationId xmlns:a16="http://schemas.microsoft.com/office/drawing/2014/main" id="{97D1520A-EF09-CD45-90F6-DF466F38F9FB}"/>
              </a:ext>
            </a:extLst>
          </p:cNvPr>
          <p:cNvSpPr>
            <a:spLocks noGrp="1"/>
          </p:cNvSpPr>
          <p:nvPr>
            <p:ph type="sldNum" sz="quarter" idx="12"/>
          </p:nvPr>
        </p:nvSpPr>
        <p:spPr/>
        <p:txBody>
          <a:bodyPr/>
          <a:lstStyle/>
          <a:p>
            <a:fld id="{DDED6A29-E892-43EE-9CD2-63AC645924D9}" type="slidenum">
              <a:rPr lang="en-US" smtClean="0"/>
              <a:t>104</a:t>
            </a:fld>
            <a:endParaRPr lang="en-US"/>
          </a:p>
        </p:txBody>
      </p:sp>
    </p:spTree>
    <p:extLst>
      <p:ext uri="{BB962C8B-B14F-4D97-AF65-F5344CB8AC3E}">
        <p14:creationId xmlns:p14="http://schemas.microsoft.com/office/powerpoint/2010/main" val="34622800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fontScale="90000"/>
          </a:bodyPr>
          <a:lstStyle/>
          <a:p>
            <a:r>
              <a:rPr lang="en-US" dirty="0"/>
              <a:t>Omitted or abridged Hebrew sections</a:t>
            </a:r>
          </a:p>
        </p:txBody>
      </p:sp>
      <p:sp>
        <p:nvSpPr>
          <p:cNvPr id="6" name="TextBox 5">
            <a:extLst>
              <a:ext uri="{FF2B5EF4-FFF2-40B4-BE49-F238E27FC236}">
                <a16:creationId xmlns:a16="http://schemas.microsoft.com/office/drawing/2014/main" id="{A41A89E9-762D-40F3-A861-4B710D3B31AE}"/>
              </a:ext>
            </a:extLst>
          </p:cNvPr>
          <p:cNvSpPr txBox="1"/>
          <p:nvPr/>
        </p:nvSpPr>
        <p:spPr>
          <a:xfrm>
            <a:off x="713339" y="1371601"/>
            <a:ext cx="10804469" cy="4401205"/>
          </a:xfrm>
          <a:prstGeom prst="rect">
            <a:avLst/>
          </a:prstGeom>
          <a:noFill/>
        </p:spPr>
        <p:txBody>
          <a:bodyPr wrap="square" rtlCol="0">
            <a:spAutoFit/>
          </a:bodyPr>
          <a:lstStyle/>
          <a:p>
            <a:pPr algn="r"/>
            <a:r>
              <a:rPr lang="he-IL" sz="2000" dirty="0"/>
              <a:t>וַיָּרֵעוּ אֹתָנוּ הַמִּצְרִים וַיְעַנּוּנוּ, וַיִתְּנוּ עָלֵינוּ עֲבֹדָה קָשָׁה. וַיָּרֵעוּ אֹתָנוּ הַמִּצְרִים – כְּמָה שֶּׁנֶּאֱמַר: הָבָה נִתְחַכְּמָה לוֹ פֶּן יִרְבֶּה, וְהָיָה כִּי תִקְרֶאנָה מִלְחָמָה וְנוֹסַף גַּם הוּא עַל שֹׂנְאֵינוּ וְנִלְחַם־בָּנוּ, וְעָלָה מִן־הָאָרֶץ.</a:t>
            </a:r>
            <a:endParaRPr lang="en-US" sz="2000" dirty="0"/>
          </a:p>
          <a:p>
            <a:pPr algn="r"/>
            <a:r>
              <a:rPr lang="he-IL" sz="2000" dirty="0"/>
              <a:t>וַיְעַנּוּנוּ. כְּמָה שֶּׁנֶּאֱמַר: וַיָּשִׂימוּ עָלָיו שָׂרֵי מִסִּים לְמַעַן עַנֹּתוֹ בְּסִבְלֹתָם. וַיִּבֶן עָרֵי מִסְכְּנוֹת לְפַרְעֹה. אֶת־פִּתֹם וְאֶת־רַעַמְסֵס.</a:t>
            </a:r>
            <a:endParaRPr lang="en-US" sz="2000" dirty="0"/>
          </a:p>
          <a:p>
            <a:pPr algn="r"/>
            <a:r>
              <a:rPr lang="he-IL" sz="2000" dirty="0"/>
              <a:t>וַיִתְּנוּ עָלֵינוּ עֲבֹדָה קָשָׁה. כְּמָה שֶֹׁנֶּאֱמַר: וַיַּעֲבִדוּ מִצְרַיִם אֶת־בְּנֵי יִשְׂרָאֵל בְּפָרֶךְ.</a:t>
            </a:r>
          </a:p>
          <a:p>
            <a:pPr algn="r"/>
            <a:r>
              <a:rPr lang="he-IL" sz="2000" dirty="0"/>
              <a:t>וַנִּצְעַק אֶל־ה' אֱלֹהֵי אֲבֹתֵינוּ, וַיִּשְׁמַע ה' אֶת־קֹלֵנוּ, וַיַּרְא אֶת־עָנְיֵנוּ וְאֶת עֲמָלֵנוּ וְאֶת לַחֲצֵנוּ.</a:t>
            </a:r>
            <a:endParaRPr lang="en-US" sz="2000" dirty="0"/>
          </a:p>
          <a:p>
            <a:pPr algn="r"/>
            <a:r>
              <a:rPr lang="he-IL" sz="2000" dirty="0"/>
              <a:t>וַנִּצְעַק אֶל־ה' אֱלֹהֵי אֲבֹתֵינוּ – כְּמָה שֶּׁנֶּאֱמַר: וַיְהִי בַיָּמִים הָרַבִּים הָהֵם וַיָּמָת מֶלֶךְ מִצְרַיִם, וַיֵּאָנְחוּ בְנֵי־יִשְׂרָאֵל מִ־הָעֲבוֹדָה וַיִּזְעָקוּ, וַתַּעַל שַׁוְעָתָם אֶל־הָאֱלֹהִים מִן הָעֲבֹדָה.</a:t>
            </a:r>
            <a:endParaRPr lang="en-US" sz="2000" dirty="0"/>
          </a:p>
          <a:p>
            <a:pPr algn="r"/>
            <a:endParaRPr lang="en-US" sz="2000" dirty="0"/>
          </a:p>
          <a:p>
            <a:pPr algn="r"/>
            <a:r>
              <a:rPr lang="he-IL" sz="2000" dirty="0"/>
              <a:t>וַיִּשְׁמַע ה' אֶת קלֵנוּ. כְּמָה שֶּׁנֶּאֱמַר: וַיִּשְׁמַע אֱלֹהִים אֶת־נַאֲקָתָם, וַיִּזְכֹּר אֱלֹהִים אֶת־בְּרִיתוֹ אֶת־אַבְרָהָם, אֶת־יִצְחָק וְאֶת־יַעֲקֹב.</a:t>
            </a:r>
            <a:endParaRPr lang="en-US" sz="2000" dirty="0"/>
          </a:p>
          <a:p>
            <a:pPr algn="r"/>
            <a:r>
              <a:rPr lang="he-IL" sz="2000" dirty="0"/>
              <a:t>וַיַּרְא אֶת־עָנְיֵנוּ. זוֹ פְּרִישׁוּת דֶּרֶךְ אֶרֶץ, כְּמָה שֶּׁנֶּאֱמַר: וַיַּרְא אֱלֹהִים אֶת בְּנֵי־יִשְׂרָאֵל וַיֵּדַע אֱלֹהִים.</a:t>
            </a:r>
            <a:endParaRPr lang="en-US" sz="2000" dirty="0"/>
          </a:p>
          <a:p>
            <a:pPr algn="r"/>
            <a:r>
              <a:rPr lang="he-IL" sz="2000" dirty="0"/>
              <a:t>וְאֶת־עֲמָלֵנוּ. אֵלּוּ הַבָּנִים. כְּמָה שֶּׁנֶּאֱמַר: כָּל־הַבֵּן הַיִּלּוֹד הַיְאֹרָה תַּשְׁלִיכֻהוּ וְכָל־הַבַּת תְּחַיּוּן.וְאֶת לַחָצֵנוּ. זֶו הַדְּחַק, כְּמָה שֶּׁנֶּאֱמַר: וְגַם־רָאִיתִי אֶת־הַלַּחַץ אֲשֶׁר מִצְרַיִם לֹחֲצִים אֹתָם</a:t>
            </a:r>
          </a:p>
        </p:txBody>
      </p:sp>
      <p:sp>
        <p:nvSpPr>
          <p:cNvPr id="3" name="Slide Number Placeholder 2">
            <a:extLst>
              <a:ext uri="{FF2B5EF4-FFF2-40B4-BE49-F238E27FC236}">
                <a16:creationId xmlns:a16="http://schemas.microsoft.com/office/drawing/2014/main" id="{0021D829-5A44-D64A-824E-118F808D2E71}"/>
              </a:ext>
            </a:extLst>
          </p:cNvPr>
          <p:cNvSpPr>
            <a:spLocks noGrp="1"/>
          </p:cNvSpPr>
          <p:nvPr>
            <p:ph type="sldNum" sz="quarter" idx="12"/>
          </p:nvPr>
        </p:nvSpPr>
        <p:spPr/>
        <p:txBody>
          <a:bodyPr/>
          <a:lstStyle/>
          <a:p>
            <a:fld id="{DDED6A29-E892-43EE-9CD2-63AC645924D9}" type="slidenum">
              <a:rPr lang="en-US" smtClean="0"/>
              <a:t>105</a:t>
            </a:fld>
            <a:endParaRPr lang="en-US"/>
          </a:p>
        </p:txBody>
      </p:sp>
    </p:spTree>
    <p:extLst>
      <p:ext uri="{BB962C8B-B14F-4D97-AF65-F5344CB8AC3E}">
        <p14:creationId xmlns:p14="http://schemas.microsoft.com/office/powerpoint/2010/main" val="8183994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fontScale="90000"/>
          </a:bodyPr>
          <a:lstStyle/>
          <a:p>
            <a:r>
              <a:rPr lang="en-US" dirty="0"/>
              <a:t>Omitted or abridged Hebrew sections</a:t>
            </a:r>
          </a:p>
        </p:txBody>
      </p:sp>
      <p:sp>
        <p:nvSpPr>
          <p:cNvPr id="6" name="TextBox 5">
            <a:extLst>
              <a:ext uri="{FF2B5EF4-FFF2-40B4-BE49-F238E27FC236}">
                <a16:creationId xmlns:a16="http://schemas.microsoft.com/office/drawing/2014/main" id="{A41A89E9-762D-40F3-A861-4B710D3B31AE}"/>
              </a:ext>
            </a:extLst>
          </p:cNvPr>
          <p:cNvSpPr txBox="1"/>
          <p:nvPr/>
        </p:nvSpPr>
        <p:spPr>
          <a:xfrm>
            <a:off x="678542" y="1371601"/>
            <a:ext cx="10734875" cy="4401205"/>
          </a:xfrm>
          <a:prstGeom prst="rect">
            <a:avLst/>
          </a:prstGeom>
          <a:noFill/>
        </p:spPr>
        <p:txBody>
          <a:bodyPr wrap="square" rtlCol="0">
            <a:spAutoFit/>
          </a:bodyPr>
          <a:lstStyle/>
          <a:p>
            <a:pPr algn="r"/>
            <a:r>
              <a:rPr lang="he-IL" sz="2000" dirty="0"/>
              <a:t>.וַיּוֹצִאֵנוּ ה' מִמִצְרַיִם בְּיָד חֲזָקָה, וּבִזְרֹעַ נְטוּיָה, וּבְמֹרָא גָּדֹל, וּבְאֹתוֹת וּבְמֹפְתִים.וַיּוֹצִאֵנוּ ה' מִמִּצְרַיִם. לֹא עַל־יְדֵי מַלְאָךְ, וְלֹא עַל־יְדֵי שָׂרָף, וְלֹא עַל־יְדֵי שָׁלִיחַ, אֶלָּא הַקָּדוֹשׁ בָּרוּךְ הוּא בִּכְבוֹדוֹ וּבְעַצְמוֹ. שֶׁנֶּאֱמַר: וְעָבַרְתִּי בְאֶרֶץ מִצְרַיִם בַּלַּיְלָה הַזֶּה, וְהִכֵּיתִי כָּל־בְּכוֹר בְּאֶרֶץ מִצְרַיִם מֵאָדָם וְעַד בְּהֵמָה, וּבְכָל אֱלֹהֵי מִצְרַיִם אֶעֱשֶׂה שְׁפָטִים. אֲנִי ה'.וְעָבַרְתִּי בְאֶרֶץ מִצְרַיִם בַּלַּיְלָה הַזֶּה – אֲנִי וְלֹא מַלְאָךְ; וְהִכֵּיתִי כָל בְּכוֹר בְּאֶרֶץ־מִצְרַים. אֲנִי וְלֹא שָׂרָף; וּבְכָל־אֱלֹהֵי מִצְרַיִם אֶעֱשֶׂה שְׁפָטִים. אֲנִי וְלֹא הַשָּׁלִיחַ; אֲנִי ה'. אֲנִי הוּא וְלֹא אַחֵר.</a:t>
            </a:r>
            <a:endParaRPr lang="en-US" sz="2000" dirty="0"/>
          </a:p>
          <a:p>
            <a:pPr algn="r"/>
            <a:r>
              <a:rPr lang="he-IL" sz="2000" dirty="0"/>
              <a:t>בְּיָד חֲזָקָה. זוֹ הַדֶּבֶר, כְּמָה שֶּׁנֶּאֱמַר: הִנֵּה יַד־ה' הוֹיָה בְּמִקְנְךָ אֲשֶׁר בַּשָּׂדֶה, בַּסּוּסִים, בַּחֲמֹרִים, בַּגְּמַלִים, בַּבָּקָר וּבַצֹּאן, דֶּבֶר כָּבֵד מְאֹד.</a:t>
            </a:r>
            <a:endParaRPr lang="en-US" sz="2000" dirty="0"/>
          </a:p>
          <a:p>
            <a:pPr algn="r"/>
            <a:r>
              <a:rPr lang="he-IL" sz="2000" dirty="0"/>
              <a:t>וּבִזְרֹעַ נְטוּיָה. זוֹ הַחֶרֶב, כְּמָה שֶּׁנֶּאֱמַר: וְחַרְבּוֹ שְׁלוּפָה בְּיָדוֹ, נְטוּיָה עַל־יְרוּשָלָיִם.</a:t>
            </a:r>
          </a:p>
          <a:p>
            <a:pPr algn="r"/>
            <a:r>
              <a:rPr lang="he-IL" sz="2000" dirty="0"/>
              <a:t>וּבְמוֹרָא גָּדֹל. זוֹ גִּלּוּי שְׁכִינָה. כְּמָה שֶּׁנֶּאֱמַר, אוֹ הֲנִסָּה אֱלֹהִים לָבוֹא לָקַחַת לוֹ גּוֹי מִקֶּרֶב גּוֹי בְּמַסֹּת בְּאֹתֹת וּבְמוֹפְתִים וּבְמִלְחָמָה וּבְיָד חֲזָקָה וּבִזְרוֹעַ נְטוּיָה וּבְמוֹרָאִים גְּדוֹלִים כְּכֹל אֲשֶׁר־עָשָׂה לָכֶם ה' אֱלֹהֵיכֶם בְּמִצְרַיִם לְעֵינֶיךָ.</a:t>
            </a:r>
          </a:p>
          <a:p>
            <a:pPr algn="r"/>
            <a:r>
              <a:rPr lang="he-IL" sz="2000" dirty="0"/>
              <a:t>וּבְאֹתוֹת. זֶה הַמַּטֶּה, כְּמָה שֶּׁנֶּאֱמַר: וְאֶת הַמַּטֶּה הַזֶּה תִּקַּח בְּיָדְךָ, אֲשֶׁר תַּעֲשֶׂה־בּוֹ אֶת הָאֹתוֹת.</a:t>
            </a:r>
            <a:r>
              <a:rPr lang="en-US" sz="2000" dirty="0"/>
              <a:t> </a:t>
            </a:r>
            <a:r>
              <a:rPr lang="he-IL" sz="2000" dirty="0"/>
              <a:t>וּבְמֹפְתִים. זֶה הַדָּם, כְּמָה שֶּׁנֶּאֱמַר: וְנָתַתִּי מוֹפְתִים בַּשָּׁמַיִם וּבָאָרֶץ.</a:t>
            </a:r>
            <a:endParaRPr lang="en-US" sz="2000" dirty="0"/>
          </a:p>
          <a:p>
            <a:pPr algn="r"/>
            <a:endParaRPr lang="en-US" sz="2000" dirty="0"/>
          </a:p>
        </p:txBody>
      </p:sp>
      <p:sp>
        <p:nvSpPr>
          <p:cNvPr id="3" name="Slide Number Placeholder 2">
            <a:extLst>
              <a:ext uri="{FF2B5EF4-FFF2-40B4-BE49-F238E27FC236}">
                <a16:creationId xmlns:a16="http://schemas.microsoft.com/office/drawing/2014/main" id="{BD02770C-38F7-E24A-9D87-BB63F3B023F1}"/>
              </a:ext>
            </a:extLst>
          </p:cNvPr>
          <p:cNvSpPr>
            <a:spLocks noGrp="1"/>
          </p:cNvSpPr>
          <p:nvPr>
            <p:ph type="sldNum" sz="quarter" idx="12"/>
          </p:nvPr>
        </p:nvSpPr>
        <p:spPr/>
        <p:txBody>
          <a:bodyPr/>
          <a:lstStyle/>
          <a:p>
            <a:fld id="{DDED6A29-E892-43EE-9CD2-63AC645924D9}" type="slidenum">
              <a:rPr lang="en-US" smtClean="0"/>
              <a:t>106</a:t>
            </a:fld>
            <a:endParaRPr lang="en-US"/>
          </a:p>
        </p:txBody>
      </p:sp>
    </p:spTree>
    <p:extLst>
      <p:ext uri="{BB962C8B-B14F-4D97-AF65-F5344CB8AC3E}">
        <p14:creationId xmlns:p14="http://schemas.microsoft.com/office/powerpoint/2010/main" val="39190691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fontScale="90000"/>
          </a:bodyPr>
          <a:lstStyle/>
          <a:p>
            <a:r>
              <a:rPr lang="en-US" dirty="0"/>
              <a:t>Omitted or abridged Hebrew sections</a:t>
            </a:r>
          </a:p>
        </p:txBody>
      </p:sp>
      <p:sp>
        <p:nvSpPr>
          <p:cNvPr id="6" name="TextBox 5">
            <a:extLst>
              <a:ext uri="{FF2B5EF4-FFF2-40B4-BE49-F238E27FC236}">
                <a16:creationId xmlns:a16="http://schemas.microsoft.com/office/drawing/2014/main" id="{A41A89E9-762D-40F3-A861-4B710D3B31AE}"/>
              </a:ext>
            </a:extLst>
          </p:cNvPr>
          <p:cNvSpPr txBox="1"/>
          <p:nvPr/>
        </p:nvSpPr>
        <p:spPr>
          <a:xfrm>
            <a:off x="574151" y="1371601"/>
            <a:ext cx="10908860" cy="4708981"/>
          </a:xfrm>
          <a:prstGeom prst="rect">
            <a:avLst/>
          </a:prstGeom>
          <a:noFill/>
        </p:spPr>
        <p:txBody>
          <a:bodyPr wrap="square" rtlCol="0">
            <a:spAutoFit/>
          </a:bodyPr>
          <a:lstStyle/>
          <a:p>
            <a:pPr algn="r"/>
            <a:r>
              <a:rPr lang="he-IL" sz="2000" dirty="0"/>
              <a:t>דָּם וָאֵשׁ וְתִימְרוֹת עָשָׁן.דָבָר אַחֵר: בְּיָד חֲזָקָה שְׁתַּיִם, וּבִזְרֹעַ נְטוּיָה שְׁתַּיִם, וּבְמֹרָא גָּדֹל – שְׁתַּיִם, וּבְאֹתוֹת – שְׁתַּיִם, וּבְמֹפְתִים – שְׁתַּיִם.</a:t>
            </a:r>
          </a:p>
          <a:p>
            <a:pPr algn="r"/>
            <a:endParaRPr lang="en-US" sz="2000" dirty="0"/>
          </a:p>
          <a:p>
            <a:pPr algn="r"/>
            <a:r>
              <a:rPr lang="he-IL" sz="2000" dirty="0"/>
              <a:t>רַבִּי יוֹסֵי הַגְּלִילִי אוֹמֵר: מִנַּיִן אַתָּה אוֹמֵר שֶׁלָּקוּ הַמִּצְרִים בְּמִצְרַיִם עֶשֶׂר מַכּוֹת וְעַל הַיָּם לָקוּ חֲמִשִּׁים מַכּוֹת? בְּמִצְרַיִם מַה הוּא אוֹמֵר? וַיֹּאמְרוּ הַחַרְטֻמִּם אֶל פַּרְעֹה: אֶצְבַּע אֱלֹהִים הִוא, וְעַל הַיָּם מָה הוּא אוֹמֵר? וַיַּרְא יִשְׂרָאֵל אֶת־הַיָּד הַגְּדֹלָה אֲשֶׁר עָשָׂה ה' בְּמִצְרַיִם, וַיִּירְאוּ הָעָם אֶת־ה', וַיַּאֲמִינוּ בַּיי וּבְמשֶׁה עַבְדוֹ. כַּמָה לָקוּ בְאֶצְבַּע? עֶשֶׂר מַכּוֹת. אֱמוֹר מֵעַתָּה: בְּמִצְרַים לָקוּ עֶשֶׂר מַכּוֹת וְעַל הַיָּם לָקוּ חֲמִשִּׁים מַכּוֹת.רַבִּי אֱלִיעֶזֲר אוֹמֵר: מִנַּיִן שֶׁכָּל־מַכָּה וּמַכָּה שֶׁהֵבִיא הַקָּדוֹשׁ בָּרוּךְ הוּא עַל הַמִּצְרִים בְּמִצְרַיִם הָיְתָה שֶׁל אַרְבַּע מַכּוֹת? שֶׁנֶּאֱמַר: יְשַׁלַּח־בָּם חֲרוֹן אַפּוֹ, עֶבְרָה וָזַעַם וְצָרָה, מִשְׁלַחַת מַלְאֲכֵי רָעִים. עֶבְרָה – אַחַת, וָזַעַם – שְׁתַּיִם, וְצָרָה – שָׁלשׁ, מִשְׁלַחַת מַלְאֲכֵי רָעִים – אַרְבַּע. אֱמוֹר מֵעַתָּה: בְּמִצְרַיִם לָקוּ אַרְבָּעִים מַכּוֹת וְעַל הַיָּם לָקוּ מָאתַיִם מַכּוֹת.</a:t>
            </a:r>
            <a:endParaRPr lang="en-US" sz="2000" dirty="0"/>
          </a:p>
          <a:p>
            <a:pPr algn="r"/>
            <a:r>
              <a:rPr lang="he-IL" sz="2000" dirty="0"/>
              <a:t>רַבִּי עֲקִיבָא אוֹמֵר: מִנַּיִן שֶׁכָּל־מַכָּה וּמַכָּה שֶהֵבִיא הַקָּדוֹשׁ בָּרוּךְ הוּא עַל הַמִּצְרִים בְּמִצְרַיִם הָיְתָה שֶׁל חָמֵשׁ מַכּוֹת? שֶׁנֶּאֱמַר: יְִשַׁלַּח־בָּם חֲרוֹן אַפּוֹ, עֶבְרָה וָזַעַם וְצַרָה, מִשְׁלַחַת מַלְאֲכֵי רָעִים. חֲרוֹן אַפּוֹ – אַחַת, עֶבְרָה – שְׁתָּיִם, וָזַעַם – שָׁלוֹשׁ, וְצָרָה – אַרְבַּע, מִשְׁלַחַת מַלְאֲכֵי רָעִים – חָמֵשׁ. אֱמוֹר מֵעַתָּה: בְּמִצְרַיִם לָקוּ חֲמִשִּׁים מַכּות וְעַל הַיָּם לָקוּ חֲמִשִּׁים וּמָאתַיִם מַכּוֹת.</a:t>
            </a:r>
          </a:p>
        </p:txBody>
      </p:sp>
      <p:sp>
        <p:nvSpPr>
          <p:cNvPr id="3" name="Slide Number Placeholder 2">
            <a:extLst>
              <a:ext uri="{FF2B5EF4-FFF2-40B4-BE49-F238E27FC236}">
                <a16:creationId xmlns:a16="http://schemas.microsoft.com/office/drawing/2014/main" id="{30B8642E-1A40-D34D-A889-B6D32F811E8A}"/>
              </a:ext>
            </a:extLst>
          </p:cNvPr>
          <p:cNvSpPr>
            <a:spLocks noGrp="1"/>
          </p:cNvSpPr>
          <p:nvPr>
            <p:ph type="sldNum" sz="quarter" idx="12"/>
          </p:nvPr>
        </p:nvSpPr>
        <p:spPr/>
        <p:txBody>
          <a:bodyPr/>
          <a:lstStyle/>
          <a:p>
            <a:fld id="{DDED6A29-E892-43EE-9CD2-63AC645924D9}" type="slidenum">
              <a:rPr lang="en-US" smtClean="0"/>
              <a:t>107</a:t>
            </a:fld>
            <a:endParaRPr lang="en-US"/>
          </a:p>
        </p:txBody>
      </p:sp>
    </p:spTree>
    <p:extLst>
      <p:ext uri="{BB962C8B-B14F-4D97-AF65-F5344CB8AC3E}">
        <p14:creationId xmlns:p14="http://schemas.microsoft.com/office/powerpoint/2010/main" val="22771887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fontScale="90000"/>
          </a:bodyPr>
          <a:lstStyle/>
          <a:p>
            <a:r>
              <a:rPr lang="en-US" dirty="0"/>
              <a:t>Omitted or abridged Hebrew sections</a:t>
            </a:r>
          </a:p>
        </p:txBody>
      </p:sp>
      <p:sp>
        <p:nvSpPr>
          <p:cNvPr id="6" name="TextBox 5">
            <a:extLst>
              <a:ext uri="{FF2B5EF4-FFF2-40B4-BE49-F238E27FC236}">
                <a16:creationId xmlns:a16="http://schemas.microsoft.com/office/drawing/2014/main" id="{A41A89E9-762D-40F3-A861-4B710D3B31AE}"/>
              </a:ext>
            </a:extLst>
          </p:cNvPr>
          <p:cNvSpPr txBox="1"/>
          <p:nvPr/>
        </p:nvSpPr>
        <p:spPr>
          <a:xfrm>
            <a:off x="782933" y="1371601"/>
            <a:ext cx="10700078" cy="4708981"/>
          </a:xfrm>
          <a:prstGeom prst="rect">
            <a:avLst/>
          </a:prstGeom>
          <a:noFill/>
        </p:spPr>
        <p:txBody>
          <a:bodyPr wrap="square" rtlCol="0">
            <a:spAutoFit/>
          </a:bodyPr>
          <a:lstStyle/>
          <a:p>
            <a:pPr algn="r"/>
            <a:r>
              <a:rPr lang="he-IL" sz="2000" dirty="0"/>
              <a:t>לְפִיכָךְ אֲנַחְנוּ חַיָּבִים לְהוֹדוֹת, לְהַלֵּל, לְשַׁבֵּחַ, לְפָאֵר, לְרוֹמֵם, לְהַדֵּר, לְבָרֵךְ, לְעַלֵּה וּלְקַלֵּס לְמִי שֶׁעָשָׂה לַאֲבוֹתֵינוּ וְלָנוּ אֶת־כָּל־הַנִסִּים הָאֵלּוּ: הוֹצִיאָנוּ מֵעַבְדוּת לְחֵרוּת מִיָּגוֹן לְשִׂמְחָה, וּמֵאֵבֶל לְיוֹם טוֹב, וּמֵאֲפֵלָה לְאוֹר גָּדוֹל, וּמִשִּׁעְבּוּד לִגְאֻלָּה. וְנֹאמַר לְפָנָיו שִׁירָה חֲדָשָׁה: הַלְלוּיָהּ.הַלְלוּיָהּ הַלְלוּ עַבְדֵי ה', הַלְלוּ אֶת־שֵׁם ה'. יְהִי שֵׁם ה' מְבֹרָךְ מֵעַתָּה וְעַד עוֹלָם. מִמִּזְרַח שֶׁמֶשׁ עַד מְבוֹאוֹ מְהֻלָּל שֵׁם ה'. רָם עַל־כָּל־גּוֹיִם ה', עַל הַשָּׁמַיִם כְּבוֹדוֹ. מִי כַּיי אֱלֹהֵינוּ הַמַּגְבִּיהִי לָשָׁבֶת, הַמַּשְׁפִּילִי לִרְאוֹת בַּשָּׁמַיִם וּבָאָרֶץ? מְקִימִי מֵעָפָר דָּל, מֵאַשְׁפֹּת יָרִים אֶבְיוֹן, לְהוֹשִׁיבִי עִם־נְדִיבִים, עִם נְדִיבֵי עַמּוֹ. מוֹשִׁיבִי עֲקֶרֶת הַבַּיִת, אֵם הַבָּנִים שְׂמֵחָה. הַלְלוּיָהּ.</a:t>
            </a:r>
            <a:endParaRPr lang="en-US" sz="2000" dirty="0"/>
          </a:p>
          <a:p>
            <a:pPr algn="r"/>
            <a:endParaRPr lang="en-US" sz="2000" dirty="0"/>
          </a:p>
          <a:p>
            <a:pPr algn="r"/>
            <a:endParaRPr lang="en-US" sz="2000" dirty="0"/>
          </a:p>
          <a:p>
            <a:pPr algn="r"/>
            <a:r>
              <a:rPr lang="en-US" sz="2000" dirty="0"/>
              <a:t> </a:t>
            </a:r>
            <a:r>
              <a:rPr lang="he-IL" sz="2000" dirty="0"/>
              <a:t>בָּרוּךְ אַתָּה ה' אֱלֹהֵינוּ מֶלֶךְ הָעוֹלָם, אֲשֶׁר גְּאָלָנוּ וְגָאַל אֶת־אֲבוֹתֵינוּ מִמִּצְרַיִם, וְהִגִּיעָנוּ הַלַּיְלָה הַזֶּה לֶאֱכָל־בּוֹ מַצָּה וּמָרוֹר. כֵּן ה' אֱלֹהֵינוּ וֵאלֹהֵי אֲבוֹתֵינוּ יַגִּיעֵנוּ לְמוֹעֲדִים וְלִרְגָלִים אֲחֵרִים הַבָּאִים לִקְרָאתֵנוּ לְשָׁלוֹם, שְׂמֵחִים בְּבִנְיַן עִירֶךְ וְשָׂשִׂים בַּעֲבוֹדָתֶךָ. וְנֹאכַל שָׁם מִן הַזְּבָחִים וּמִן הַפְּסָחִים אֲשֶׁר יַגִּיעַ דָּמָם עַל קִיר מִזְבַּחֲךָ לְרָצון, וְנוֹדֶה לְךָ שִׁיר חָדָש עַל גְּאֻלָּתֵנוּ וְעַל פְּדוּת נַפְשֵׁנוּ. בָּרוּךְ אַתָּה ה', גָּאַל יִשְׂרָאֵל.</a:t>
            </a:r>
            <a:endParaRPr lang="en-US" sz="2000" dirty="0"/>
          </a:p>
          <a:p>
            <a:pPr algn="r"/>
            <a:endParaRPr lang="en-US" sz="2000" dirty="0"/>
          </a:p>
          <a:p>
            <a:pPr algn="r"/>
            <a:endParaRPr lang="he-IL" sz="2000" dirty="0"/>
          </a:p>
        </p:txBody>
      </p:sp>
      <p:sp>
        <p:nvSpPr>
          <p:cNvPr id="3" name="Slide Number Placeholder 2">
            <a:extLst>
              <a:ext uri="{FF2B5EF4-FFF2-40B4-BE49-F238E27FC236}">
                <a16:creationId xmlns:a16="http://schemas.microsoft.com/office/drawing/2014/main" id="{4F4373FC-A215-224B-B987-DAB2FBAC7697}"/>
              </a:ext>
            </a:extLst>
          </p:cNvPr>
          <p:cNvSpPr>
            <a:spLocks noGrp="1"/>
          </p:cNvSpPr>
          <p:nvPr>
            <p:ph type="sldNum" sz="quarter" idx="12"/>
          </p:nvPr>
        </p:nvSpPr>
        <p:spPr/>
        <p:txBody>
          <a:bodyPr/>
          <a:lstStyle/>
          <a:p>
            <a:fld id="{DDED6A29-E892-43EE-9CD2-63AC645924D9}" type="slidenum">
              <a:rPr lang="en-US" smtClean="0"/>
              <a:t>108</a:t>
            </a:fld>
            <a:endParaRPr lang="en-US"/>
          </a:p>
        </p:txBody>
      </p:sp>
    </p:spTree>
    <p:extLst>
      <p:ext uri="{BB962C8B-B14F-4D97-AF65-F5344CB8AC3E}">
        <p14:creationId xmlns:p14="http://schemas.microsoft.com/office/powerpoint/2010/main" val="33235451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fontScale="90000"/>
          </a:bodyPr>
          <a:lstStyle/>
          <a:p>
            <a:r>
              <a:rPr lang="en-US" dirty="0"/>
              <a:t>Omitted or abridged Hebrew sections</a:t>
            </a:r>
          </a:p>
        </p:txBody>
      </p:sp>
      <p:sp>
        <p:nvSpPr>
          <p:cNvPr id="6" name="TextBox 5">
            <a:extLst>
              <a:ext uri="{FF2B5EF4-FFF2-40B4-BE49-F238E27FC236}">
                <a16:creationId xmlns:a16="http://schemas.microsoft.com/office/drawing/2014/main" id="{A41A89E9-762D-40F3-A861-4B710D3B31AE}"/>
              </a:ext>
            </a:extLst>
          </p:cNvPr>
          <p:cNvSpPr txBox="1"/>
          <p:nvPr/>
        </p:nvSpPr>
        <p:spPr>
          <a:xfrm>
            <a:off x="678542" y="1371601"/>
            <a:ext cx="10856665" cy="4708981"/>
          </a:xfrm>
          <a:prstGeom prst="rect">
            <a:avLst/>
          </a:prstGeom>
          <a:noFill/>
        </p:spPr>
        <p:txBody>
          <a:bodyPr wrap="square" rtlCol="0">
            <a:spAutoFit/>
          </a:bodyPr>
          <a:lstStyle/>
          <a:p>
            <a:pPr algn="r"/>
            <a:r>
              <a:rPr lang="he-IL" sz="2000" dirty="0"/>
              <a:t>לֹא לָנוּ, ה', לֹא לָנוּ, כִּי לְשִׁמְךָ תֵּן כָּבוֹד, עַל חַסְדְּךָ עַל אֲמִתֶּךָ. לָמָּה יֹאמְרוּ הַגּוֹיִם אַיֵּה נָא אֱלֹהֵיהֶם. וְאֱלֹהֵינוּ בַּשָּׁמַיִם, כֹּל אֲשֶׁר חָפֵץ עָשָׂה. עֲצַבֵּיהֶם כֶּסֶף וְזָהָב מַעֲשֵׂה יְדֵי אָדָם. פֶּה לָהֶם וְלֹא יְדַבֵּרוּ, עֵינַיִם לָהֶם וְלֹא יִרְאוּ. אָזְנָיִם לָהֶם וְלֹא יִשְׁמָעוּ, אַף לָהֶם וְלֹא יְרִיחוּן. יְדֵיהֶם וְלֹא יְמִישׁוּן, רַגְלֵיהֶם וְלֹא יְהַלֵּכוּ, לׁא יֶהְגּוּ בִּגְרוֹנָם. כְּמוֹהֶם יִהְיוּ עֹשֵׂיהֶם, כֹּל אֲשֶׁר בֹּטֵחַ בָּהֶם. יִשְׂרָאֵל בְּטַח בַּיי, עֶזְרָם וּמָגִנָּם הוּא. בֵּית אַהֲרֹן בִּטְחוּ בַיי, עֶזְרָם וּמָגִנָּם הוּא. יִרְאֵי ה' בִּטְחוּ בַיי, עֶזְרָם וּמָגִנָּם הוּא.</a:t>
            </a:r>
            <a:endParaRPr lang="en-US" sz="2000" dirty="0"/>
          </a:p>
          <a:p>
            <a:pPr algn="r"/>
            <a:endParaRPr lang="en-US" sz="2000" dirty="0"/>
          </a:p>
          <a:p>
            <a:pPr algn="r"/>
            <a:r>
              <a:rPr lang="he-IL" sz="2000" dirty="0"/>
              <a:t>אָהַבְתִּי כִּי יִשְׁמַע ה' אֶת קוֹלִי תַּחֲנוּנָי. כִּי הִטָּה אָזְנוֹ לִי וּבְיָמַי אֶקְרָא. אֲפָפוּנִי חֶבְלֵי מָוֶת וּמְצָרֵי שְׁאוֹל מְצָאוּנִי, צָרָה וְיָגוֹן אֶמְצָא. וּבְשֵׁם ה' אֶקְרָא: אָנָּא ה' מַלְּטָה נַפְשִׁי. חַנוּן ה' וְצַדִּיק, וֵאֱלֹהֵינוּ מְרַחֵם. שֹׁמֵר פְּתָאִים ה', דַּלוֹתִי וְלִי יְהושִׁיעַ. שׁוּבִי נַפְשִׁי לִמְנוּחָיְכִי, כִּי ה' גָּמַל עָלָיְכִי. כִּי חִלַּצְתָּ נַפְשִׁי מִמָּוֶת, אֶת עֵינִי מִן דִּמְעָה, אֶת רַגְלִי מִדֶּחִי. אֶתְהַלֵךְ לִפְנֵי ה' בְּאַרְצוֹת הַחַיִּים. הֶאֱמַנְתִּי כִּי אֲדַבֵּר, אֲנִי עָנִיתִי מְאֹד. אֲנִי אָמַרְתִּי בְחָפְזִי כָּל הָאָדָם כּזֵֹב. </a:t>
            </a:r>
          </a:p>
          <a:p>
            <a:pPr algn="r"/>
            <a:r>
              <a:rPr lang="he-IL" sz="2000" dirty="0"/>
              <a:t>מָה אָשִׁיב לַיי כֹּל תַּגְמוּלוֹהִי עָלָי. כּוֹס יְשׁוּעוֹת אֶשָּׂא וּבְשֵׁם ה' אֶקְרָא. נְדָרַי לַיי אֲשַׁלֵּם נֶגְדָה נָּא לְכָל עַמּוֹ. יָקָר בְּעֵינֵי ה' הַמָּוְתָה לַחֲסִידָיו. אָנָּה ה' כִּי אֲנִי עַבְדֶּךָ, אֲנִי עַבְדְּךָ בֶּן אֲמָתֶךָ, פִּתַּחְתָּ לְמוֹסֵרָי. לְךָ אֶזְבַּח זֶבַח תּוֹדָה וּבְשֵׁם ה' אֶקְרָא. נְדָרַי לַיי אֲשַׁלֵּם נֶגְדָה נָּא לְכָל עַמּוֹ. בְּחַצְרוֹת בֵּית ה', בְּתוֹכֵכִי יְרוּשָלַיִם. הַלְלוּיָהּ.</a:t>
            </a:r>
          </a:p>
          <a:p>
            <a:pPr algn="r"/>
            <a:endParaRPr lang="he-IL" sz="2000" dirty="0"/>
          </a:p>
        </p:txBody>
      </p:sp>
      <p:sp>
        <p:nvSpPr>
          <p:cNvPr id="3" name="Slide Number Placeholder 2">
            <a:extLst>
              <a:ext uri="{FF2B5EF4-FFF2-40B4-BE49-F238E27FC236}">
                <a16:creationId xmlns:a16="http://schemas.microsoft.com/office/drawing/2014/main" id="{372B480C-864A-B040-9167-5494273A1A12}"/>
              </a:ext>
            </a:extLst>
          </p:cNvPr>
          <p:cNvSpPr>
            <a:spLocks noGrp="1"/>
          </p:cNvSpPr>
          <p:nvPr>
            <p:ph type="sldNum" sz="quarter" idx="12"/>
          </p:nvPr>
        </p:nvSpPr>
        <p:spPr/>
        <p:txBody>
          <a:bodyPr/>
          <a:lstStyle/>
          <a:p>
            <a:fld id="{DDED6A29-E892-43EE-9CD2-63AC645924D9}" type="slidenum">
              <a:rPr lang="en-US" smtClean="0"/>
              <a:t>109</a:t>
            </a:fld>
            <a:endParaRPr lang="en-US"/>
          </a:p>
        </p:txBody>
      </p:sp>
    </p:spTree>
    <p:extLst>
      <p:ext uri="{BB962C8B-B14F-4D97-AF65-F5344CB8AC3E}">
        <p14:creationId xmlns:p14="http://schemas.microsoft.com/office/powerpoint/2010/main" val="2729219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642594"/>
            <a:ext cx="10058400" cy="854669"/>
          </a:xfrm>
        </p:spPr>
        <p:txBody>
          <a:bodyPr/>
          <a:lstStyle/>
          <a:p>
            <a:r>
              <a:rPr lang="en-US" dirty="0"/>
              <a:t>Candle lighting</a:t>
            </a:r>
          </a:p>
        </p:txBody>
      </p:sp>
      <p:sp>
        <p:nvSpPr>
          <p:cNvPr id="3" name="Content Placeholder 2">
            <a:extLst>
              <a:ext uri="{FF2B5EF4-FFF2-40B4-BE49-F238E27FC236}">
                <a16:creationId xmlns:a16="http://schemas.microsoft.com/office/drawing/2014/main" id="{2A53E01A-CD2C-45F4-8CCD-4770351DC3B8}"/>
              </a:ext>
            </a:extLst>
          </p:cNvPr>
          <p:cNvSpPr>
            <a:spLocks noGrp="1"/>
          </p:cNvSpPr>
          <p:nvPr>
            <p:ph idx="1"/>
          </p:nvPr>
        </p:nvSpPr>
        <p:spPr>
          <a:xfrm>
            <a:off x="1160379" y="1862488"/>
            <a:ext cx="6546112" cy="4407301"/>
          </a:xfrm>
        </p:spPr>
        <p:txBody>
          <a:bodyPr>
            <a:normAutofit fontScale="77500" lnSpcReduction="20000"/>
          </a:bodyPr>
          <a:lstStyle/>
          <a:p>
            <a:pPr marL="0" indent="0" algn="r">
              <a:buNone/>
            </a:pPr>
            <a:r>
              <a:rPr lang="he-IL" sz="3100" dirty="0"/>
              <a:t>בָּרוּךְ אַתָּה ה', אֱלֹהֵינוּ מֶלֶךְ הָעוֹלָם אֲשֶׁר קִדְּשָׁנוּ בְּמִצְוֹתָיו וְצִוָּנוּ לְהַדְלִיק נֵר שֶׁל</a:t>
            </a:r>
            <a:r>
              <a:rPr lang="en-US" sz="3100" dirty="0"/>
              <a:t> </a:t>
            </a:r>
            <a:r>
              <a:rPr lang="he-IL" sz="3100" dirty="0"/>
              <a:t>יוֹם־טוֹב</a:t>
            </a:r>
          </a:p>
          <a:p>
            <a:pPr marL="0" indent="0">
              <a:buNone/>
            </a:pPr>
            <a:r>
              <a:rPr lang="en-US" sz="2800" i="1" dirty="0" err="1"/>
              <a:t>Barukh</a:t>
            </a:r>
            <a:r>
              <a:rPr lang="en-US" sz="2800" i="1" dirty="0"/>
              <a:t> </a:t>
            </a:r>
            <a:r>
              <a:rPr lang="en-US" sz="2800" i="1" dirty="0" err="1"/>
              <a:t>atah</a:t>
            </a:r>
            <a:r>
              <a:rPr lang="en-US" sz="2800" i="1" dirty="0"/>
              <a:t> Adonai </a:t>
            </a:r>
            <a:r>
              <a:rPr lang="en-US" sz="2800" i="1" dirty="0" err="1"/>
              <a:t>Eloheinu</a:t>
            </a:r>
            <a:r>
              <a:rPr lang="en-US" sz="2800" i="1" dirty="0"/>
              <a:t> </a:t>
            </a:r>
            <a:r>
              <a:rPr lang="en-US" sz="2800" i="1" dirty="0" err="1"/>
              <a:t>melekh</a:t>
            </a:r>
            <a:r>
              <a:rPr lang="en-US" sz="2800" i="1" dirty="0"/>
              <a:t> </a:t>
            </a:r>
            <a:r>
              <a:rPr lang="en-US" sz="2800" i="1" dirty="0" err="1"/>
              <a:t>ha’olam</a:t>
            </a:r>
            <a:r>
              <a:rPr lang="en-US" sz="2800" i="1" dirty="0"/>
              <a:t> </a:t>
            </a:r>
            <a:r>
              <a:rPr lang="en-US" sz="2800" i="1" dirty="0" err="1"/>
              <a:t>asher</a:t>
            </a:r>
            <a:r>
              <a:rPr lang="en-US" sz="2800" i="1" dirty="0"/>
              <a:t> </a:t>
            </a:r>
            <a:r>
              <a:rPr lang="en-US" sz="2800" i="1" dirty="0" err="1"/>
              <a:t>kidishanu</a:t>
            </a:r>
            <a:r>
              <a:rPr lang="en-US" sz="2800" i="1" dirty="0"/>
              <a:t> </a:t>
            </a:r>
            <a:r>
              <a:rPr lang="en-US" sz="2800" i="1" dirty="0" err="1"/>
              <a:t>b'mitzvotav</a:t>
            </a:r>
            <a:r>
              <a:rPr lang="en-US" sz="2800" i="1" dirty="0"/>
              <a:t> </a:t>
            </a:r>
            <a:r>
              <a:rPr lang="en-US" sz="2800" i="1" dirty="0" err="1"/>
              <a:t>v'tzivanu</a:t>
            </a:r>
            <a:r>
              <a:rPr lang="en-US" sz="2800" i="1" dirty="0"/>
              <a:t> </a:t>
            </a:r>
            <a:r>
              <a:rPr lang="en-US" sz="2800" i="1" dirty="0" err="1"/>
              <a:t>l'hadlik</a:t>
            </a:r>
            <a:r>
              <a:rPr lang="en-US" sz="2800" i="1" dirty="0"/>
              <a:t> </a:t>
            </a:r>
            <a:r>
              <a:rPr lang="en-US" sz="2800" i="1" dirty="0" err="1"/>
              <a:t>ner</a:t>
            </a:r>
            <a:r>
              <a:rPr lang="en-US" sz="2800" i="1" dirty="0"/>
              <a:t> </a:t>
            </a:r>
            <a:r>
              <a:rPr lang="en-US" sz="2800" i="1" dirty="0" err="1"/>
              <a:t>shel</a:t>
            </a:r>
            <a:r>
              <a:rPr lang="en-US" sz="2800" i="1" dirty="0"/>
              <a:t> </a:t>
            </a:r>
            <a:r>
              <a:rPr lang="en-US" sz="2800" i="1" dirty="0" err="1"/>
              <a:t>yom</a:t>
            </a:r>
            <a:r>
              <a:rPr lang="en-US" sz="2800" i="1" dirty="0"/>
              <a:t>-tov.</a:t>
            </a:r>
          </a:p>
          <a:p>
            <a:pPr marL="0" indent="0">
              <a:buNone/>
            </a:pPr>
            <a:endParaRPr lang="en-US" sz="1600" i="1" dirty="0"/>
          </a:p>
          <a:p>
            <a:pPr marL="0" indent="0">
              <a:buNone/>
            </a:pPr>
            <a:r>
              <a:rPr lang="en-US" sz="2800" i="1" dirty="0"/>
              <a:t>Blessed be You YHVH Adonai our God Ruler of all space and time, who made us holy through commandments and commanded us to kindle the light of the holy day.</a:t>
            </a:r>
          </a:p>
          <a:p>
            <a:pPr marL="0" indent="0">
              <a:buNone/>
            </a:pPr>
            <a:endParaRPr lang="en-US" sz="2800" i="1" dirty="0"/>
          </a:p>
          <a:p>
            <a:pPr marL="0" indent="0">
              <a:buNone/>
            </a:pPr>
            <a:r>
              <a:rPr lang="en-US" sz="2800" i="1" dirty="0">
                <a:solidFill>
                  <a:srgbClr val="C00000"/>
                </a:solidFill>
              </a:rPr>
              <a:t>Some </a:t>
            </a:r>
            <a:r>
              <a:rPr lang="en-US" sz="2800" i="1" dirty="0" err="1">
                <a:solidFill>
                  <a:srgbClr val="C00000"/>
                </a:solidFill>
              </a:rPr>
              <a:t>Sefardim</a:t>
            </a:r>
            <a:r>
              <a:rPr lang="en-US" sz="2800" i="1" dirty="0">
                <a:solidFill>
                  <a:srgbClr val="C00000"/>
                </a:solidFill>
              </a:rPr>
              <a:t> light candles after </a:t>
            </a:r>
            <a:r>
              <a:rPr lang="en-US" sz="2800" i="1" dirty="0" err="1">
                <a:solidFill>
                  <a:srgbClr val="C00000"/>
                </a:solidFill>
              </a:rPr>
              <a:t>kiddush</a:t>
            </a:r>
            <a:r>
              <a:rPr lang="en-US" sz="2800" i="1" dirty="0">
                <a:solidFill>
                  <a:srgbClr val="C00000"/>
                </a:solidFill>
              </a:rPr>
              <a:t>. Candles are traditionally lit from an already burning candle.</a:t>
            </a:r>
          </a:p>
        </p:txBody>
      </p:sp>
      <p:pic>
        <p:nvPicPr>
          <p:cNvPr id="29698" name="Picture 2" descr="Warsaw Antique Sabbath Candlesticks">
            <a:extLst>
              <a:ext uri="{FF2B5EF4-FFF2-40B4-BE49-F238E27FC236}">
                <a16:creationId xmlns:a16="http://schemas.microsoft.com/office/drawing/2014/main" id="{2499067E-D586-41BC-B859-C8ECFFE4463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33879" y="1055077"/>
            <a:ext cx="3312168" cy="477898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a:extLst>
              <a:ext uri="{FF2B5EF4-FFF2-40B4-BE49-F238E27FC236}">
                <a16:creationId xmlns:a16="http://schemas.microsoft.com/office/drawing/2014/main" id="{230949A1-7EC8-CA4E-BA5B-1607BB5515EA}"/>
              </a:ext>
            </a:extLst>
          </p:cNvPr>
          <p:cNvSpPr>
            <a:spLocks noGrp="1"/>
          </p:cNvSpPr>
          <p:nvPr>
            <p:ph type="sldNum" sz="quarter" idx="12"/>
          </p:nvPr>
        </p:nvSpPr>
        <p:spPr/>
        <p:txBody>
          <a:bodyPr/>
          <a:lstStyle/>
          <a:p>
            <a:fld id="{DDED6A29-E892-43EE-9CD2-63AC645924D9}" type="slidenum">
              <a:rPr lang="en-US" smtClean="0"/>
              <a:t>11</a:t>
            </a:fld>
            <a:endParaRPr lang="en-US"/>
          </a:p>
        </p:txBody>
      </p:sp>
    </p:spTree>
    <p:extLst>
      <p:ext uri="{BB962C8B-B14F-4D97-AF65-F5344CB8AC3E}">
        <p14:creationId xmlns:p14="http://schemas.microsoft.com/office/powerpoint/2010/main" val="21485037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fontScale="90000"/>
          </a:bodyPr>
          <a:lstStyle/>
          <a:p>
            <a:r>
              <a:rPr lang="en-US" dirty="0"/>
              <a:t>Omitted or abridged Hebrew sections</a:t>
            </a:r>
          </a:p>
        </p:txBody>
      </p:sp>
      <p:sp>
        <p:nvSpPr>
          <p:cNvPr id="6" name="TextBox 5">
            <a:extLst>
              <a:ext uri="{FF2B5EF4-FFF2-40B4-BE49-F238E27FC236}">
                <a16:creationId xmlns:a16="http://schemas.microsoft.com/office/drawing/2014/main" id="{A41A89E9-762D-40F3-A861-4B710D3B31AE}"/>
              </a:ext>
            </a:extLst>
          </p:cNvPr>
          <p:cNvSpPr txBox="1"/>
          <p:nvPr/>
        </p:nvSpPr>
        <p:spPr>
          <a:xfrm>
            <a:off x="939519" y="1371601"/>
            <a:ext cx="10665282" cy="4401205"/>
          </a:xfrm>
          <a:prstGeom prst="rect">
            <a:avLst/>
          </a:prstGeom>
          <a:noFill/>
        </p:spPr>
        <p:txBody>
          <a:bodyPr wrap="square" rtlCol="0">
            <a:spAutoFit/>
          </a:bodyPr>
          <a:lstStyle/>
          <a:p>
            <a:pPr algn="r"/>
            <a:r>
              <a:rPr lang="he-IL" sz="2000" dirty="0"/>
              <a:t>מִן הַמֵּצַר קָרָאתִי יָּהּ, עָנָנִי בַמֶּרְחַב יָהּ. ה' לִי, לֹא אִירָא – מַה יַּעֲשֶׂה לִי אָדָם, ה' לִי בְּעֹזְרָי וַאֲנִי אֶרְאֶה בְּשׂנְאָי. טוֹב לַחֲסוֹת בַּיי מִבְּטֹחַ בָּאָדָם. טוֹב לַחֲסוֹת בַּיי מִבְּטֹחַ בִּנְדִיבִים. כָּל גּוֹיִם סְבָבוּנִי, בְּשֵׁם ה' כִּי אֲמִילַם. סַבּוּנִי גַם סְבָבוּנִי, בְּשֵׁם ה' כִּי אֲמִילַם. סַבּוּנִי כִדְּבֹרִים, דֹּעֲכוּ כְּאֵשׁ קוֹצִים, בְּשֵׁם ה' כִּי אֲמִילַם. דָּחֹה דְּחִיתַנִי לִנְפֹּל, וַיי עֲזָרָנִי. עָזִּי וְזִמְרָת יָהּ וַיְהִי לִי לִישׁוּעָה. קוֹל רִנָּה וִישׁוּעָה בְּאָהֳלֵי צַדִּיקִים: יְמִין ה' עֹשָׂה חָיִל, יְמִין ה' רוֹמֵמָה, יְמִין ה' עֹשָׂה חָיִל. לֹא אָמוּת כִּי אֶחְיֶה, וַאֲסַפֵּר מַעֲשֵׂי יָהּ. יַסֹּר יִסְּרַנִי יָּהּ, וְלַמָּוֶת לֹא נְתָנָנִי. פִּתְחוּ לִי שַׁעֲרֵי צֶדֶק, אָבֹא בָם, אוֹדֶה יָהּ. זֶה הַשַּׁעַר לַיי, צַדִּיקִים יָבֹאוּ בוֹ.</a:t>
            </a:r>
            <a:endParaRPr lang="en-US" sz="2000" dirty="0"/>
          </a:p>
          <a:p>
            <a:pPr algn="r"/>
            <a:endParaRPr lang="en-US" sz="2000" dirty="0"/>
          </a:p>
          <a:p>
            <a:pPr algn="r"/>
            <a:endParaRPr lang="en-US" sz="2000" dirty="0"/>
          </a:p>
          <a:p>
            <a:pPr algn="r"/>
            <a:r>
              <a:rPr lang="he-IL" sz="2000" dirty="0"/>
              <a:t>בָּרוּךְ הַבָּא בְּשֵׁם ה', בֵּרַכְנוּכֶם מִבֵּית ה'. בָּרוּךְ הַבָּא בְּשֵׁם ה', בֵּרַכְנוּכֶם מִבֵּית ה'. אֵל ה' וַיָּאֶר לָנוּ. אִסְרוּ חַג בַּעֲבֹתִים עַד קַרְנוֹת הַמִּזְבֵּחַ. אֵל ה' וַיָּאֶר לָנוּ. אִסְרוּ חַג בַּעֲבֹתִים עַד קַרְנוֹת הַמִּזְבֵּחַ. אֵלִי אַתָּה וְאוֹדֶךָּ, אֱלֹהַי – אֲרוֹמְמֶךָּ. אֵלִי אַתָּה וְאוֹדֶךָּ, אֱלֹהַי – אֲרוֹמְמֶךָּ. הוֹדוּ לַיי כִּי טוֹב, כִּי לְעוֹלָם חַסְדּוֹ. הוֹדוּ לַיי כִּי טוֹב, כִּי לְעוֹלָם חַסְדּוֹ.יְהַלְלוּךָ ה' אֱלֹהֵינוּ כָּל מַעֲשֶׂיךָ, וַחֲסִידֶיךָ צַדִּיקִים עוֹשֵׂי רְצוֹנֶךָ, וְכָל עַמְּךָ בֵּית יִשְׂרָאֵל בְּרִנָה יוֹדוּ וִיבָרְכוּ, וִישַׁבְּחוּ וִיפָאֲרוּ, וִירוֹמְמוּ וְיַעֲרִיצוּ, וְיַקְדִּישׁוּ וְיַמְלִיכוּ אֶת שִׁמְךָ, מַלְכֵּנוּ. כִּי לְךָ טוֹב לְהוֹדותֹ וּלְשִׁמְךָ נָאֶה לְזַמֵּר, כִּי מֵעוֹלָם וְעַד עוֹלָם אַתָּה אֵל.</a:t>
            </a:r>
          </a:p>
        </p:txBody>
      </p:sp>
      <p:sp>
        <p:nvSpPr>
          <p:cNvPr id="3" name="Slide Number Placeholder 2">
            <a:extLst>
              <a:ext uri="{FF2B5EF4-FFF2-40B4-BE49-F238E27FC236}">
                <a16:creationId xmlns:a16="http://schemas.microsoft.com/office/drawing/2014/main" id="{7E6DDAF1-CC0D-E24F-8C86-24E5349CB37B}"/>
              </a:ext>
            </a:extLst>
          </p:cNvPr>
          <p:cNvSpPr>
            <a:spLocks noGrp="1"/>
          </p:cNvSpPr>
          <p:nvPr>
            <p:ph type="sldNum" sz="quarter" idx="12"/>
          </p:nvPr>
        </p:nvSpPr>
        <p:spPr/>
        <p:txBody>
          <a:bodyPr/>
          <a:lstStyle/>
          <a:p>
            <a:fld id="{DDED6A29-E892-43EE-9CD2-63AC645924D9}" type="slidenum">
              <a:rPr lang="en-US" smtClean="0"/>
              <a:t>110</a:t>
            </a:fld>
            <a:endParaRPr lang="en-US"/>
          </a:p>
        </p:txBody>
      </p:sp>
    </p:spTree>
    <p:extLst>
      <p:ext uri="{BB962C8B-B14F-4D97-AF65-F5344CB8AC3E}">
        <p14:creationId xmlns:p14="http://schemas.microsoft.com/office/powerpoint/2010/main" val="3463878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642594"/>
            <a:ext cx="10058400" cy="841301"/>
          </a:xfrm>
        </p:spPr>
        <p:txBody>
          <a:bodyPr/>
          <a:lstStyle/>
          <a:p>
            <a:r>
              <a:rPr lang="en-US" i="1" dirty="0" err="1"/>
              <a:t>Shehecheyanu</a:t>
            </a:r>
            <a:r>
              <a:rPr lang="en-US" dirty="0"/>
              <a:t> - </a:t>
            </a:r>
            <a:r>
              <a:rPr lang="he-IL" dirty="0"/>
              <a:t>שֶׁהֶחֱיָנוּ</a:t>
            </a:r>
            <a:endParaRPr lang="en-US" dirty="0"/>
          </a:p>
        </p:txBody>
      </p:sp>
      <p:sp>
        <p:nvSpPr>
          <p:cNvPr id="3" name="Content Placeholder 2">
            <a:extLst>
              <a:ext uri="{FF2B5EF4-FFF2-40B4-BE49-F238E27FC236}">
                <a16:creationId xmlns:a16="http://schemas.microsoft.com/office/drawing/2014/main" id="{2A53E01A-CD2C-45F4-8CCD-4770351DC3B8}"/>
              </a:ext>
            </a:extLst>
          </p:cNvPr>
          <p:cNvSpPr>
            <a:spLocks noGrp="1"/>
          </p:cNvSpPr>
          <p:nvPr>
            <p:ph idx="1"/>
          </p:nvPr>
        </p:nvSpPr>
        <p:spPr>
          <a:xfrm>
            <a:off x="1093537" y="1782278"/>
            <a:ext cx="9547726" cy="4434038"/>
          </a:xfrm>
        </p:spPr>
        <p:txBody>
          <a:bodyPr>
            <a:normAutofit fontScale="92500" lnSpcReduction="10000"/>
          </a:bodyPr>
          <a:lstStyle/>
          <a:p>
            <a:pPr marL="0" indent="0" algn="r">
              <a:buNone/>
            </a:pPr>
            <a:r>
              <a:rPr lang="he-IL" sz="2800" dirty="0"/>
              <a:t>בָּרוּךְ אַתָּה ה', אֱלֹהֵינוּ מֶלֶךְ הַעוֹלָם שֶׁהֶחֱיָנוּ וְקִיְּמָנוּ וְהִגִּיעָנוּ לַזְּמַן הַזֶּה</a:t>
            </a:r>
          </a:p>
          <a:p>
            <a:pPr marL="0" indent="0">
              <a:buNone/>
            </a:pPr>
            <a:endParaRPr lang="en-US" sz="2800" i="1" dirty="0"/>
          </a:p>
          <a:p>
            <a:pPr marL="0" indent="0">
              <a:buNone/>
            </a:pPr>
            <a:r>
              <a:rPr lang="en-US" sz="2800" i="1" dirty="0" err="1"/>
              <a:t>Barukh</a:t>
            </a:r>
            <a:r>
              <a:rPr lang="en-US" sz="2800" i="1" dirty="0"/>
              <a:t> </a:t>
            </a:r>
            <a:r>
              <a:rPr lang="en-US" sz="2800" i="1" dirty="0" err="1"/>
              <a:t>atah</a:t>
            </a:r>
            <a:r>
              <a:rPr lang="en-US" sz="2800" i="1" dirty="0"/>
              <a:t> Adonai </a:t>
            </a:r>
            <a:r>
              <a:rPr lang="en-US" sz="2800" i="1" dirty="0" err="1"/>
              <a:t>Eloheinu</a:t>
            </a:r>
            <a:r>
              <a:rPr lang="en-US" sz="2800" i="1" dirty="0"/>
              <a:t> </a:t>
            </a:r>
            <a:r>
              <a:rPr lang="en-US" sz="2800" i="1" dirty="0" err="1"/>
              <a:t>melekh</a:t>
            </a:r>
            <a:r>
              <a:rPr lang="en-US" sz="2800" i="1" dirty="0"/>
              <a:t> </a:t>
            </a:r>
            <a:r>
              <a:rPr lang="en-US" sz="2800" i="1" dirty="0" err="1"/>
              <a:t>ha'olam</a:t>
            </a:r>
            <a:r>
              <a:rPr lang="en-US" sz="2800" i="1" dirty="0"/>
              <a:t> </a:t>
            </a:r>
            <a:r>
              <a:rPr lang="en-US" sz="2800" i="1" dirty="0" err="1"/>
              <a:t>shehecheyanu</a:t>
            </a:r>
            <a:r>
              <a:rPr lang="en-US" sz="2800" i="1" dirty="0"/>
              <a:t> </a:t>
            </a:r>
            <a:r>
              <a:rPr lang="en-US" sz="2800" i="1" dirty="0" err="1"/>
              <a:t>vekiyemanu</a:t>
            </a:r>
            <a:r>
              <a:rPr lang="en-US" sz="2800" i="1" dirty="0"/>
              <a:t> </a:t>
            </a:r>
            <a:r>
              <a:rPr lang="en-US" sz="2800" i="1" dirty="0" err="1"/>
              <a:t>vehigi’anu</a:t>
            </a:r>
            <a:r>
              <a:rPr lang="en-US" sz="2800" i="1" dirty="0"/>
              <a:t> </a:t>
            </a:r>
            <a:r>
              <a:rPr lang="en-US" sz="2800" i="1" dirty="0" err="1"/>
              <a:t>lazman</a:t>
            </a:r>
            <a:r>
              <a:rPr lang="en-US" sz="2800" i="1" dirty="0"/>
              <a:t> </a:t>
            </a:r>
            <a:r>
              <a:rPr lang="en-US" sz="2800" i="1" dirty="0" err="1"/>
              <a:t>hazeh</a:t>
            </a:r>
            <a:r>
              <a:rPr lang="en-US" sz="2800" i="1" dirty="0"/>
              <a:t>.</a:t>
            </a:r>
            <a:endParaRPr lang="en-US" sz="2800" dirty="0"/>
          </a:p>
          <a:p>
            <a:pPr marL="0" indent="0">
              <a:buNone/>
            </a:pPr>
            <a:endParaRPr lang="en-US" sz="2800" dirty="0"/>
          </a:p>
          <a:p>
            <a:pPr marL="0" indent="0">
              <a:buNone/>
            </a:pPr>
            <a:r>
              <a:rPr lang="en-US" sz="2800" dirty="0"/>
              <a:t>Blessed be You, YHVH Adonai our God, Ruler of all space and time, who has granted us life, sustained us and enabled us to reach this season.</a:t>
            </a:r>
          </a:p>
          <a:p>
            <a:pPr marL="0" indent="0">
              <a:buNone/>
            </a:pPr>
            <a:endParaRPr lang="en-US" sz="2800" dirty="0"/>
          </a:p>
          <a:p>
            <a:pPr marL="0" indent="0">
              <a:buNone/>
            </a:pPr>
            <a:r>
              <a:rPr lang="en-US" sz="2800" i="1" dirty="0">
                <a:solidFill>
                  <a:srgbClr val="800000"/>
                </a:solidFill>
              </a:rPr>
              <a:t>	</a:t>
            </a:r>
            <a:r>
              <a:rPr lang="en-US" sz="2800" i="1" dirty="0">
                <a:solidFill>
                  <a:srgbClr val="C00000"/>
                </a:solidFill>
              </a:rPr>
              <a:t>May it become a season of healing for all the world.</a:t>
            </a:r>
          </a:p>
          <a:p>
            <a:pPr marL="0" indent="0">
              <a:buNone/>
            </a:pPr>
            <a:endParaRPr lang="en-US" sz="2800" dirty="0"/>
          </a:p>
        </p:txBody>
      </p:sp>
      <p:sp>
        <p:nvSpPr>
          <p:cNvPr id="4" name="Slide Number Placeholder 3">
            <a:extLst>
              <a:ext uri="{FF2B5EF4-FFF2-40B4-BE49-F238E27FC236}">
                <a16:creationId xmlns:a16="http://schemas.microsoft.com/office/drawing/2014/main" id="{3317A252-863A-954E-AB7E-7A5F561DEBAD}"/>
              </a:ext>
            </a:extLst>
          </p:cNvPr>
          <p:cNvSpPr>
            <a:spLocks noGrp="1"/>
          </p:cNvSpPr>
          <p:nvPr>
            <p:ph type="sldNum" sz="quarter" idx="12"/>
          </p:nvPr>
        </p:nvSpPr>
        <p:spPr/>
        <p:txBody>
          <a:bodyPr/>
          <a:lstStyle/>
          <a:p>
            <a:fld id="{DDED6A29-E892-43EE-9CD2-63AC645924D9}" type="slidenum">
              <a:rPr lang="en-US" smtClean="0"/>
              <a:t>12</a:t>
            </a:fld>
            <a:endParaRPr lang="en-US"/>
          </a:p>
        </p:txBody>
      </p:sp>
    </p:spTree>
    <p:extLst>
      <p:ext uri="{BB962C8B-B14F-4D97-AF65-F5344CB8AC3E}">
        <p14:creationId xmlns:p14="http://schemas.microsoft.com/office/powerpoint/2010/main" val="110325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893135" y="642594"/>
            <a:ext cx="10405730" cy="957751"/>
          </a:xfrm>
        </p:spPr>
        <p:txBody>
          <a:bodyPr>
            <a:normAutofit fontScale="90000"/>
          </a:bodyPr>
          <a:lstStyle/>
          <a:p>
            <a:r>
              <a:rPr lang="en-US" dirty="0"/>
              <a:t>Table of contents – order of the </a:t>
            </a:r>
            <a:r>
              <a:rPr lang="en-US" dirty="0" err="1"/>
              <a:t>seder</a:t>
            </a:r>
            <a:endParaRPr lang="en-US" dirty="0"/>
          </a:p>
        </p:txBody>
      </p:sp>
      <p:graphicFrame>
        <p:nvGraphicFramePr>
          <p:cNvPr id="9" name="Table 9">
            <a:extLst>
              <a:ext uri="{FF2B5EF4-FFF2-40B4-BE49-F238E27FC236}">
                <a16:creationId xmlns:a16="http://schemas.microsoft.com/office/drawing/2014/main" id="{95BF91C3-9964-46E6-B3ED-85EF9153B632}"/>
              </a:ext>
            </a:extLst>
          </p:cNvPr>
          <p:cNvGraphicFramePr>
            <a:graphicFrameLocks noGrp="1"/>
          </p:cNvGraphicFramePr>
          <p:nvPr>
            <p:extLst>
              <p:ext uri="{D42A27DB-BD31-4B8C-83A1-F6EECF244321}">
                <p14:modId xmlns:p14="http://schemas.microsoft.com/office/powerpoint/2010/main" val="3435763958"/>
              </p:ext>
            </p:extLst>
          </p:nvPr>
        </p:nvGraphicFramePr>
        <p:xfrm>
          <a:off x="632873" y="1913209"/>
          <a:ext cx="11300047" cy="4302197"/>
        </p:xfrm>
        <a:graphic>
          <a:graphicData uri="http://schemas.openxmlformats.org/drawingml/2006/table">
            <a:tbl>
              <a:tblPr firstRow="1" bandRow="1">
                <a:tableStyleId>{5C22544A-7EE6-4342-B048-85BDC9FD1C3A}</a:tableStyleId>
              </a:tblPr>
              <a:tblGrid>
                <a:gridCol w="2441162">
                  <a:extLst>
                    <a:ext uri="{9D8B030D-6E8A-4147-A177-3AD203B41FA5}">
                      <a16:colId xmlns:a16="http://schemas.microsoft.com/office/drawing/2014/main" val="4052487902"/>
                    </a:ext>
                  </a:extLst>
                </a:gridCol>
                <a:gridCol w="1521114">
                  <a:extLst>
                    <a:ext uri="{9D8B030D-6E8A-4147-A177-3AD203B41FA5}">
                      <a16:colId xmlns:a16="http://schemas.microsoft.com/office/drawing/2014/main" val="1156560621"/>
                    </a:ext>
                  </a:extLst>
                </a:gridCol>
                <a:gridCol w="7337771">
                  <a:extLst>
                    <a:ext uri="{9D8B030D-6E8A-4147-A177-3AD203B41FA5}">
                      <a16:colId xmlns:a16="http://schemas.microsoft.com/office/drawing/2014/main" val="1777559653"/>
                    </a:ext>
                  </a:extLst>
                </a:gridCol>
              </a:tblGrid>
              <a:tr h="370277">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200861080"/>
                  </a:ext>
                </a:extLst>
              </a:tr>
              <a:tr h="3925952">
                <a:tc>
                  <a:txBody>
                    <a:bodyPr/>
                    <a:lstStyle/>
                    <a:p>
                      <a:pPr marL="0" marR="0">
                        <a:spcBef>
                          <a:spcPts val="0"/>
                        </a:spcBef>
                        <a:spcAft>
                          <a:spcPts val="0"/>
                        </a:spcAft>
                      </a:pPr>
                      <a:r>
                        <a:rPr lang="en-US" sz="1800" dirty="0">
                          <a:effectLst/>
                        </a:rPr>
                        <a:t>1. </a:t>
                      </a:r>
                      <a:r>
                        <a:rPr lang="en-US" sz="1800" i="1" dirty="0">
                          <a:effectLst/>
                        </a:rPr>
                        <a:t>Kadesh</a:t>
                      </a:r>
                      <a:r>
                        <a:rPr lang="en-US" sz="1800" dirty="0">
                          <a:effectLst/>
                        </a:rPr>
                        <a:t> </a:t>
                      </a:r>
                    </a:p>
                    <a:p>
                      <a:pPr marL="0" marR="0">
                        <a:spcBef>
                          <a:spcPts val="0"/>
                        </a:spcBef>
                        <a:spcAft>
                          <a:spcPts val="0"/>
                        </a:spcAft>
                      </a:pPr>
                      <a:r>
                        <a:rPr lang="en-US" sz="1800" dirty="0">
                          <a:effectLst/>
                        </a:rPr>
                        <a:t>2. </a:t>
                      </a:r>
                      <a:r>
                        <a:rPr lang="en-US" sz="1800" i="1" dirty="0">
                          <a:effectLst/>
                        </a:rPr>
                        <a:t>Urchatz</a:t>
                      </a:r>
                      <a:r>
                        <a:rPr lang="en-US" sz="1800" dirty="0">
                          <a:effectLst/>
                        </a:rPr>
                        <a:t> </a:t>
                      </a:r>
                    </a:p>
                    <a:p>
                      <a:pPr marL="0" marR="0">
                        <a:spcBef>
                          <a:spcPts val="0"/>
                        </a:spcBef>
                        <a:spcAft>
                          <a:spcPts val="0"/>
                        </a:spcAft>
                      </a:pPr>
                      <a:r>
                        <a:rPr lang="en-US" sz="1800" dirty="0">
                          <a:effectLst/>
                        </a:rPr>
                        <a:t>3. </a:t>
                      </a:r>
                      <a:r>
                        <a:rPr lang="en-US" sz="1800" i="1" dirty="0">
                          <a:effectLst/>
                        </a:rPr>
                        <a:t>Karpas</a:t>
                      </a:r>
                      <a:r>
                        <a:rPr lang="en-US" sz="1800" dirty="0">
                          <a:effectLst/>
                        </a:rPr>
                        <a:t> </a:t>
                      </a:r>
                    </a:p>
                    <a:p>
                      <a:pPr marL="0" marR="0">
                        <a:spcBef>
                          <a:spcPts val="0"/>
                        </a:spcBef>
                        <a:spcAft>
                          <a:spcPts val="0"/>
                        </a:spcAft>
                      </a:pPr>
                      <a:r>
                        <a:rPr lang="en-US" sz="1800" dirty="0">
                          <a:effectLst/>
                        </a:rPr>
                        <a:t>4. </a:t>
                      </a:r>
                      <a:r>
                        <a:rPr lang="en-US" sz="1800" i="1" dirty="0" err="1">
                          <a:effectLst/>
                        </a:rPr>
                        <a:t>Yachatz</a:t>
                      </a:r>
                      <a:r>
                        <a:rPr lang="en-US" sz="1800" dirty="0">
                          <a:effectLst/>
                        </a:rPr>
                        <a:t> </a:t>
                      </a:r>
                    </a:p>
                    <a:p>
                      <a:pPr marL="0" marR="0">
                        <a:spcBef>
                          <a:spcPts val="0"/>
                        </a:spcBef>
                        <a:spcAft>
                          <a:spcPts val="0"/>
                        </a:spcAft>
                      </a:pPr>
                      <a:r>
                        <a:rPr lang="en-US" sz="1800" dirty="0">
                          <a:effectLst/>
                        </a:rPr>
                        <a:t>5. </a:t>
                      </a:r>
                      <a:r>
                        <a:rPr lang="en-US" sz="1800" i="1" dirty="0" err="1">
                          <a:effectLst/>
                        </a:rPr>
                        <a:t>Magid</a:t>
                      </a:r>
                      <a:r>
                        <a:rPr lang="en-US" sz="1800" dirty="0">
                          <a:effectLst/>
                        </a:rPr>
                        <a:t> </a:t>
                      </a:r>
                    </a:p>
                    <a:p>
                      <a:pPr marL="0" marR="0">
                        <a:spcBef>
                          <a:spcPts val="0"/>
                        </a:spcBef>
                        <a:spcAft>
                          <a:spcPts val="0"/>
                        </a:spcAft>
                      </a:pPr>
                      <a:r>
                        <a:rPr lang="en-US" sz="1800" dirty="0">
                          <a:effectLst/>
                        </a:rPr>
                        <a:t>6. </a:t>
                      </a:r>
                      <a:r>
                        <a:rPr lang="en-US" sz="1800" i="1" dirty="0" err="1">
                          <a:effectLst/>
                        </a:rPr>
                        <a:t>Rochtzah</a:t>
                      </a:r>
                      <a:r>
                        <a:rPr lang="en-US" sz="1800" dirty="0">
                          <a:effectLst/>
                        </a:rPr>
                        <a:t> </a:t>
                      </a:r>
                    </a:p>
                    <a:p>
                      <a:pPr marL="0" marR="0">
                        <a:spcBef>
                          <a:spcPts val="0"/>
                        </a:spcBef>
                        <a:spcAft>
                          <a:spcPts val="0"/>
                        </a:spcAft>
                      </a:pPr>
                      <a:r>
                        <a:rPr lang="en-US" sz="1800" dirty="0">
                          <a:effectLst/>
                        </a:rPr>
                        <a:t>7. </a:t>
                      </a:r>
                      <a:r>
                        <a:rPr lang="en-US" sz="1800" i="1" dirty="0">
                          <a:effectLst/>
                        </a:rPr>
                        <a:t>Motzi</a:t>
                      </a:r>
                      <a:r>
                        <a:rPr lang="en-US" sz="1800" dirty="0">
                          <a:effectLst/>
                        </a:rPr>
                        <a:t>, </a:t>
                      </a:r>
                      <a:r>
                        <a:rPr lang="en-US" sz="1800" i="1" dirty="0">
                          <a:effectLst/>
                        </a:rPr>
                        <a:t>Matzah</a:t>
                      </a:r>
                      <a:r>
                        <a:rPr lang="en-US" sz="1800" dirty="0">
                          <a:effectLst/>
                        </a:rPr>
                        <a:t> </a:t>
                      </a:r>
                    </a:p>
                    <a:p>
                      <a:pPr marL="0" marR="0">
                        <a:spcBef>
                          <a:spcPts val="0"/>
                        </a:spcBef>
                        <a:spcAft>
                          <a:spcPts val="0"/>
                        </a:spcAft>
                      </a:pPr>
                      <a:r>
                        <a:rPr lang="en-US" sz="1800" dirty="0">
                          <a:effectLst/>
                        </a:rPr>
                        <a:t>8. </a:t>
                      </a:r>
                      <a:r>
                        <a:rPr lang="en-US" sz="1800" i="1" dirty="0">
                          <a:effectLst/>
                        </a:rPr>
                        <a:t>Maror </a:t>
                      </a:r>
                    </a:p>
                    <a:p>
                      <a:pPr marL="0" marR="0">
                        <a:spcBef>
                          <a:spcPts val="0"/>
                        </a:spcBef>
                        <a:spcAft>
                          <a:spcPts val="0"/>
                        </a:spcAft>
                      </a:pPr>
                      <a:r>
                        <a:rPr lang="en-US" sz="1800" dirty="0">
                          <a:effectLst/>
                        </a:rPr>
                        <a:t>9. </a:t>
                      </a:r>
                      <a:r>
                        <a:rPr lang="en-US" sz="1800" i="1" dirty="0" err="1">
                          <a:effectLst/>
                        </a:rPr>
                        <a:t>Korekh</a:t>
                      </a:r>
                      <a:r>
                        <a:rPr lang="en-US" sz="1800" i="1" dirty="0">
                          <a:effectLst/>
                        </a:rPr>
                        <a:t> </a:t>
                      </a:r>
                    </a:p>
                    <a:p>
                      <a:pPr marL="0" marR="0">
                        <a:spcBef>
                          <a:spcPts val="0"/>
                        </a:spcBef>
                        <a:spcAft>
                          <a:spcPts val="0"/>
                        </a:spcAft>
                      </a:pPr>
                      <a:r>
                        <a:rPr lang="en-US" sz="1800" dirty="0">
                          <a:effectLst/>
                        </a:rPr>
                        <a:t>10. </a:t>
                      </a:r>
                      <a:r>
                        <a:rPr lang="en-US" sz="1800" i="1" dirty="0">
                          <a:effectLst/>
                        </a:rPr>
                        <a:t>Shulchan </a:t>
                      </a:r>
                      <a:r>
                        <a:rPr lang="en-US" sz="1800" i="1" dirty="0" err="1">
                          <a:effectLst/>
                        </a:rPr>
                        <a:t>orekh</a:t>
                      </a:r>
                      <a:r>
                        <a:rPr lang="en-US" sz="1800" i="1" dirty="0">
                          <a:effectLst/>
                        </a:rPr>
                        <a:t> </a:t>
                      </a:r>
                    </a:p>
                    <a:p>
                      <a:pPr marL="0" marR="0">
                        <a:spcBef>
                          <a:spcPts val="0"/>
                        </a:spcBef>
                        <a:spcAft>
                          <a:spcPts val="0"/>
                        </a:spcAft>
                      </a:pPr>
                      <a:r>
                        <a:rPr lang="en-US" sz="1800" dirty="0">
                          <a:effectLst/>
                        </a:rPr>
                        <a:t>11. </a:t>
                      </a:r>
                      <a:r>
                        <a:rPr lang="en-US" sz="1800" i="1" dirty="0" err="1">
                          <a:effectLst/>
                        </a:rPr>
                        <a:t>Tzafun</a:t>
                      </a:r>
                      <a:r>
                        <a:rPr lang="en-US" sz="1800" dirty="0">
                          <a:effectLst/>
                        </a:rPr>
                        <a:t> </a:t>
                      </a:r>
                    </a:p>
                    <a:p>
                      <a:pPr marL="0" marR="0">
                        <a:spcBef>
                          <a:spcPts val="0"/>
                        </a:spcBef>
                        <a:spcAft>
                          <a:spcPts val="0"/>
                        </a:spcAft>
                      </a:pPr>
                      <a:r>
                        <a:rPr lang="en-US" sz="1800" dirty="0">
                          <a:effectLst/>
                        </a:rPr>
                        <a:t>12. </a:t>
                      </a:r>
                      <a:r>
                        <a:rPr lang="en-US" sz="1800" i="1" dirty="0" err="1">
                          <a:effectLst/>
                        </a:rPr>
                        <a:t>Barekh</a:t>
                      </a:r>
                      <a:r>
                        <a:rPr lang="en-US" sz="1800" dirty="0">
                          <a:effectLst/>
                        </a:rPr>
                        <a:t> </a:t>
                      </a:r>
                    </a:p>
                    <a:p>
                      <a:pPr marL="0" marR="0">
                        <a:spcBef>
                          <a:spcPts val="0"/>
                        </a:spcBef>
                        <a:spcAft>
                          <a:spcPts val="0"/>
                        </a:spcAft>
                      </a:pPr>
                      <a:r>
                        <a:rPr lang="en-US" sz="1800" dirty="0">
                          <a:effectLst/>
                        </a:rPr>
                        <a:t>13. </a:t>
                      </a:r>
                      <a:r>
                        <a:rPr lang="en-US" sz="1800" i="1" dirty="0">
                          <a:effectLst/>
                        </a:rPr>
                        <a:t>Hallel</a:t>
                      </a:r>
                      <a:r>
                        <a:rPr lang="en-US" sz="1800" dirty="0">
                          <a:effectLst/>
                        </a:rPr>
                        <a:t> </a:t>
                      </a:r>
                    </a:p>
                    <a:p>
                      <a:pPr marL="0" marR="0">
                        <a:spcBef>
                          <a:spcPts val="0"/>
                        </a:spcBef>
                        <a:spcAft>
                          <a:spcPts val="0"/>
                        </a:spcAft>
                      </a:pPr>
                      <a:r>
                        <a:rPr lang="en-US" sz="1800" dirty="0">
                          <a:effectLst/>
                        </a:rPr>
                        <a:t>14. </a:t>
                      </a:r>
                      <a:r>
                        <a:rPr lang="en-US" sz="1800" i="1" dirty="0" err="1">
                          <a:effectLst/>
                        </a:rPr>
                        <a:t>Nirtzah</a:t>
                      </a:r>
                      <a:endParaRPr lang="en-US" sz="1800" i="1" dirty="0">
                        <a:effectLst/>
                        <a:latin typeface="Helvetica Neue"/>
                        <a:ea typeface="Helvetica Neue"/>
                        <a:cs typeface="Helvetica Neue"/>
                      </a:endParaRPr>
                    </a:p>
                  </a:txBody>
                  <a:tcPr/>
                </a:tc>
                <a:tc>
                  <a:txBody>
                    <a:bodyPr/>
                    <a:lstStyle/>
                    <a:p>
                      <a:pPr marL="0" marR="0" algn="r">
                        <a:spcBef>
                          <a:spcPts val="0"/>
                        </a:spcBef>
                        <a:spcAft>
                          <a:spcPts val="0"/>
                        </a:spcAft>
                      </a:pPr>
                      <a:r>
                        <a:rPr lang="he-IL" sz="1800" dirty="0">
                          <a:effectLst/>
                        </a:rPr>
                        <a:t>קַדֵש</a:t>
                      </a:r>
                      <a:r>
                        <a:rPr lang="en-US" sz="1800" dirty="0">
                          <a:effectLst/>
                        </a:rPr>
                        <a:t> </a:t>
                      </a:r>
                    </a:p>
                    <a:p>
                      <a:pPr marL="0" marR="0" algn="r">
                        <a:spcBef>
                          <a:spcPts val="0"/>
                        </a:spcBef>
                        <a:spcAft>
                          <a:spcPts val="0"/>
                        </a:spcAft>
                      </a:pPr>
                      <a:r>
                        <a:rPr lang="he-IL" sz="1800" dirty="0">
                          <a:effectLst/>
                        </a:rPr>
                        <a:t>וּרְחַץ</a:t>
                      </a:r>
                      <a:r>
                        <a:rPr lang="en-US" sz="1800" dirty="0">
                          <a:effectLst/>
                        </a:rPr>
                        <a:t> </a:t>
                      </a:r>
                    </a:p>
                    <a:p>
                      <a:pPr marL="0" marR="0" algn="r">
                        <a:spcBef>
                          <a:spcPts val="0"/>
                        </a:spcBef>
                        <a:spcAft>
                          <a:spcPts val="0"/>
                        </a:spcAft>
                      </a:pPr>
                      <a:r>
                        <a:rPr lang="he-IL" sz="1800" dirty="0">
                          <a:effectLst/>
                        </a:rPr>
                        <a:t>כַּרְפַּס</a:t>
                      </a:r>
                      <a:r>
                        <a:rPr lang="en-US" sz="1800" dirty="0">
                          <a:effectLst/>
                        </a:rPr>
                        <a:t> </a:t>
                      </a:r>
                    </a:p>
                    <a:p>
                      <a:pPr marL="0" marR="0" algn="r">
                        <a:spcBef>
                          <a:spcPts val="0"/>
                        </a:spcBef>
                        <a:spcAft>
                          <a:spcPts val="0"/>
                        </a:spcAft>
                      </a:pPr>
                      <a:r>
                        <a:rPr lang="he-IL" sz="1800" dirty="0">
                          <a:effectLst/>
                        </a:rPr>
                        <a:t>יחץ</a:t>
                      </a:r>
                      <a:r>
                        <a:rPr lang="en-US" sz="1800" dirty="0">
                          <a:effectLst/>
                        </a:rPr>
                        <a:t> </a:t>
                      </a:r>
                    </a:p>
                    <a:p>
                      <a:pPr marL="0" marR="0" algn="r">
                        <a:spcBef>
                          <a:spcPts val="0"/>
                        </a:spcBef>
                        <a:spcAft>
                          <a:spcPts val="0"/>
                        </a:spcAft>
                      </a:pPr>
                      <a:r>
                        <a:rPr lang="he-IL" sz="1800" dirty="0">
                          <a:effectLst/>
                        </a:rPr>
                        <a:t>מגיד</a:t>
                      </a:r>
                      <a:r>
                        <a:rPr lang="en-US" sz="1800" dirty="0">
                          <a:effectLst/>
                        </a:rPr>
                        <a:t> </a:t>
                      </a:r>
                    </a:p>
                    <a:p>
                      <a:pPr marL="0" marR="0" algn="r">
                        <a:spcBef>
                          <a:spcPts val="0"/>
                        </a:spcBef>
                        <a:spcAft>
                          <a:spcPts val="0"/>
                        </a:spcAft>
                      </a:pPr>
                      <a:r>
                        <a:rPr lang="he-IL" sz="1800" dirty="0">
                          <a:effectLst/>
                        </a:rPr>
                        <a:t>רָחְצָה</a:t>
                      </a:r>
                      <a:r>
                        <a:rPr lang="en-US" sz="1800" dirty="0">
                          <a:effectLst/>
                        </a:rPr>
                        <a:t> </a:t>
                      </a:r>
                    </a:p>
                    <a:p>
                      <a:pPr marL="0" marR="0" algn="r">
                        <a:spcBef>
                          <a:spcPts val="0"/>
                        </a:spcBef>
                        <a:spcAft>
                          <a:spcPts val="0"/>
                        </a:spcAft>
                      </a:pPr>
                      <a:r>
                        <a:rPr lang="he-IL" sz="1800" dirty="0">
                          <a:effectLst/>
                        </a:rPr>
                        <a:t>מוֹצִיא, מַצָּה</a:t>
                      </a:r>
                      <a:r>
                        <a:rPr lang="en-US" sz="1800" dirty="0">
                          <a:effectLst/>
                        </a:rPr>
                        <a:t> </a:t>
                      </a:r>
                    </a:p>
                    <a:p>
                      <a:pPr marL="0" marR="0" algn="r">
                        <a:spcBef>
                          <a:spcPts val="0"/>
                        </a:spcBef>
                        <a:spcAft>
                          <a:spcPts val="0"/>
                        </a:spcAft>
                      </a:pPr>
                      <a:r>
                        <a:rPr lang="he-IL" sz="1800" dirty="0">
                          <a:effectLst/>
                        </a:rPr>
                        <a:t>מָרוֹר</a:t>
                      </a:r>
                      <a:r>
                        <a:rPr lang="en-US" sz="1800" dirty="0">
                          <a:effectLst/>
                        </a:rPr>
                        <a:t> </a:t>
                      </a:r>
                    </a:p>
                    <a:p>
                      <a:pPr marL="0" marR="0" algn="r">
                        <a:spcBef>
                          <a:spcPts val="0"/>
                        </a:spcBef>
                        <a:spcAft>
                          <a:spcPts val="0"/>
                        </a:spcAft>
                      </a:pPr>
                      <a:r>
                        <a:rPr lang="he-IL" sz="1800" dirty="0">
                          <a:effectLst/>
                        </a:rPr>
                        <a:t>כּוֹרֵך</a:t>
                      </a:r>
                      <a:r>
                        <a:rPr lang="en-US" sz="1800" dirty="0">
                          <a:effectLst/>
                        </a:rPr>
                        <a:t> </a:t>
                      </a:r>
                    </a:p>
                    <a:p>
                      <a:pPr marL="0" marR="0" algn="r">
                        <a:spcBef>
                          <a:spcPts val="0"/>
                        </a:spcBef>
                        <a:spcAft>
                          <a:spcPts val="0"/>
                        </a:spcAft>
                      </a:pPr>
                      <a:r>
                        <a:rPr lang="he-IL" sz="1800" dirty="0">
                          <a:effectLst/>
                        </a:rPr>
                        <a:t>שֻׁלְחָן עוֹרֵך</a:t>
                      </a:r>
                      <a:r>
                        <a:rPr lang="en-US" sz="1800" dirty="0">
                          <a:effectLst/>
                        </a:rPr>
                        <a:t> </a:t>
                      </a:r>
                    </a:p>
                    <a:p>
                      <a:pPr marL="0" marR="0" algn="r">
                        <a:spcBef>
                          <a:spcPts val="0"/>
                        </a:spcBef>
                        <a:spcAft>
                          <a:spcPts val="0"/>
                        </a:spcAft>
                      </a:pPr>
                      <a:r>
                        <a:rPr lang="he-IL" sz="1800" dirty="0">
                          <a:effectLst/>
                        </a:rPr>
                        <a:t>צָפוּן</a:t>
                      </a:r>
                      <a:r>
                        <a:rPr lang="en-US" sz="1800" dirty="0">
                          <a:effectLst/>
                        </a:rPr>
                        <a:t> </a:t>
                      </a:r>
                    </a:p>
                    <a:p>
                      <a:pPr marL="0" marR="0" algn="r">
                        <a:spcBef>
                          <a:spcPts val="0"/>
                        </a:spcBef>
                        <a:spcAft>
                          <a:spcPts val="0"/>
                        </a:spcAft>
                      </a:pPr>
                      <a:r>
                        <a:rPr lang="he-IL" sz="1800" dirty="0">
                          <a:effectLst/>
                        </a:rPr>
                        <a:t>בָּרֵך</a:t>
                      </a:r>
                      <a:r>
                        <a:rPr lang="en-US" sz="1800" dirty="0">
                          <a:effectLst/>
                        </a:rPr>
                        <a:t> </a:t>
                      </a:r>
                    </a:p>
                    <a:p>
                      <a:pPr marL="0" marR="0" algn="r">
                        <a:spcBef>
                          <a:spcPts val="0"/>
                        </a:spcBef>
                        <a:spcAft>
                          <a:spcPts val="0"/>
                        </a:spcAft>
                      </a:pPr>
                      <a:r>
                        <a:rPr lang="he-IL" sz="1800" dirty="0">
                          <a:effectLst/>
                        </a:rPr>
                        <a:t>הלל</a:t>
                      </a:r>
                      <a:r>
                        <a:rPr lang="en-US" sz="1800" dirty="0">
                          <a:effectLst/>
                        </a:rPr>
                        <a:t> </a:t>
                      </a:r>
                    </a:p>
                    <a:p>
                      <a:pPr marL="0" marR="0" algn="r">
                        <a:spcBef>
                          <a:spcPts val="0"/>
                        </a:spcBef>
                        <a:spcAft>
                          <a:spcPts val="0"/>
                        </a:spcAft>
                      </a:pPr>
                      <a:r>
                        <a:rPr lang="he-IL" sz="1800" dirty="0">
                          <a:effectLst/>
                        </a:rPr>
                        <a:t>נרצה</a:t>
                      </a:r>
                      <a:endParaRPr lang="en-US" sz="1800" dirty="0">
                        <a:effectLst/>
                        <a:latin typeface="Helvetica Neue"/>
                        <a:ea typeface="Helvetica Neue"/>
                        <a:cs typeface="Helvetica Neue"/>
                      </a:endParaRPr>
                    </a:p>
                  </a:txBody>
                  <a:tcPr/>
                </a:tc>
                <a:tc>
                  <a:txBody>
                    <a:bodyPr/>
                    <a:lstStyle/>
                    <a:p>
                      <a:r>
                        <a:rPr lang="en-US" sz="1800" kern="1200" dirty="0">
                          <a:solidFill>
                            <a:schemeClr val="dk1"/>
                          </a:solidFill>
                          <a:effectLst/>
                          <a:latin typeface="+mn-lt"/>
                          <a:ea typeface="+mn-ea"/>
                          <a:cs typeface="+mn-cs"/>
                        </a:rPr>
                        <a:t>1. Recite the Kiddush (Sanctification - blessing over wine)​</a:t>
                      </a:r>
                    </a:p>
                    <a:p>
                      <a:r>
                        <a:rPr lang="en-US" sz="1800" kern="1200" dirty="0">
                          <a:solidFill>
                            <a:schemeClr val="dk1"/>
                          </a:solidFill>
                          <a:effectLst/>
                          <a:latin typeface="+mn-lt"/>
                          <a:ea typeface="+mn-ea"/>
                          <a:cs typeface="+mn-cs"/>
                        </a:rPr>
                        <a:t>2. Wash hands without a blessing </a:t>
                      </a:r>
                    </a:p>
                    <a:p>
                      <a:r>
                        <a:rPr lang="en-US" sz="1800" kern="1200" dirty="0">
                          <a:solidFill>
                            <a:schemeClr val="dk1"/>
                          </a:solidFill>
                          <a:effectLst/>
                          <a:latin typeface="+mn-lt"/>
                          <a:ea typeface="+mn-ea"/>
                          <a:cs typeface="+mn-cs"/>
                        </a:rPr>
                        <a:t>3. Parsley dipped in salt water </a:t>
                      </a:r>
                    </a:p>
                    <a:p>
                      <a:r>
                        <a:rPr lang="en-US" sz="1800" kern="1200" dirty="0">
                          <a:solidFill>
                            <a:schemeClr val="dk1"/>
                          </a:solidFill>
                          <a:effectLst/>
                          <a:latin typeface="+mn-lt"/>
                          <a:ea typeface="+mn-ea"/>
                          <a:cs typeface="+mn-cs"/>
                        </a:rPr>
                        <a:t>4. Break the middle matzah, and hide part to be Afikomen</a:t>
                      </a:r>
                    </a:p>
                    <a:p>
                      <a:r>
                        <a:rPr lang="en-US" sz="1800" kern="1200" dirty="0">
                          <a:solidFill>
                            <a:schemeClr val="dk1"/>
                          </a:solidFill>
                          <a:effectLst/>
                          <a:latin typeface="+mn-lt"/>
                          <a:ea typeface="+mn-ea"/>
                          <a:cs typeface="+mn-cs"/>
                        </a:rPr>
                        <a:t>5. Tell the Exodus story</a:t>
                      </a:r>
                    </a:p>
                    <a:p>
                      <a:r>
                        <a:rPr lang="en-US" sz="1800" kern="1200" dirty="0">
                          <a:solidFill>
                            <a:schemeClr val="dk1"/>
                          </a:solidFill>
                          <a:effectLst/>
                          <a:latin typeface="+mn-lt"/>
                          <a:ea typeface="+mn-ea"/>
                          <a:cs typeface="+mn-cs"/>
                        </a:rPr>
                        <a:t>6. Wash hands with a blessing </a:t>
                      </a:r>
                    </a:p>
                    <a:p>
                      <a:r>
                        <a:rPr lang="en-US" sz="1800" kern="1200" dirty="0">
                          <a:solidFill>
                            <a:schemeClr val="dk1"/>
                          </a:solidFill>
                          <a:effectLst/>
                          <a:latin typeface="+mn-lt"/>
                          <a:ea typeface="+mn-ea"/>
                          <a:cs typeface="+mn-cs"/>
                        </a:rPr>
                        <a:t>7. Recite the blessings for bread and matzah</a:t>
                      </a:r>
                    </a:p>
                    <a:p>
                      <a:r>
                        <a:rPr lang="en-US" sz="1800" kern="1200" dirty="0">
                          <a:solidFill>
                            <a:schemeClr val="dk1"/>
                          </a:solidFill>
                          <a:effectLst/>
                          <a:latin typeface="+mn-lt"/>
                          <a:ea typeface="+mn-ea"/>
                          <a:cs typeface="+mn-cs"/>
                        </a:rPr>
                        <a:t>8. Eat a bitter herb (</a:t>
                      </a:r>
                      <a:r>
                        <a:rPr lang="en-US" sz="1800" kern="1200" dirty="0" err="1">
                          <a:solidFill>
                            <a:schemeClr val="dk1"/>
                          </a:solidFill>
                          <a:effectLst/>
                          <a:latin typeface="+mn-lt"/>
                          <a:ea typeface="+mn-ea"/>
                          <a:cs typeface="+mn-cs"/>
                        </a:rPr>
                        <a:t>maror</a:t>
                      </a:r>
                      <a:r>
                        <a:rPr lang="en-US" sz="1800" kern="1200" dirty="0">
                          <a:solidFill>
                            <a:schemeClr val="dk1"/>
                          </a:solidFill>
                          <a:effectLst/>
                          <a:latin typeface="+mn-lt"/>
                          <a:ea typeface="+mn-ea"/>
                          <a:cs typeface="+mn-cs"/>
                        </a:rPr>
                        <a:t>)</a:t>
                      </a:r>
                    </a:p>
                    <a:p>
                      <a:r>
                        <a:rPr lang="en-US" sz="1800" kern="1200" dirty="0">
                          <a:solidFill>
                            <a:schemeClr val="dk1"/>
                          </a:solidFill>
                          <a:effectLst/>
                          <a:latin typeface="+mn-lt"/>
                          <a:ea typeface="+mn-ea"/>
                          <a:cs typeface="+mn-cs"/>
                        </a:rPr>
                        <a:t>9. Each matzah, </a:t>
                      </a:r>
                      <a:r>
                        <a:rPr lang="en-US" sz="1800" kern="1200" dirty="0" err="1">
                          <a:solidFill>
                            <a:schemeClr val="dk1"/>
                          </a:solidFill>
                          <a:effectLst/>
                          <a:latin typeface="+mn-lt"/>
                          <a:ea typeface="+mn-ea"/>
                          <a:cs typeface="+mn-cs"/>
                        </a:rPr>
                        <a:t>maror</a:t>
                      </a:r>
                      <a:r>
                        <a:rPr lang="en-US" sz="1800" kern="1200" dirty="0">
                          <a:solidFill>
                            <a:schemeClr val="dk1"/>
                          </a:solidFill>
                          <a:effectLst/>
                          <a:latin typeface="+mn-lt"/>
                          <a:ea typeface="+mn-ea"/>
                          <a:cs typeface="+mn-cs"/>
                        </a:rPr>
                        <a:t>, and </a:t>
                      </a:r>
                      <a:r>
                        <a:rPr lang="en-US" sz="1800" kern="1200" dirty="0" err="1">
                          <a:solidFill>
                            <a:schemeClr val="dk1"/>
                          </a:solidFill>
                          <a:effectLst/>
                          <a:latin typeface="+mn-lt"/>
                          <a:ea typeface="+mn-ea"/>
                          <a:cs typeface="+mn-cs"/>
                        </a:rPr>
                        <a:t>charoset</a:t>
                      </a:r>
                      <a:r>
                        <a:rPr lang="en-US" sz="1800" kern="1200" dirty="0">
                          <a:solidFill>
                            <a:schemeClr val="dk1"/>
                          </a:solidFill>
                          <a:effectLst/>
                          <a:latin typeface="+mn-lt"/>
                          <a:ea typeface="+mn-ea"/>
                          <a:cs typeface="+mn-cs"/>
                        </a:rPr>
                        <a:t> together in a sandwich​ </a:t>
                      </a:r>
                    </a:p>
                    <a:p>
                      <a:r>
                        <a:rPr lang="en-US" sz="1800" kern="1200" dirty="0">
                          <a:solidFill>
                            <a:schemeClr val="dk1"/>
                          </a:solidFill>
                          <a:effectLst/>
                          <a:latin typeface="+mn-lt"/>
                          <a:ea typeface="+mn-ea"/>
                          <a:cs typeface="+mn-cs"/>
                        </a:rPr>
                        <a:t>10. Festive meal</a:t>
                      </a:r>
                    </a:p>
                    <a:p>
                      <a:r>
                        <a:rPr lang="en-US" sz="1800" kern="1200" dirty="0">
                          <a:solidFill>
                            <a:schemeClr val="dk1"/>
                          </a:solidFill>
                          <a:effectLst/>
                          <a:latin typeface="+mn-lt"/>
                          <a:ea typeface="+mn-ea"/>
                          <a:cs typeface="+mn-cs"/>
                        </a:rPr>
                        <a:t>11. Afikoman​​ </a:t>
                      </a:r>
                    </a:p>
                    <a:p>
                      <a:r>
                        <a:rPr lang="en-US" sz="1800" kern="1200" dirty="0">
                          <a:solidFill>
                            <a:schemeClr val="dk1"/>
                          </a:solidFill>
                          <a:effectLst/>
                          <a:latin typeface="+mn-lt"/>
                          <a:ea typeface="+mn-ea"/>
                          <a:cs typeface="+mn-cs"/>
                        </a:rPr>
                        <a:t>12. Say Grace after the meal</a:t>
                      </a:r>
                    </a:p>
                    <a:p>
                      <a:r>
                        <a:rPr lang="en-US" sz="1800" kern="1200" dirty="0">
                          <a:solidFill>
                            <a:schemeClr val="dk1"/>
                          </a:solidFill>
                          <a:effectLst/>
                          <a:latin typeface="+mn-lt"/>
                          <a:ea typeface="+mn-ea"/>
                          <a:cs typeface="+mn-cs"/>
                        </a:rPr>
                        <a:t>13. Remainder​ of Hallel</a:t>
                      </a:r>
                    </a:p>
                    <a:p>
                      <a:r>
                        <a:rPr lang="en-US" sz="1800" kern="1200" dirty="0">
                          <a:solidFill>
                            <a:schemeClr val="dk1"/>
                          </a:solidFill>
                          <a:effectLst/>
                          <a:latin typeface="+mn-lt"/>
                          <a:ea typeface="+mn-ea"/>
                          <a:cs typeface="+mn-cs"/>
                        </a:rPr>
                        <a:t>14. Prayer for </a:t>
                      </a:r>
                      <a:r>
                        <a:rPr lang="en-US" sz="1800" kern="1200" dirty="0" err="1">
                          <a:solidFill>
                            <a:schemeClr val="dk1"/>
                          </a:solidFill>
                          <a:effectLst/>
                          <a:latin typeface="+mn-lt"/>
                          <a:ea typeface="+mn-ea"/>
                          <a:cs typeface="+mn-cs"/>
                        </a:rPr>
                        <a:t>acceptanc</a:t>
                      </a:r>
                      <a:r>
                        <a:rPr lang="en-US" sz="1800" kern="1200" dirty="0">
                          <a:solidFill>
                            <a:schemeClr val="dk1"/>
                          </a:solidFill>
                          <a:effectLst/>
                          <a:latin typeface="+mn-lt"/>
                          <a:ea typeface="+mn-ea"/>
                          <a:cs typeface="+mn-cs"/>
                        </a:rPr>
                        <a:t>​e of the service, fun songs</a:t>
                      </a:r>
                      <a:endParaRPr lang="en-US" dirty="0"/>
                    </a:p>
                  </a:txBody>
                  <a:tcPr/>
                </a:tc>
                <a:extLst>
                  <a:ext uri="{0D108BD9-81ED-4DB2-BD59-A6C34878D82A}">
                    <a16:rowId xmlns:a16="http://schemas.microsoft.com/office/drawing/2014/main" val="2800064462"/>
                  </a:ext>
                </a:extLst>
              </a:tr>
            </a:tbl>
          </a:graphicData>
        </a:graphic>
      </p:graphicFrame>
      <p:sp>
        <p:nvSpPr>
          <p:cNvPr id="3" name="Slide Number Placeholder 2">
            <a:extLst>
              <a:ext uri="{FF2B5EF4-FFF2-40B4-BE49-F238E27FC236}">
                <a16:creationId xmlns:a16="http://schemas.microsoft.com/office/drawing/2014/main" id="{77DF3C3D-E0F3-604D-A3EB-DE5093F55308}"/>
              </a:ext>
            </a:extLst>
          </p:cNvPr>
          <p:cNvSpPr>
            <a:spLocks noGrp="1"/>
          </p:cNvSpPr>
          <p:nvPr>
            <p:ph type="sldNum" sz="quarter" idx="12"/>
          </p:nvPr>
        </p:nvSpPr>
        <p:spPr/>
        <p:txBody>
          <a:bodyPr/>
          <a:lstStyle/>
          <a:p>
            <a:fld id="{DDED6A29-E892-43EE-9CD2-63AC645924D9}" type="slidenum">
              <a:rPr lang="en-US" smtClean="0"/>
              <a:t>13</a:t>
            </a:fld>
            <a:endParaRPr lang="en-US"/>
          </a:p>
        </p:txBody>
      </p:sp>
    </p:spTree>
    <p:extLst>
      <p:ext uri="{BB962C8B-B14F-4D97-AF65-F5344CB8AC3E}">
        <p14:creationId xmlns:p14="http://schemas.microsoft.com/office/powerpoint/2010/main" val="2553451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94154" y="145657"/>
            <a:ext cx="10031046" cy="1035538"/>
          </a:xfrm>
        </p:spPr>
        <p:txBody>
          <a:bodyPr>
            <a:normAutofit/>
          </a:bodyPr>
          <a:lstStyle/>
          <a:p>
            <a:r>
              <a:rPr lang="en-US" i="1" dirty="0"/>
              <a:t>Kadesh</a:t>
            </a:r>
            <a:r>
              <a:rPr lang="en-US" dirty="0"/>
              <a:t> - </a:t>
            </a:r>
            <a:r>
              <a:rPr lang="he-IL" dirty="0"/>
              <a:t>קַדֵּשׁ</a:t>
            </a:r>
            <a:r>
              <a:rPr lang="en-US" dirty="0"/>
              <a:t> - first cup</a:t>
            </a:r>
          </a:p>
        </p:txBody>
      </p:sp>
      <p:graphicFrame>
        <p:nvGraphicFramePr>
          <p:cNvPr id="6" name="Table 5">
            <a:extLst>
              <a:ext uri="{FF2B5EF4-FFF2-40B4-BE49-F238E27FC236}">
                <a16:creationId xmlns:a16="http://schemas.microsoft.com/office/drawing/2014/main" id="{99D6D723-147E-4C26-A139-3E3CA6F214E7}"/>
              </a:ext>
            </a:extLst>
          </p:cNvPr>
          <p:cNvGraphicFramePr>
            <a:graphicFrameLocks noGrp="1"/>
          </p:cNvGraphicFramePr>
          <p:nvPr>
            <p:extLst>
              <p:ext uri="{D42A27DB-BD31-4B8C-83A1-F6EECF244321}">
                <p14:modId xmlns:p14="http://schemas.microsoft.com/office/powerpoint/2010/main" val="1711814929"/>
              </p:ext>
            </p:extLst>
          </p:nvPr>
        </p:nvGraphicFramePr>
        <p:xfrm>
          <a:off x="227539" y="1044327"/>
          <a:ext cx="10703442" cy="5583445"/>
        </p:xfrm>
        <a:graphic>
          <a:graphicData uri="http://schemas.openxmlformats.org/drawingml/2006/table">
            <a:tbl>
              <a:tblPr firstRow="1" bandRow="1">
                <a:tableStyleId>{5C22544A-7EE6-4342-B048-85BDC9FD1C3A}</a:tableStyleId>
              </a:tblPr>
              <a:tblGrid>
                <a:gridCol w="5759831">
                  <a:extLst>
                    <a:ext uri="{9D8B030D-6E8A-4147-A177-3AD203B41FA5}">
                      <a16:colId xmlns:a16="http://schemas.microsoft.com/office/drawing/2014/main" val="335685654"/>
                    </a:ext>
                  </a:extLst>
                </a:gridCol>
                <a:gridCol w="4943611">
                  <a:extLst>
                    <a:ext uri="{9D8B030D-6E8A-4147-A177-3AD203B41FA5}">
                      <a16:colId xmlns:a16="http://schemas.microsoft.com/office/drawing/2014/main" val="975138533"/>
                    </a:ext>
                  </a:extLst>
                </a:gridCol>
              </a:tblGrid>
              <a:tr h="40184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08703617"/>
                  </a:ext>
                </a:extLst>
              </a:tr>
              <a:tr h="4703573">
                <a:tc>
                  <a:txBody>
                    <a:bodyPr/>
                    <a:lstStyle/>
                    <a:p>
                      <a:pPr marL="0" marR="0">
                        <a:spcBef>
                          <a:spcPts val="0"/>
                        </a:spcBef>
                        <a:spcAft>
                          <a:spcPts val="0"/>
                        </a:spcAft>
                      </a:pPr>
                      <a:r>
                        <a:rPr lang="en-US" sz="2000" i="1" dirty="0" err="1">
                          <a:effectLst/>
                          <a:latin typeface="Calibri" panose="020F0502020204030204" pitchFamily="34" charset="0"/>
                          <a:ea typeface="Calibri" panose="020F0502020204030204" pitchFamily="34" charset="0"/>
                          <a:cs typeface="Helvetica Neue"/>
                        </a:rPr>
                        <a:t>Barukh</a:t>
                      </a:r>
                      <a:r>
                        <a:rPr lang="en-US" sz="2000" i="1" dirty="0">
                          <a:effectLst/>
                          <a:latin typeface="Calibri" panose="020F0502020204030204" pitchFamily="34" charset="0"/>
                          <a:ea typeface="Calibri" panose="020F0502020204030204" pitchFamily="34" charset="0"/>
                          <a:cs typeface="Helvetica Neue"/>
                        </a:rPr>
                        <a:t> </a:t>
                      </a:r>
                      <a:r>
                        <a:rPr lang="en-US" sz="2000" i="1" dirty="0" err="1">
                          <a:effectLst/>
                          <a:latin typeface="Calibri" panose="020F0502020204030204" pitchFamily="34" charset="0"/>
                          <a:ea typeface="Calibri" panose="020F0502020204030204" pitchFamily="34" charset="0"/>
                          <a:cs typeface="Helvetica Neue"/>
                        </a:rPr>
                        <a:t>atah</a:t>
                      </a:r>
                      <a:r>
                        <a:rPr lang="en-US" sz="2000" i="1" dirty="0">
                          <a:effectLst/>
                          <a:latin typeface="Calibri" panose="020F0502020204030204" pitchFamily="34" charset="0"/>
                          <a:ea typeface="Calibri" panose="020F0502020204030204" pitchFamily="34" charset="0"/>
                          <a:cs typeface="Helvetica Neue"/>
                        </a:rPr>
                        <a:t> Adonai </a:t>
                      </a:r>
                      <a:r>
                        <a:rPr lang="en-US" sz="2000" i="1" dirty="0" err="1">
                          <a:effectLst/>
                          <a:latin typeface="Calibri" panose="020F0502020204030204" pitchFamily="34" charset="0"/>
                          <a:ea typeface="Calibri" panose="020F0502020204030204" pitchFamily="34" charset="0"/>
                          <a:cs typeface="Helvetica Neue"/>
                        </a:rPr>
                        <a:t>Eloheinu</a:t>
                      </a:r>
                      <a:r>
                        <a:rPr lang="en-US" sz="2000" i="1" dirty="0">
                          <a:effectLst/>
                          <a:latin typeface="Calibri" panose="020F0502020204030204" pitchFamily="34" charset="0"/>
                          <a:ea typeface="Calibri" panose="020F0502020204030204" pitchFamily="34" charset="0"/>
                          <a:cs typeface="Helvetica Neue"/>
                        </a:rPr>
                        <a:t> </a:t>
                      </a:r>
                      <a:r>
                        <a:rPr lang="en-US" sz="2000" i="1" dirty="0" err="1">
                          <a:effectLst/>
                          <a:latin typeface="Calibri" panose="020F0502020204030204" pitchFamily="34" charset="0"/>
                          <a:ea typeface="Calibri" panose="020F0502020204030204" pitchFamily="34" charset="0"/>
                          <a:cs typeface="Helvetica Neue"/>
                        </a:rPr>
                        <a:t>melekh</a:t>
                      </a:r>
                      <a:r>
                        <a:rPr lang="en-US" sz="2000" i="1" dirty="0">
                          <a:effectLst/>
                          <a:latin typeface="Calibri" panose="020F0502020204030204" pitchFamily="34" charset="0"/>
                          <a:ea typeface="Calibri" panose="020F0502020204030204" pitchFamily="34" charset="0"/>
                          <a:cs typeface="Helvetica Neue"/>
                        </a:rPr>
                        <a:t> </a:t>
                      </a:r>
                      <a:r>
                        <a:rPr lang="en-US" sz="2000" i="1" dirty="0" err="1">
                          <a:effectLst/>
                          <a:latin typeface="Calibri" panose="020F0502020204030204" pitchFamily="34" charset="0"/>
                          <a:ea typeface="Calibri" panose="020F0502020204030204" pitchFamily="34" charset="0"/>
                          <a:cs typeface="Helvetica Neue"/>
                        </a:rPr>
                        <a:t>ha’olam</a:t>
                      </a:r>
                      <a:r>
                        <a:rPr lang="en-US" sz="2000" i="1" dirty="0">
                          <a:effectLst/>
                          <a:latin typeface="Calibri" panose="020F0502020204030204" pitchFamily="34" charset="0"/>
                          <a:ea typeface="Calibri" panose="020F0502020204030204" pitchFamily="34" charset="0"/>
                          <a:cs typeface="Helvetica Neue"/>
                        </a:rPr>
                        <a:t> </a:t>
                      </a:r>
                      <a:r>
                        <a:rPr lang="en-US" sz="2000" i="1" dirty="0" err="1">
                          <a:effectLst/>
                          <a:latin typeface="Calibri" panose="020F0502020204030204" pitchFamily="34" charset="0"/>
                          <a:ea typeface="Calibri" panose="020F0502020204030204" pitchFamily="34" charset="0"/>
                          <a:cs typeface="Helvetica Neue"/>
                        </a:rPr>
                        <a:t>borey</a:t>
                      </a:r>
                      <a:r>
                        <a:rPr lang="en-US" sz="2000" i="1" dirty="0">
                          <a:effectLst/>
                          <a:latin typeface="Calibri" panose="020F0502020204030204" pitchFamily="34" charset="0"/>
                          <a:ea typeface="Calibri" panose="020F0502020204030204" pitchFamily="34" charset="0"/>
                          <a:cs typeface="Helvetica Neue"/>
                        </a:rPr>
                        <a:t> </a:t>
                      </a:r>
                      <a:r>
                        <a:rPr lang="en-US" sz="2000" i="1" dirty="0" err="1">
                          <a:effectLst/>
                          <a:latin typeface="Calibri" panose="020F0502020204030204" pitchFamily="34" charset="0"/>
                          <a:ea typeface="Calibri" panose="020F0502020204030204" pitchFamily="34" charset="0"/>
                          <a:cs typeface="Helvetica Neue"/>
                        </a:rPr>
                        <a:t>pri</a:t>
                      </a:r>
                      <a:r>
                        <a:rPr lang="en-US" sz="2000" i="1" dirty="0">
                          <a:effectLst/>
                          <a:latin typeface="Calibri" panose="020F0502020204030204" pitchFamily="34" charset="0"/>
                          <a:ea typeface="Calibri" panose="020F0502020204030204" pitchFamily="34" charset="0"/>
                          <a:cs typeface="Helvetica Neue"/>
                        </a:rPr>
                        <a:t> </a:t>
                      </a:r>
                      <a:r>
                        <a:rPr lang="en-US" sz="2000" i="1" dirty="0" err="1">
                          <a:effectLst/>
                          <a:latin typeface="Calibri" panose="020F0502020204030204" pitchFamily="34" charset="0"/>
                          <a:ea typeface="Calibri" panose="020F0502020204030204" pitchFamily="34" charset="0"/>
                          <a:cs typeface="Helvetica Neue"/>
                        </a:rPr>
                        <a:t>hagafen</a:t>
                      </a:r>
                      <a:r>
                        <a:rPr lang="en-US" sz="2000" i="1" dirty="0">
                          <a:effectLst/>
                          <a:latin typeface="Calibri" panose="020F0502020204030204" pitchFamily="34" charset="0"/>
                          <a:ea typeface="Calibri" panose="020F0502020204030204" pitchFamily="34" charset="0"/>
                          <a:cs typeface="Helvetica Neue"/>
                        </a:rPr>
                        <a:t>.</a:t>
                      </a:r>
                    </a:p>
                    <a:p>
                      <a:pPr marL="0" marR="0">
                        <a:spcBef>
                          <a:spcPts val="0"/>
                        </a:spcBef>
                        <a:spcAft>
                          <a:spcPts val="0"/>
                        </a:spcAft>
                      </a:pPr>
                      <a:r>
                        <a:rPr lang="en-US" sz="2000" i="0" dirty="0">
                          <a:effectLst/>
                          <a:latin typeface="Calibri" panose="020F0502020204030204" pitchFamily="34" charset="0"/>
                          <a:ea typeface="Calibri" panose="020F0502020204030204" pitchFamily="34" charset="0"/>
                          <a:cs typeface="Helvetica Neue"/>
                        </a:rPr>
                        <a:t>Blessed be You </a:t>
                      </a:r>
                      <a:r>
                        <a:rPr lang="en-US" sz="2000" i="1" dirty="0">
                          <a:effectLst/>
                          <a:latin typeface="Calibri" panose="020F0502020204030204" pitchFamily="34" charset="0"/>
                          <a:ea typeface="Calibri" panose="020F0502020204030204" pitchFamily="34" charset="0"/>
                          <a:cs typeface="Helvetica Neue"/>
                        </a:rPr>
                        <a:t>YHVH Adonai</a:t>
                      </a:r>
                      <a:r>
                        <a:rPr lang="en-US" sz="2000" i="0" dirty="0">
                          <a:effectLst/>
                          <a:latin typeface="Calibri" panose="020F0502020204030204" pitchFamily="34" charset="0"/>
                          <a:ea typeface="Calibri" panose="020F0502020204030204" pitchFamily="34" charset="0"/>
                          <a:cs typeface="Helvetica Neue"/>
                        </a:rPr>
                        <a:t>, our God, ruler of all space-and-time, who chose us from every people and exalted us from every tongue, and made us holy through God’s commandments. And You YHVH our God gave us in love celebrations for joy and seasons for rejoicing, this holy day of </a:t>
                      </a:r>
                      <a:r>
                        <a:rPr lang="en-US" sz="2000" i="1" dirty="0" err="1">
                          <a:effectLst/>
                          <a:latin typeface="Calibri" panose="020F0502020204030204" pitchFamily="34" charset="0"/>
                          <a:ea typeface="Calibri" panose="020F0502020204030204" pitchFamily="34" charset="0"/>
                          <a:cs typeface="Helvetica Neue"/>
                        </a:rPr>
                        <a:t>matsot</a:t>
                      </a:r>
                      <a:r>
                        <a:rPr lang="en-US" sz="2000" i="0" dirty="0">
                          <a:effectLst/>
                          <a:latin typeface="Calibri" panose="020F0502020204030204" pitchFamily="34" charset="0"/>
                          <a:ea typeface="Calibri" panose="020F0502020204030204" pitchFamily="34" charset="0"/>
                          <a:cs typeface="Helvetica Neue"/>
                        </a:rPr>
                        <a:t>, season of our freedom, called holy, a remembrance of going out from Egypt. For us You chose and us You made holy [from all the peoples], and the convocations of Your holiness in joy and rejoicing, you made us inherit. Blessed be You </a:t>
                      </a:r>
                      <a:r>
                        <a:rPr lang="en-US" sz="2000" i="1" dirty="0">
                          <a:effectLst/>
                          <a:latin typeface="Calibri" panose="020F0502020204030204" pitchFamily="34" charset="0"/>
                          <a:ea typeface="Calibri" panose="020F0502020204030204" pitchFamily="34" charset="0"/>
                          <a:cs typeface="Helvetica Neue"/>
                        </a:rPr>
                        <a:t>YHVH Adonai</a:t>
                      </a:r>
                      <a:r>
                        <a:rPr lang="en-US" sz="2000" i="0" dirty="0">
                          <a:effectLst/>
                          <a:latin typeface="Calibri" panose="020F0502020204030204" pitchFamily="34" charset="0"/>
                          <a:ea typeface="Calibri" panose="020F0502020204030204" pitchFamily="34" charset="0"/>
                          <a:cs typeface="Helvetica Neue"/>
                        </a:rPr>
                        <a:t>, who makes Israel and the seasons holy.</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a:cs typeface="Calibri"/>
                        </a:rPr>
                        <a:t>Blessed be You, </a:t>
                      </a:r>
                      <a:r>
                        <a:rPr lang="en-US" sz="2000" i="1" dirty="0">
                          <a:latin typeface="Calibri"/>
                          <a:cs typeface="Calibri"/>
                        </a:rPr>
                        <a:t>YHVH Adonai </a:t>
                      </a:r>
                      <a:r>
                        <a:rPr lang="en-US" sz="2000" dirty="0">
                          <a:latin typeface="Calibri"/>
                          <a:cs typeface="Calibri"/>
                        </a:rPr>
                        <a:t>our God, Ruler of all space and time, who has granted us life, sustained us and enabled us to reach this season.</a:t>
                      </a:r>
                    </a:p>
                  </a:txBody>
                  <a:tcPr marL="95250" marR="95250" marT="0" marB="0"/>
                </a:tc>
                <a:tc>
                  <a:txBody>
                    <a:bodyPr/>
                    <a:lstStyle/>
                    <a:p>
                      <a:pPr algn="r" rtl="1"/>
                      <a:r>
                        <a:rPr lang="he-IL" sz="2000" kern="1200" dirty="0">
                          <a:solidFill>
                            <a:schemeClr val="dk1"/>
                          </a:solidFill>
                          <a:effectLst/>
                          <a:latin typeface="+mn-lt"/>
                          <a:ea typeface="+mn-ea"/>
                          <a:cs typeface="+mn-cs"/>
                        </a:rPr>
                        <a:t>בָּרוּךְ אַתָּה, יהוה </a:t>
                      </a:r>
                      <a:r>
                        <a:rPr lang="he-IL" sz="2000" kern="1200" dirty="0" err="1">
                          <a:solidFill>
                            <a:schemeClr val="dk1"/>
                          </a:solidFill>
                          <a:effectLst/>
                          <a:latin typeface="+mn-lt"/>
                          <a:ea typeface="+mn-ea"/>
                          <a:cs typeface="+mn-cs"/>
                        </a:rPr>
                        <a:t>אֱלֹהֵינו</a:t>
                      </a:r>
                      <a:r>
                        <a:rPr lang="he-IL" sz="2000" kern="1200" dirty="0">
                          <a:solidFill>
                            <a:schemeClr val="dk1"/>
                          </a:solidFill>
                          <a:effectLst/>
                          <a:latin typeface="+mn-lt"/>
                          <a:ea typeface="+mn-ea"/>
                          <a:cs typeface="+mn-cs"/>
                        </a:rPr>
                        <a:t>ּ, מֶלֶךְ הָעוֹלָם בּוֹרֵא פְּרִי הַגָּפֶן. </a:t>
                      </a:r>
                    </a:p>
                    <a:p>
                      <a:pPr algn="r" rtl="1"/>
                      <a:r>
                        <a:rPr lang="he-IL" sz="2000" kern="1200" dirty="0">
                          <a:solidFill>
                            <a:schemeClr val="dk1"/>
                          </a:solidFill>
                          <a:effectLst/>
                          <a:latin typeface="+mn-lt"/>
                          <a:ea typeface="+mn-ea"/>
                          <a:cs typeface="+mn-cs"/>
                        </a:rPr>
                        <a:t>בָּרוּךְ אַתָּה יהוה </a:t>
                      </a:r>
                      <a:r>
                        <a:rPr lang="he-IL" sz="2000" kern="1200" dirty="0" err="1">
                          <a:solidFill>
                            <a:schemeClr val="dk1"/>
                          </a:solidFill>
                          <a:effectLst/>
                          <a:latin typeface="+mn-lt"/>
                          <a:ea typeface="+mn-ea"/>
                          <a:cs typeface="+mn-cs"/>
                        </a:rPr>
                        <a:t>אֱלהֵינו</a:t>
                      </a:r>
                      <a:r>
                        <a:rPr lang="he-IL" sz="2000" kern="1200" dirty="0">
                          <a:solidFill>
                            <a:schemeClr val="dk1"/>
                          </a:solidFill>
                          <a:effectLst/>
                          <a:latin typeface="+mn-lt"/>
                          <a:ea typeface="+mn-ea"/>
                          <a:cs typeface="+mn-cs"/>
                        </a:rPr>
                        <a:t>ּ מֶלֶךְ הָעוֹלָם אֲשֶׁר בָּחַר בָּנוּ מִכָּל-עָם וְרוֹמְמָנוּ מִכָּל-לָשׁוֹן וְקִדְּשָׁנוּ בְּמִצְוֹתָיו. וַתִּתֶּן לָנוּ ה' אֱלֹהֵינוּ בְּאַהֲבָה מוֹעֲדִים לְשִׂמְחָה, חַגִּים וּזְמַנִּים לְשָׂשוֹן, אֶת יוֹם חַג הַמַּצּוֹת הַזֶּה זְמַן חֵרוּתֵנוּ, מִקְרָא קֹדֶשׁ זֵכֶר לִיצִיאַת מִצְרָיִם. כִּי בָנוּ בָחַרְתָּ וְאוֹתָנוּ קִדַּשְׁתָּ </a:t>
                      </a:r>
                      <a:r>
                        <a:rPr lang="en-US" sz="2000" kern="1200" dirty="0">
                          <a:solidFill>
                            <a:schemeClr val="dk1"/>
                          </a:solidFill>
                          <a:effectLst/>
                          <a:latin typeface="+mn-lt"/>
                          <a:ea typeface="+mn-ea"/>
                          <a:cs typeface="+mn-cs"/>
                        </a:rPr>
                        <a:t>]</a:t>
                      </a:r>
                      <a:r>
                        <a:rPr lang="he-IL" sz="2000" kern="1200" dirty="0">
                          <a:solidFill>
                            <a:schemeClr val="dk1"/>
                          </a:solidFill>
                          <a:effectLst/>
                          <a:latin typeface="+mn-lt"/>
                          <a:ea typeface="+mn-ea"/>
                          <a:cs typeface="+mn-cs"/>
                        </a:rPr>
                        <a:t>מִכָּל הָעַמִּים</a:t>
                      </a:r>
                      <a:r>
                        <a:rPr lang="en-US" sz="2000" kern="1200" dirty="0">
                          <a:solidFill>
                            <a:schemeClr val="dk1"/>
                          </a:solidFill>
                          <a:effectLst/>
                          <a:latin typeface="+mn-lt"/>
                          <a:ea typeface="+mn-ea"/>
                          <a:cs typeface="+mn-cs"/>
                        </a:rPr>
                        <a:t>[</a:t>
                      </a:r>
                      <a:r>
                        <a:rPr lang="he-IL" sz="2000" kern="1200" dirty="0">
                          <a:solidFill>
                            <a:schemeClr val="dk1"/>
                          </a:solidFill>
                          <a:effectLst/>
                          <a:latin typeface="+mn-lt"/>
                          <a:ea typeface="+mn-ea"/>
                          <a:cs typeface="+mn-cs"/>
                        </a:rPr>
                        <a:t>, וּמוֹעֲדֵי קָדְשֶׁךָ בְּשִׂמְחָה וּבְשָׂשוֹן הִנְחַלְתָּנוּ. </a:t>
                      </a:r>
                    </a:p>
                    <a:p>
                      <a:pPr algn="r" rtl="1"/>
                      <a:r>
                        <a:rPr lang="he-IL" sz="2000" kern="1200" dirty="0">
                          <a:solidFill>
                            <a:schemeClr val="dk1"/>
                          </a:solidFill>
                          <a:effectLst/>
                          <a:latin typeface="+mn-lt"/>
                          <a:ea typeface="+mn-ea"/>
                          <a:cs typeface="+mn-cs"/>
                        </a:rPr>
                        <a:t>בָּרוּךְ אַתָּה יהוה, מְקַדֵּשׁ יִשְׂרָאֵל וְהַזְּמַנִּים.</a:t>
                      </a:r>
                      <a:endParaRPr lang="en-US" sz="2000" kern="1200" dirty="0">
                        <a:solidFill>
                          <a:schemeClr val="dk1"/>
                        </a:solidFill>
                        <a:effectLst/>
                        <a:latin typeface="+mn-lt"/>
                        <a:ea typeface="+mn-ea"/>
                        <a:cs typeface="+mn-cs"/>
                      </a:endParaRPr>
                    </a:p>
                    <a:p>
                      <a:pPr algn="r" rtl="1"/>
                      <a:endParaRPr lang="en-US" sz="2000" kern="1200" dirty="0">
                        <a:solidFill>
                          <a:schemeClr val="dk1"/>
                        </a:solidFill>
                        <a:effectLst/>
                        <a:latin typeface="+mn-lt"/>
                        <a:ea typeface="+mn-ea"/>
                        <a:cs typeface="+mn-cs"/>
                      </a:endParaRPr>
                    </a:p>
                    <a:p>
                      <a:pPr marL="0" indent="0" algn="r">
                        <a:buNone/>
                      </a:pPr>
                      <a:r>
                        <a:rPr lang="he-IL" sz="2000" dirty="0"/>
                        <a:t>בָּרוּךְ אַתָּה </a:t>
                      </a:r>
                      <a:r>
                        <a:rPr lang="he-IL" sz="2000" kern="1200" dirty="0">
                          <a:solidFill>
                            <a:schemeClr val="dk1"/>
                          </a:solidFill>
                          <a:effectLst/>
                          <a:latin typeface="+mn-lt"/>
                          <a:ea typeface="+mn-ea"/>
                          <a:cs typeface="+mn-cs"/>
                        </a:rPr>
                        <a:t>יהוה</a:t>
                      </a:r>
                      <a:r>
                        <a:rPr lang="he-IL" sz="2000" dirty="0"/>
                        <a:t> אֱלֹהֵינוּ מֶלֶךְ הַעוֹלָם שֶׁהֶחֱיָנוּ וְקִיְּמָנוּ וְהִגִּיעָנוּ לַזְּמַן הַזֶּה</a:t>
                      </a:r>
                      <a:r>
                        <a:rPr lang="he-IL" sz="2000" kern="1200" dirty="0">
                          <a:solidFill>
                            <a:schemeClr val="dk1"/>
                          </a:solidFill>
                          <a:effectLst/>
                          <a:latin typeface="+mn-lt"/>
                          <a:ea typeface="+mn-ea"/>
                          <a:cs typeface="+mn-cs"/>
                        </a:rPr>
                        <a:t> </a:t>
                      </a:r>
                      <a:endParaRPr lang="en-US" sz="2000" kern="1200" dirty="0">
                        <a:solidFill>
                          <a:schemeClr val="dk1"/>
                        </a:solidFill>
                        <a:effectLst/>
                        <a:latin typeface="+mn-lt"/>
                        <a:ea typeface="+mn-ea"/>
                        <a:cs typeface="+mn-cs"/>
                      </a:endParaRPr>
                    </a:p>
                    <a:p>
                      <a:pPr algn="r" rtl="1"/>
                      <a:endParaRPr lang="en-US" sz="2000" kern="1200" dirty="0">
                        <a:solidFill>
                          <a:schemeClr val="dk1"/>
                        </a:solidFill>
                        <a:effectLst/>
                        <a:latin typeface="+mn-lt"/>
                        <a:ea typeface="+mn-ea"/>
                        <a:cs typeface="+mn-cs"/>
                      </a:endParaRPr>
                    </a:p>
                    <a:p>
                      <a:pPr marL="457200" marR="0" lvl="2" indent="0" algn="l" defTabSz="914400" rtl="1" eaLnBrk="1" fontAlgn="auto" latinLnBrk="0" hangingPunct="1">
                        <a:lnSpc>
                          <a:spcPct val="100000"/>
                        </a:lnSpc>
                        <a:spcBef>
                          <a:spcPts val="0"/>
                        </a:spcBef>
                        <a:spcAft>
                          <a:spcPts val="0"/>
                        </a:spcAft>
                        <a:buClrTx/>
                        <a:buSzTx/>
                        <a:buFontTx/>
                        <a:buNone/>
                        <a:tabLst/>
                        <a:defRPr/>
                      </a:pPr>
                      <a:r>
                        <a:rPr lang="en-US" sz="2000" i="1" dirty="0">
                          <a:solidFill>
                            <a:srgbClr val="800000"/>
                          </a:solidFill>
                          <a:effectLst/>
                          <a:latin typeface="Calibri" panose="020F0502020204030204" pitchFamily="34" charset="0"/>
                          <a:ea typeface="Calibri" panose="020F0502020204030204" pitchFamily="34" charset="0"/>
                          <a:cs typeface="Helvetica Neue"/>
                        </a:rPr>
                        <a:t>Drink while reclining to the left</a:t>
                      </a:r>
                    </a:p>
                    <a:p>
                      <a:pPr algn="r" rtl="1"/>
                      <a:endParaRPr lang="he-IL" sz="2000" kern="1200" dirty="0">
                        <a:solidFill>
                          <a:schemeClr val="dk1"/>
                        </a:solidFill>
                        <a:effectLst/>
                        <a:latin typeface="+mn-lt"/>
                        <a:ea typeface="+mn-ea"/>
                        <a:cs typeface="+mn-cs"/>
                      </a:endParaRPr>
                    </a:p>
                  </a:txBody>
                  <a:tcPr/>
                </a:tc>
                <a:extLst>
                  <a:ext uri="{0D108BD9-81ED-4DB2-BD59-A6C34878D82A}">
                    <a16:rowId xmlns:a16="http://schemas.microsoft.com/office/drawing/2014/main" val="1573258359"/>
                  </a:ext>
                </a:extLst>
              </a:tr>
            </a:tbl>
          </a:graphicData>
        </a:graphic>
      </p:graphicFrame>
      <p:pic>
        <p:nvPicPr>
          <p:cNvPr id="38914" name="Picture 2" descr="Amazon.com | Kovot Giant Wine Glass Holds a Whole Bottle of Wine ...">
            <a:extLst>
              <a:ext uri="{FF2B5EF4-FFF2-40B4-BE49-F238E27FC236}">
                <a16:creationId xmlns:a16="http://schemas.microsoft.com/office/drawing/2014/main" id="{45E3E2F4-9ABE-4C71-95B7-99237C2783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30981" y="1035539"/>
            <a:ext cx="1019130" cy="234348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07FF01E1-B1FF-8B4A-9510-51537961FD21}"/>
              </a:ext>
            </a:extLst>
          </p:cNvPr>
          <p:cNvSpPr>
            <a:spLocks noGrp="1"/>
          </p:cNvSpPr>
          <p:nvPr>
            <p:ph type="sldNum" sz="quarter" idx="12"/>
          </p:nvPr>
        </p:nvSpPr>
        <p:spPr/>
        <p:txBody>
          <a:bodyPr/>
          <a:lstStyle/>
          <a:p>
            <a:fld id="{DDED6A29-E892-43EE-9CD2-63AC645924D9}" type="slidenum">
              <a:rPr lang="en-US" smtClean="0"/>
              <a:t>14</a:t>
            </a:fld>
            <a:endParaRPr lang="en-US"/>
          </a:p>
        </p:txBody>
      </p:sp>
      <p:sp>
        <p:nvSpPr>
          <p:cNvPr id="7" name="TextBox 6">
            <a:extLst>
              <a:ext uri="{FF2B5EF4-FFF2-40B4-BE49-F238E27FC236}">
                <a16:creationId xmlns:a16="http://schemas.microsoft.com/office/drawing/2014/main" id="{915B4044-FD70-7A4F-A48B-2B260D635487}"/>
              </a:ext>
            </a:extLst>
          </p:cNvPr>
          <p:cNvSpPr txBox="1"/>
          <p:nvPr/>
        </p:nvSpPr>
        <p:spPr>
          <a:xfrm>
            <a:off x="29057" y="-66907"/>
            <a:ext cx="1282390" cy="369332"/>
          </a:xfrm>
          <a:prstGeom prst="rect">
            <a:avLst/>
          </a:prstGeom>
          <a:noFill/>
        </p:spPr>
        <p:txBody>
          <a:bodyPr wrap="square" rtlCol="0">
            <a:spAutoFit/>
          </a:bodyPr>
          <a:lstStyle/>
          <a:p>
            <a:r>
              <a:rPr lang="en-US" dirty="0">
                <a:hlinkClick r:id="rId3" action="ppaction://hlinksldjump"/>
              </a:rPr>
              <a:t>Short cuts</a:t>
            </a:r>
            <a:endParaRPr lang="en-US" dirty="0"/>
          </a:p>
        </p:txBody>
      </p:sp>
    </p:spTree>
    <p:extLst>
      <p:ext uri="{BB962C8B-B14F-4D97-AF65-F5344CB8AC3E}">
        <p14:creationId xmlns:p14="http://schemas.microsoft.com/office/powerpoint/2010/main" val="2830045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333520"/>
            <a:ext cx="4744300" cy="1475566"/>
          </a:xfrm>
        </p:spPr>
        <p:txBody>
          <a:bodyPr>
            <a:normAutofit/>
          </a:bodyPr>
          <a:lstStyle/>
          <a:p>
            <a:r>
              <a:rPr lang="en-US" i="1" dirty="0"/>
              <a:t>Urchatz</a:t>
            </a:r>
            <a:r>
              <a:rPr lang="en-US" dirty="0"/>
              <a:t> - </a:t>
            </a:r>
            <a:r>
              <a:rPr lang="he-IL" dirty="0"/>
              <a:t>ורחץ</a:t>
            </a:r>
            <a:endParaRPr lang="en-US" dirty="0"/>
          </a:p>
        </p:txBody>
      </p:sp>
      <p:sp>
        <p:nvSpPr>
          <p:cNvPr id="3" name="Content Placeholder 2">
            <a:extLst>
              <a:ext uri="{FF2B5EF4-FFF2-40B4-BE49-F238E27FC236}">
                <a16:creationId xmlns:a16="http://schemas.microsoft.com/office/drawing/2014/main" id="{2A53E01A-CD2C-45F4-8CCD-4770351DC3B8}"/>
              </a:ext>
            </a:extLst>
          </p:cNvPr>
          <p:cNvSpPr>
            <a:spLocks noGrp="1"/>
          </p:cNvSpPr>
          <p:nvPr>
            <p:ph idx="1"/>
          </p:nvPr>
        </p:nvSpPr>
        <p:spPr>
          <a:xfrm>
            <a:off x="1066800" y="1809086"/>
            <a:ext cx="4249479" cy="4715394"/>
          </a:xfrm>
        </p:spPr>
        <p:txBody>
          <a:bodyPr>
            <a:normAutofit fontScale="70000" lnSpcReduction="20000"/>
          </a:bodyPr>
          <a:lstStyle/>
          <a:p>
            <a:pPr marL="0" indent="0">
              <a:buNone/>
            </a:pPr>
            <a:r>
              <a:rPr lang="en-US" sz="2800" i="1" dirty="0">
                <a:solidFill>
                  <a:srgbClr val="C00000"/>
                </a:solidFill>
              </a:rPr>
              <a:t>Wash your hands without a blessing.</a:t>
            </a:r>
          </a:p>
          <a:p>
            <a:pPr marL="0" indent="0">
              <a:buNone/>
            </a:pPr>
            <a:endParaRPr lang="en-US" sz="2400" dirty="0"/>
          </a:p>
          <a:p>
            <a:pPr marL="0" indent="0">
              <a:buNone/>
            </a:pPr>
            <a:r>
              <a:rPr lang="en-US" sz="2800" dirty="0"/>
              <a:t>In contrast to many people in our country and around the world, especially refugees, we're fortunate to have easy access to water.</a:t>
            </a:r>
          </a:p>
          <a:p>
            <a:pPr marL="0" indent="0">
              <a:buNone/>
            </a:pPr>
            <a:endParaRPr lang="en-US" sz="2200" dirty="0"/>
          </a:p>
          <a:p>
            <a:pPr marL="0" indent="0">
              <a:buNone/>
            </a:pPr>
            <a:r>
              <a:rPr lang="en-US" sz="2800" dirty="0">
                <a:solidFill>
                  <a:srgbClr val="C00000"/>
                </a:solidFill>
              </a:rPr>
              <a:t>A </a:t>
            </a:r>
            <a:r>
              <a:rPr lang="en-US" sz="2800" dirty="0" err="1">
                <a:solidFill>
                  <a:srgbClr val="C00000"/>
                </a:solidFill>
              </a:rPr>
              <a:t>kavannah</a:t>
            </a:r>
            <a:r>
              <a:rPr lang="en-US" sz="2800" dirty="0">
                <a:solidFill>
                  <a:srgbClr val="C00000"/>
                </a:solidFill>
              </a:rPr>
              <a:t> to recite together:</a:t>
            </a:r>
          </a:p>
          <a:p>
            <a:pPr marL="0" indent="0">
              <a:buNone/>
            </a:pPr>
            <a:r>
              <a:rPr lang="en-US" sz="4000" b="1" i="1" dirty="0">
                <a:solidFill>
                  <a:srgbClr val="00B0F0"/>
                </a:solidFill>
                <a:latin typeface="Bembo" panose="02020502050201020203" pitchFamily="18" charset="0"/>
              </a:rPr>
              <a:t>In thanks for this water that we use to uplift our hands, may we use our hands to keep the waters pure.  </a:t>
            </a:r>
          </a:p>
          <a:p>
            <a:pPr marL="0" indent="0">
              <a:buNone/>
            </a:pPr>
            <a:endParaRPr lang="en-US" sz="2200" dirty="0"/>
          </a:p>
          <a:p>
            <a:pPr marL="0" indent="0" algn="r">
              <a:buNone/>
            </a:pPr>
            <a:endParaRPr lang="en-US" sz="2800" dirty="0"/>
          </a:p>
        </p:txBody>
      </p:sp>
      <p:pic>
        <p:nvPicPr>
          <p:cNvPr id="3074" name="Picture 2" descr="Child carrying water in refugee camp. | Charity water, Water ...">
            <a:extLst>
              <a:ext uri="{FF2B5EF4-FFF2-40B4-BE49-F238E27FC236}">
                <a16:creationId xmlns:a16="http://schemas.microsoft.com/office/drawing/2014/main" id="{50658DA2-8CB5-46E1-8BFB-BA9B036E03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23769" y="2387018"/>
            <a:ext cx="5625516" cy="422441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119252" y="654211"/>
            <a:ext cx="5452163" cy="1323439"/>
          </a:xfrm>
          <a:prstGeom prst="rect">
            <a:avLst/>
          </a:prstGeom>
          <a:noFill/>
        </p:spPr>
        <p:txBody>
          <a:bodyPr wrap="square" rtlCol="0">
            <a:spAutoFit/>
          </a:bodyPr>
          <a:lstStyle/>
          <a:p>
            <a:r>
              <a:rPr lang="en-US" sz="2000" dirty="0"/>
              <a:t>This washing prepares us to dip the </a:t>
            </a:r>
            <a:r>
              <a:rPr lang="en-US" sz="2000" i="1" dirty="0" err="1"/>
              <a:t>Karpas</a:t>
            </a:r>
            <a:r>
              <a:rPr lang="en-US" sz="2000" dirty="0"/>
              <a:t> into the salt water.</a:t>
            </a:r>
          </a:p>
          <a:p>
            <a:r>
              <a:rPr lang="en-US" sz="2000" dirty="0"/>
              <a:t>You can bring a cup of water and bowl to the </a:t>
            </a:r>
            <a:r>
              <a:rPr lang="en-US" sz="2000" i="1" dirty="0" err="1"/>
              <a:t>seder</a:t>
            </a:r>
            <a:r>
              <a:rPr lang="en-US" sz="2000" dirty="0"/>
              <a:t> table to wash. </a:t>
            </a:r>
          </a:p>
        </p:txBody>
      </p:sp>
      <p:sp>
        <p:nvSpPr>
          <p:cNvPr id="5" name="Slide Number Placeholder 4">
            <a:extLst>
              <a:ext uri="{FF2B5EF4-FFF2-40B4-BE49-F238E27FC236}">
                <a16:creationId xmlns:a16="http://schemas.microsoft.com/office/drawing/2014/main" id="{EEC898E7-EE20-9F47-A565-3995F1ED0130}"/>
              </a:ext>
            </a:extLst>
          </p:cNvPr>
          <p:cNvSpPr>
            <a:spLocks noGrp="1"/>
          </p:cNvSpPr>
          <p:nvPr>
            <p:ph type="sldNum" sz="quarter" idx="12"/>
          </p:nvPr>
        </p:nvSpPr>
        <p:spPr/>
        <p:txBody>
          <a:bodyPr/>
          <a:lstStyle/>
          <a:p>
            <a:fld id="{DDED6A29-E892-43EE-9CD2-63AC645924D9}" type="slidenum">
              <a:rPr lang="en-US" smtClean="0"/>
              <a:t>15</a:t>
            </a:fld>
            <a:endParaRPr lang="en-US"/>
          </a:p>
        </p:txBody>
      </p:sp>
    </p:spTree>
    <p:extLst>
      <p:ext uri="{BB962C8B-B14F-4D97-AF65-F5344CB8AC3E}">
        <p14:creationId xmlns:p14="http://schemas.microsoft.com/office/powerpoint/2010/main" val="1091446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369062"/>
            <a:ext cx="10058400" cy="835986"/>
          </a:xfrm>
        </p:spPr>
        <p:txBody>
          <a:bodyPr/>
          <a:lstStyle/>
          <a:p>
            <a:r>
              <a:rPr lang="en-US" i="1" dirty="0"/>
              <a:t>Karpas</a:t>
            </a:r>
            <a:r>
              <a:rPr lang="en-US" dirty="0"/>
              <a:t> – </a:t>
            </a:r>
            <a:r>
              <a:rPr lang="he-IL" dirty="0"/>
              <a:t>כרפס</a:t>
            </a:r>
            <a:r>
              <a:rPr lang="en-US" dirty="0"/>
              <a:t> – blessing </a:t>
            </a:r>
          </a:p>
        </p:txBody>
      </p:sp>
      <p:sp>
        <p:nvSpPr>
          <p:cNvPr id="3" name="Content Placeholder 2">
            <a:extLst>
              <a:ext uri="{FF2B5EF4-FFF2-40B4-BE49-F238E27FC236}">
                <a16:creationId xmlns:a16="http://schemas.microsoft.com/office/drawing/2014/main" id="{2A53E01A-CD2C-45F4-8CCD-4770351DC3B8}"/>
              </a:ext>
            </a:extLst>
          </p:cNvPr>
          <p:cNvSpPr>
            <a:spLocks noGrp="1"/>
          </p:cNvSpPr>
          <p:nvPr>
            <p:ph idx="1"/>
          </p:nvPr>
        </p:nvSpPr>
        <p:spPr>
          <a:xfrm>
            <a:off x="616689" y="1774286"/>
            <a:ext cx="6120261" cy="4796635"/>
          </a:xfrm>
        </p:spPr>
        <p:txBody>
          <a:bodyPr>
            <a:normAutofit fontScale="85000" lnSpcReduction="20000"/>
          </a:bodyPr>
          <a:lstStyle/>
          <a:p>
            <a:pPr marL="0" indent="0" algn="r">
              <a:buNone/>
            </a:pPr>
            <a:r>
              <a:rPr lang="he-IL" sz="2800" dirty="0"/>
              <a:t>בָּרוּךְ אַתָּה ה', אֱלֹהֵינוּ מֶלֶךְ הָעוֹלָם, בּוֹרֵא פְּרִי הָאֲדָמָה.</a:t>
            </a:r>
            <a:endParaRPr lang="en-US" sz="2800" dirty="0"/>
          </a:p>
          <a:p>
            <a:pPr marL="0" indent="0">
              <a:buNone/>
            </a:pPr>
            <a:r>
              <a:rPr lang="en-US" sz="2800" i="1" dirty="0" err="1"/>
              <a:t>Barukh</a:t>
            </a:r>
            <a:r>
              <a:rPr lang="en-US" sz="2800" i="1" dirty="0"/>
              <a:t> </a:t>
            </a:r>
            <a:r>
              <a:rPr lang="en-US" sz="2800" i="1" dirty="0" err="1"/>
              <a:t>atah</a:t>
            </a:r>
            <a:r>
              <a:rPr lang="en-US" sz="2800" i="1" dirty="0"/>
              <a:t> Adonai </a:t>
            </a:r>
            <a:r>
              <a:rPr lang="en-US" sz="2800" i="1" dirty="0" err="1"/>
              <a:t>Eloheinu</a:t>
            </a:r>
            <a:r>
              <a:rPr lang="en-US" sz="2800" i="1" dirty="0"/>
              <a:t> </a:t>
            </a:r>
            <a:r>
              <a:rPr lang="en-US" sz="2800" i="1" dirty="0" err="1"/>
              <a:t>melekh</a:t>
            </a:r>
            <a:r>
              <a:rPr lang="en-US" sz="2800" i="1" dirty="0"/>
              <a:t> </a:t>
            </a:r>
            <a:r>
              <a:rPr lang="en-US" sz="2800" i="1" dirty="0" err="1"/>
              <a:t>ha’olam</a:t>
            </a:r>
            <a:r>
              <a:rPr lang="en-US" sz="2800" i="1" dirty="0"/>
              <a:t> </a:t>
            </a:r>
            <a:r>
              <a:rPr lang="en-US" sz="2800" i="1" dirty="0" err="1"/>
              <a:t>borei</a:t>
            </a:r>
            <a:r>
              <a:rPr lang="en-US" sz="2800" i="1" dirty="0"/>
              <a:t> </a:t>
            </a:r>
            <a:r>
              <a:rPr lang="en-US" sz="2800" i="1" dirty="0" err="1"/>
              <a:t>pri</a:t>
            </a:r>
            <a:r>
              <a:rPr lang="en-US" sz="2800" i="1" dirty="0"/>
              <a:t> </a:t>
            </a:r>
            <a:r>
              <a:rPr lang="en-US" sz="2800" i="1" dirty="0" err="1"/>
              <a:t>ha’adamah</a:t>
            </a:r>
            <a:r>
              <a:rPr lang="en-US" sz="2800" i="1" dirty="0"/>
              <a:t>.</a:t>
            </a:r>
          </a:p>
          <a:p>
            <a:pPr marL="0" indent="0">
              <a:buNone/>
            </a:pPr>
            <a:r>
              <a:rPr lang="en-US" sz="2800" dirty="0"/>
              <a:t>Blessed be You, </a:t>
            </a:r>
            <a:r>
              <a:rPr lang="en-US" sz="2800" i="1" dirty="0"/>
              <a:t>YHVH Adonai</a:t>
            </a:r>
            <a:r>
              <a:rPr lang="en-US" sz="2800" dirty="0"/>
              <a:t>, our God, ruler of all space-and-time, who creates the fruit of the earth.</a:t>
            </a:r>
          </a:p>
          <a:p>
            <a:pPr marL="0" indent="0">
              <a:buNone/>
            </a:pPr>
            <a:endParaRPr lang="en-US" sz="1300" i="1" dirty="0">
              <a:solidFill>
                <a:srgbClr val="C00000"/>
              </a:solidFill>
            </a:endParaRPr>
          </a:p>
          <a:p>
            <a:pPr marL="0" indent="0">
              <a:buNone/>
            </a:pPr>
            <a:r>
              <a:rPr lang="en-US" sz="2800" i="1" dirty="0">
                <a:solidFill>
                  <a:srgbClr val="C00000"/>
                </a:solidFill>
              </a:rPr>
              <a:t>Eat parsley or other green vegetable – if you grow your own make sure you pick it before the holiday begins!</a:t>
            </a:r>
          </a:p>
          <a:p>
            <a:pPr marL="0" indent="0">
              <a:buNone/>
            </a:pPr>
            <a:endParaRPr lang="en-US" sz="2800" dirty="0"/>
          </a:p>
          <a:p>
            <a:pPr marL="0" indent="0">
              <a:buNone/>
            </a:pPr>
            <a:r>
              <a:rPr lang="en-US" sz="2800" i="1" dirty="0">
                <a:solidFill>
                  <a:schemeClr val="accent5"/>
                </a:solidFill>
              </a:rPr>
              <a:t>Despite the crisis, spring is sprouting up around us.</a:t>
            </a:r>
          </a:p>
        </p:txBody>
      </p:sp>
      <p:pic>
        <p:nvPicPr>
          <p:cNvPr id="4098" name="Picture 2" descr="Renew Yourself This Spring — Healthy Daes">
            <a:extLst>
              <a:ext uri="{FF2B5EF4-FFF2-40B4-BE49-F238E27FC236}">
                <a16:creationId xmlns:a16="http://schemas.microsoft.com/office/drawing/2014/main" id="{7ACB3191-8291-4AA2-872A-5AC798E4CA0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69025" y="1134175"/>
            <a:ext cx="4641594" cy="312597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069025" y="4348586"/>
            <a:ext cx="4863895" cy="2339102"/>
          </a:xfrm>
          <a:prstGeom prst="rect">
            <a:avLst/>
          </a:prstGeom>
          <a:noFill/>
        </p:spPr>
        <p:txBody>
          <a:bodyPr wrap="square" rtlCol="0">
            <a:spAutoFit/>
          </a:bodyPr>
          <a:lstStyle/>
          <a:p>
            <a:r>
              <a:rPr lang="en-US" sz="2200" dirty="0">
                <a:solidFill>
                  <a:srgbClr val="C00000"/>
                </a:solidFill>
              </a:rPr>
              <a:t>Other ideas for </a:t>
            </a:r>
            <a:r>
              <a:rPr lang="en-US" sz="2200" dirty="0" err="1">
                <a:solidFill>
                  <a:srgbClr val="C00000"/>
                </a:solidFill>
              </a:rPr>
              <a:t>karpas</a:t>
            </a:r>
            <a:r>
              <a:rPr lang="en-US" sz="2200" dirty="0">
                <a:solidFill>
                  <a:srgbClr val="C00000"/>
                </a:solidFill>
              </a:rPr>
              <a:t> besides parsley:</a:t>
            </a:r>
          </a:p>
          <a:p>
            <a:endParaRPr lang="en-US" sz="2200" dirty="0">
              <a:solidFill>
                <a:srgbClr val="C00000"/>
              </a:solidFill>
            </a:endParaRPr>
          </a:p>
          <a:p>
            <a:r>
              <a:rPr lang="en-US" sz="2000" i="1" dirty="0">
                <a:solidFill>
                  <a:srgbClr val="C00000"/>
                </a:solidFill>
              </a:rPr>
              <a:t>Syrians use celery. Russians use potatoes (nothing green would be growing yet). What other customs do you know about?</a:t>
            </a:r>
          </a:p>
        </p:txBody>
      </p:sp>
      <p:sp>
        <p:nvSpPr>
          <p:cNvPr id="5" name="Slide Number Placeholder 4">
            <a:extLst>
              <a:ext uri="{FF2B5EF4-FFF2-40B4-BE49-F238E27FC236}">
                <a16:creationId xmlns:a16="http://schemas.microsoft.com/office/drawing/2014/main" id="{4638853C-F5F0-D748-AEEA-7576A6CE26A3}"/>
              </a:ext>
            </a:extLst>
          </p:cNvPr>
          <p:cNvSpPr>
            <a:spLocks noGrp="1"/>
          </p:cNvSpPr>
          <p:nvPr>
            <p:ph type="sldNum" sz="quarter" idx="12"/>
          </p:nvPr>
        </p:nvSpPr>
        <p:spPr/>
        <p:txBody>
          <a:bodyPr/>
          <a:lstStyle/>
          <a:p>
            <a:fld id="{DDED6A29-E892-43EE-9CD2-63AC645924D9}" type="slidenum">
              <a:rPr lang="en-US" smtClean="0"/>
              <a:t>16</a:t>
            </a:fld>
            <a:endParaRPr lang="en-US"/>
          </a:p>
        </p:txBody>
      </p:sp>
    </p:spTree>
    <p:extLst>
      <p:ext uri="{BB962C8B-B14F-4D97-AF65-F5344CB8AC3E}">
        <p14:creationId xmlns:p14="http://schemas.microsoft.com/office/powerpoint/2010/main" val="2858966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320692"/>
            <a:ext cx="10058400" cy="910766"/>
          </a:xfrm>
        </p:spPr>
        <p:txBody>
          <a:bodyPr>
            <a:normAutofit/>
          </a:bodyPr>
          <a:lstStyle/>
          <a:p>
            <a:r>
              <a:rPr lang="en-US" i="1" dirty="0"/>
              <a:t>Karpas</a:t>
            </a:r>
            <a:r>
              <a:rPr lang="en-US" dirty="0"/>
              <a:t> – </a:t>
            </a:r>
            <a:r>
              <a:rPr lang="he-IL" dirty="0"/>
              <a:t>כרפס</a:t>
            </a:r>
            <a:r>
              <a:rPr lang="en-US" dirty="0"/>
              <a:t> – reflection </a:t>
            </a:r>
          </a:p>
        </p:txBody>
      </p:sp>
      <p:sp>
        <p:nvSpPr>
          <p:cNvPr id="3" name="Content Placeholder 2">
            <a:extLst>
              <a:ext uri="{FF2B5EF4-FFF2-40B4-BE49-F238E27FC236}">
                <a16:creationId xmlns:a16="http://schemas.microsoft.com/office/drawing/2014/main" id="{2A53E01A-CD2C-45F4-8CCD-4770351DC3B8}"/>
              </a:ext>
            </a:extLst>
          </p:cNvPr>
          <p:cNvSpPr>
            <a:spLocks noGrp="1"/>
          </p:cNvSpPr>
          <p:nvPr>
            <p:ph idx="1"/>
          </p:nvPr>
        </p:nvSpPr>
        <p:spPr>
          <a:xfrm>
            <a:off x="616689" y="1321252"/>
            <a:ext cx="6120261" cy="4900174"/>
          </a:xfrm>
        </p:spPr>
        <p:txBody>
          <a:bodyPr>
            <a:noAutofit/>
          </a:bodyPr>
          <a:lstStyle/>
          <a:p>
            <a:pPr marL="0" indent="0">
              <a:lnSpc>
                <a:spcPct val="110000"/>
              </a:lnSpc>
              <a:buNone/>
            </a:pPr>
            <a:r>
              <a:rPr lang="en-US" i="1" dirty="0">
                <a:solidFill>
                  <a:srgbClr val="C00000"/>
                </a:solidFill>
              </a:rPr>
              <a:t>The sparkling flowers are seen in the land, the time of song has arrived, the voice of the dove is heard in our land. ~ Song of Songs 2:12</a:t>
            </a:r>
          </a:p>
          <a:p>
            <a:pPr marL="0" indent="0">
              <a:lnSpc>
                <a:spcPct val="120000"/>
              </a:lnSpc>
              <a:buNone/>
            </a:pPr>
            <a:r>
              <a:rPr lang="en-US" i="1" dirty="0">
                <a:solidFill>
                  <a:srgbClr val="C00000"/>
                </a:solidFill>
              </a:rPr>
              <a:t>If the Earth Could Speak, What Might it Say?</a:t>
            </a:r>
          </a:p>
          <a:p>
            <a:pPr marL="0" indent="0">
              <a:lnSpc>
                <a:spcPct val="120000"/>
              </a:lnSpc>
              <a:buNone/>
            </a:pPr>
            <a:r>
              <a:rPr lang="en-US" sz="1600" dirty="0">
                <a:solidFill>
                  <a:srgbClr val="C00000"/>
                </a:solidFill>
              </a:rPr>
              <a:t>As you dip the beauty of greens into the water of tears, please hear my cry. Can’t you see that I am slowly dying? My forests are being clear cut, diminished. My diverse and wondrous creatures — birds of the sky and beasts of the fields—small and large are threatened with extinction in your lifetimes. My splendid, colorful floral and fauna are diminishing in kind. My tropical places are disappearing before us, and my oceans are warming. Don’t you see that my climate is changing, bringing floods and heat, more extreme cycles of cold and warm, all affecting you and all our Creation? It doesn’t have to be! </a:t>
            </a:r>
          </a:p>
          <a:p>
            <a:pPr marL="0" indent="0" algn="r">
              <a:lnSpc>
                <a:spcPct val="120000"/>
              </a:lnSpc>
              <a:buNone/>
            </a:pPr>
            <a:r>
              <a:rPr lang="en-US" sz="1600" i="1" dirty="0">
                <a:solidFill>
                  <a:srgbClr val="C00000"/>
                </a:solidFill>
              </a:rPr>
              <a:t>— Rabbi Warren Stone</a:t>
            </a:r>
            <a:endParaRPr lang="en-US" sz="2800" dirty="0">
              <a:solidFill>
                <a:srgbClr val="C00000"/>
              </a:solidFill>
            </a:endParaRPr>
          </a:p>
          <a:p>
            <a:pPr marL="0" indent="0">
              <a:lnSpc>
                <a:spcPct val="120000"/>
              </a:lnSpc>
              <a:buNone/>
            </a:pPr>
            <a:endParaRPr lang="en-US" sz="1600" dirty="0"/>
          </a:p>
        </p:txBody>
      </p:sp>
      <p:pic>
        <p:nvPicPr>
          <p:cNvPr id="4098" name="Picture 2" descr="Renew Yourself This Spring — Healthy Daes">
            <a:extLst>
              <a:ext uri="{FF2B5EF4-FFF2-40B4-BE49-F238E27FC236}">
                <a16:creationId xmlns:a16="http://schemas.microsoft.com/office/drawing/2014/main" id="{7ACB3191-8291-4AA2-872A-5AC798E4CA0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68543" y="1131332"/>
            <a:ext cx="4641594" cy="312597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126357" y="4283113"/>
            <a:ext cx="4582766" cy="1508105"/>
          </a:xfrm>
          <a:prstGeom prst="rect">
            <a:avLst/>
          </a:prstGeom>
          <a:noFill/>
        </p:spPr>
        <p:txBody>
          <a:bodyPr wrap="square" rtlCol="0">
            <a:spAutoFit/>
          </a:bodyPr>
          <a:lstStyle/>
          <a:p>
            <a:r>
              <a:rPr lang="en-US" sz="2300" i="1" dirty="0">
                <a:solidFill>
                  <a:schemeClr val="accent5"/>
                </a:solidFill>
              </a:rPr>
              <a:t>…May these waters into which we dip greens become healing waters that soothe and restore, as tears do. </a:t>
            </a:r>
            <a:r>
              <a:rPr lang="en-US" sz="2300" i="1" dirty="0">
                <a:solidFill>
                  <a:srgbClr val="800000"/>
                </a:solidFill>
              </a:rPr>
              <a:t>	</a:t>
            </a:r>
          </a:p>
        </p:txBody>
      </p:sp>
      <p:sp>
        <p:nvSpPr>
          <p:cNvPr id="6" name="Slide Number Placeholder 5">
            <a:extLst>
              <a:ext uri="{FF2B5EF4-FFF2-40B4-BE49-F238E27FC236}">
                <a16:creationId xmlns:a16="http://schemas.microsoft.com/office/drawing/2014/main" id="{92E0FDA3-0D07-5343-A9F0-890FA2C6CC81}"/>
              </a:ext>
            </a:extLst>
          </p:cNvPr>
          <p:cNvSpPr>
            <a:spLocks noGrp="1"/>
          </p:cNvSpPr>
          <p:nvPr>
            <p:ph type="sldNum" sz="quarter" idx="12"/>
          </p:nvPr>
        </p:nvSpPr>
        <p:spPr/>
        <p:txBody>
          <a:bodyPr/>
          <a:lstStyle/>
          <a:p>
            <a:fld id="{DDED6A29-E892-43EE-9CD2-63AC645924D9}" type="slidenum">
              <a:rPr lang="en-US" smtClean="0"/>
              <a:t>17</a:t>
            </a:fld>
            <a:endParaRPr lang="en-US"/>
          </a:p>
        </p:txBody>
      </p:sp>
      <p:sp>
        <p:nvSpPr>
          <p:cNvPr id="5" name="TextBox 4">
            <a:extLst>
              <a:ext uri="{FF2B5EF4-FFF2-40B4-BE49-F238E27FC236}">
                <a16:creationId xmlns:a16="http://schemas.microsoft.com/office/drawing/2014/main" id="{1050D347-7869-F040-BB12-37E131E37332}"/>
              </a:ext>
            </a:extLst>
          </p:cNvPr>
          <p:cNvSpPr txBox="1"/>
          <p:nvPr/>
        </p:nvSpPr>
        <p:spPr>
          <a:xfrm>
            <a:off x="7237457" y="5990093"/>
            <a:ext cx="4582766" cy="646331"/>
          </a:xfrm>
          <a:prstGeom prst="rect">
            <a:avLst/>
          </a:prstGeom>
          <a:noFill/>
        </p:spPr>
        <p:txBody>
          <a:bodyPr wrap="square" rtlCol="0">
            <a:spAutoFit/>
          </a:bodyPr>
          <a:lstStyle/>
          <a:p>
            <a:r>
              <a:rPr lang="en-US" dirty="0"/>
              <a:t>For lots more Pesach Earth-</a:t>
            </a:r>
            <a:r>
              <a:rPr lang="en-US" dirty="0" err="1"/>
              <a:t>torah</a:t>
            </a:r>
            <a:r>
              <a:rPr lang="en-US" dirty="0"/>
              <a:t>: see </a:t>
            </a:r>
          </a:p>
          <a:p>
            <a:r>
              <a:rPr lang="en-US" i="1" dirty="0">
                <a:hlinkClick r:id="rId3"/>
              </a:rPr>
              <a:t>The Promise of the Land </a:t>
            </a:r>
            <a:r>
              <a:rPr lang="en-US" dirty="0" err="1">
                <a:hlinkClick r:id="rId3"/>
              </a:rPr>
              <a:t>haggadah</a:t>
            </a:r>
            <a:endParaRPr lang="en-US" dirty="0"/>
          </a:p>
        </p:txBody>
      </p:sp>
    </p:spTree>
    <p:extLst>
      <p:ext uri="{BB962C8B-B14F-4D97-AF65-F5344CB8AC3E}">
        <p14:creationId xmlns:p14="http://schemas.microsoft.com/office/powerpoint/2010/main" val="963127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642594"/>
            <a:ext cx="10058400" cy="1079516"/>
          </a:xfrm>
        </p:spPr>
        <p:txBody>
          <a:bodyPr/>
          <a:lstStyle/>
          <a:p>
            <a:r>
              <a:rPr lang="en-US" i="1" dirty="0" err="1"/>
              <a:t>Yachatz</a:t>
            </a:r>
            <a:r>
              <a:rPr lang="en-US" dirty="0"/>
              <a:t> - </a:t>
            </a:r>
            <a:r>
              <a:rPr lang="he-IL" dirty="0"/>
              <a:t>יחץ</a:t>
            </a:r>
            <a:endParaRPr lang="en-US" dirty="0"/>
          </a:p>
        </p:txBody>
      </p:sp>
      <p:sp>
        <p:nvSpPr>
          <p:cNvPr id="3" name="Content Placeholder 2">
            <a:extLst>
              <a:ext uri="{FF2B5EF4-FFF2-40B4-BE49-F238E27FC236}">
                <a16:creationId xmlns:a16="http://schemas.microsoft.com/office/drawing/2014/main" id="{2A53E01A-CD2C-45F4-8CCD-4770351DC3B8}"/>
              </a:ext>
            </a:extLst>
          </p:cNvPr>
          <p:cNvSpPr>
            <a:spLocks noGrp="1"/>
          </p:cNvSpPr>
          <p:nvPr>
            <p:ph idx="1"/>
          </p:nvPr>
        </p:nvSpPr>
        <p:spPr>
          <a:xfrm>
            <a:off x="967564" y="1788059"/>
            <a:ext cx="4402779" cy="4796635"/>
          </a:xfrm>
        </p:spPr>
        <p:txBody>
          <a:bodyPr>
            <a:normAutofit fontScale="92500"/>
          </a:bodyPr>
          <a:lstStyle/>
          <a:p>
            <a:pPr marL="0" indent="0">
              <a:buNone/>
            </a:pPr>
            <a:r>
              <a:rPr lang="en-US" sz="2400" dirty="0"/>
              <a:t>Split the middle matzah in two unequal pieces, and hide the larger piece to use for the </a:t>
            </a:r>
            <a:r>
              <a:rPr lang="en-US" sz="2400" dirty="0" err="1"/>
              <a:t>afikoman</a:t>
            </a:r>
            <a:r>
              <a:rPr lang="en-US" sz="2400" dirty="0"/>
              <a:t>.</a:t>
            </a:r>
          </a:p>
          <a:p>
            <a:pPr marL="0" indent="0">
              <a:buNone/>
            </a:pPr>
            <a:endParaRPr lang="en-US" sz="2400" dirty="0"/>
          </a:p>
          <a:p>
            <a:pPr marL="0" indent="0">
              <a:buNone/>
            </a:pPr>
            <a:r>
              <a:rPr lang="en-US" sz="2400" dirty="0">
                <a:solidFill>
                  <a:srgbClr val="C00000"/>
                </a:solidFill>
              </a:rPr>
              <a:t>The Syrian custom is to break the </a:t>
            </a:r>
            <a:r>
              <a:rPr lang="en-US" sz="2400" dirty="0" err="1">
                <a:solidFill>
                  <a:srgbClr val="C00000"/>
                </a:solidFill>
              </a:rPr>
              <a:t>matsah</a:t>
            </a:r>
            <a:r>
              <a:rPr lang="en-US" sz="2400" dirty="0">
                <a:solidFill>
                  <a:srgbClr val="C00000"/>
                </a:solidFill>
              </a:rPr>
              <a:t> so that the bigger half is like a letter </a:t>
            </a:r>
            <a:r>
              <a:rPr lang="en-US" sz="2400" i="1" dirty="0" err="1">
                <a:solidFill>
                  <a:srgbClr val="C00000"/>
                </a:solidFill>
              </a:rPr>
              <a:t>Dalet</a:t>
            </a:r>
            <a:r>
              <a:rPr lang="en-US" sz="2400" dirty="0">
                <a:solidFill>
                  <a:srgbClr val="C00000"/>
                </a:solidFill>
              </a:rPr>
              <a:t> (</a:t>
            </a:r>
            <a:r>
              <a:rPr lang="en-US" sz="2400" dirty="0" err="1">
                <a:solidFill>
                  <a:srgbClr val="C00000"/>
                </a:solidFill>
              </a:rPr>
              <a:t>ד</a:t>
            </a:r>
            <a:r>
              <a:rPr lang="en-US" sz="2400" dirty="0">
                <a:solidFill>
                  <a:srgbClr val="C00000"/>
                </a:solidFill>
              </a:rPr>
              <a:t> – kind of like a </a:t>
            </a:r>
            <a:r>
              <a:rPr lang="en-US" sz="2400" dirty="0" err="1">
                <a:solidFill>
                  <a:srgbClr val="C00000"/>
                </a:solidFill>
              </a:rPr>
              <a:t>Pacman</a:t>
            </a:r>
            <a:r>
              <a:rPr lang="en-US" sz="2400" dirty="0">
                <a:solidFill>
                  <a:srgbClr val="C00000"/>
                </a:solidFill>
              </a:rPr>
              <a:t>), and the smaller half like a </a:t>
            </a:r>
            <a:r>
              <a:rPr lang="en-US" sz="2400" i="1" dirty="0" err="1">
                <a:solidFill>
                  <a:srgbClr val="C00000"/>
                </a:solidFill>
              </a:rPr>
              <a:t>Yud</a:t>
            </a:r>
            <a:r>
              <a:rPr lang="en-US" sz="2400" dirty="0">
                <a:solidFill>
                  <a:srgbClr val="C00000"/>
                </a:solidFill>
              </a:rPr>
              <a:t> (</a:t>
            </a:r>
            <a:r>
              <a:rPr lang="en-US" sz="2400" dirty="0" err="1">
                <a:solidFill>
                  <a:srgbClr val="C00000"/>
                </a:solidFill>
              </a:rPr>
              <a:t>י</a:t>
            </a:r>
            <a:r>
              <a:rPr lang="en-US" sz="2400" dirty="0">
                <a:solidFill>
                  <a:srgbClr val="C00000"/>
                </a:solidFill>
              </a:rPr>
              <a:t>). The two pieces then spell </a:t>
            </a:r>
            <a:r>
              <a:rPr lang="en-US" sz="2400" i="1" dirty="0" err="1">
                <a:solidFill>
                  <a:srgbClr val="C00000"/>
                </a:solidFill>
              </a:rPr>
              <a:t>Yad</a:t>
            </a:r>
            <a:r>
              <a:rPr lang="en-US" sz="2400" dirty="0">
                <a:solidFill>
                  <a:srgbClr val="C00000"/>
                </a:solidFill>
              </a:rPr>
              <a:t>, for the strong hand that redeemed us.</a:t>
            </a:r>
          </a:p>
        </p:txBody>
      </p:sp>
      <p:pic>
        <p:nvPicPr>
          <p:cNvPr id="7170" name="Picture 2" descr="Afikoman Bag for Passover - Learn to make a decorated fabric afikoman bag from Brenda Ponnay. Easy fun passover craft project for kids and family. Afikomen, matzo, Passover, Seder.">
            <a:extLst>
              <a:ext uri="{FF2B5EF4-FFF2-40B4-BE49-F238E27FC236}">
                <a16:creationId xmlns:a16="http://schemas.microsoft.com/office/drawing/2014/main" id="{DC8CBE67-7F54-4B20-AB0A-CF8A3E8A18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11997" y="430082"/>
            <a:ext cx="4722982" cy="3542236"/>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matsah.jpeg"/>
          <p:cNvPicPr>
            <a:picLocks noChangeAspect="1"/>
          </p:cNvPicPr>
          <p:nvPr/>
        </p:nvPicPr>
        <p:blipFill rotWithShape="1">
          <a:blip r:embed="rId3">
            <a:extLst>
              <a:ext uri="{28A0092B-C50C-407E-A947-70E740481C1C}">
                <a14:useLocalDpi xmlns:a14="http://schemas.microsoft.com/office/drawing/2010/main" val="0"/>
              </a:ext>
            </a:extLst>
          </a:blip>
          <a:srcRect l="7441" r="-10417"/>
          <a:stretch/>
        </p:blipFill>
        <p:spPr>
          <a:xfrm>
            <a:off x="5368018" y="3455362"/>
            <a:ext cx="3163824" cy="2692400"/>
          </a:xfrm>
          <a:prstGeom prst="rect">
            <a:avLst/>
          </a:prstGeom>
        </p:spPr>
      </p:pic>
      <p:sp>
        <p:nvSpPr>
          <p:cNvPr id="5" name="Slide Number Placeholder 4">
            <a:extLst>
              <a:ext uri="{FF2B5EF4-FFF2-40B4-BE49-F238E27FC236}">
                <a16:creationId xmlns:a16="http://schemas.microsoft.com/office/drawing/2014/main" id="{C48B4BD6-2035-7348-9B3B-1274F311B448}"/>
              </a:ext>
            </a:extLst>
          </p:cNvPr>
          <p:cNvSpPr>
            <a:spLocks noGrp="1"/>
          </p:cNvSpPr>
          <p:nvPr>
            <p:ph type="sldNum" sz="quarter" idx="12"/>
          </p:nvPr>
        </p:nvSpPr>
        <p:spPr/>
        <p:txBody>
          <a:bodyPr/>
          <a:lstStyle/>
          <a:p>
            <a:fld id="{DDED6A29-E892-43EE-9CD2-63AC645924D9}" type="slidenum">
              <a:rPr lang="en-US" smtClean="0"/>
              <a:t>18</a:t>
            </a:fld>
            <a:endParaRPr lang="en-US"/>
          </a:p>
        </p:txBody>
      </p:sp>
    </p:spTree>
    <p:extLst>
      <p:ext uri="{BB962C8B-B14F-4D97-AF65-F5344CB8AC3E}">
        <p14:creationId xmlns:p14="http://schemas.microsoft.com/office/powerpoint/2010/main" val="142007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944604" y="291470"/>
            <a:ext cx="10093510" cy="871584"/>
          </a:xfrm>
        </p:spPr>
        <p:txBody>
          <a:bodyPr>
            <a:normAutofit/>
          </a:bodyPr>
          <a:lstStyle/>
          <a:p>
            <a:pPr algn="ctr"/>
            <a:r>
              <a:rPr lang="en-US" i="1" dirty="0" err="1"/>
              <a:t>Yachatz</a:t>
            </a:r>
            <a:r>
              <a:rPr lang="en-US" dirty="0"/>
              <a:t> – a Syrian Jewish custom</a:t>
            </a:r>
          </a:p>
        </p:txBody>
      </p:sp>
      <p:sp>
        <p:nvSpPr>
          <p:cNvPr id="7" name="Content Placeholder 2">
            <a:extLst>
              <a:ext uri="{FF2B5EF4-FFF2-40B4-BE49-F238E27FC236}">
                <a16:creationId xmlns:a16="http://schemas.microsoft.com/office/drawing/2014/main" id="{8DB666A3-4019-45C7-8AD8-C87CF2E4816D}"/>
              </a:ext>
            </a:extLst>
          </p:cNvPr>
          <p:cNvSpPr>
            <a:spLocks noGrp="1"/>
          </p:cNvSpPr>
          <p:nvPr>
            <p:ph idx="1"/>
          </p:nvPr>
        </p:nvSpPr>
        <p:spPr>
          <a:xfrm>
            <a:off x="848564" y="1315285"/>
            <a:ext cx="4977505" cy="4821347"/>
          </a:xfrm>
        </p:spPr>
        <p:txBody>
          <a:bodyPr>
            <a:noAutofit/>
          </a:bodyPr>
          <a:lstStyle/>
          <a:p>
            <a:pPr marL="0" indent="0">
              <a:buNone/>
            </a:pPr>
            <a:r>
              <a:rPr lang="en-US" sz="2000" dirty="0">
                <a:solidFill>
                  <a:srgbClr val="C00000"/>
                </a:solidFill>
              </a:rPr>
              <a:t>Each participant holds the </a:t>
            </a:r>
            <a:r>
              <a:rPr lang="en-US" sz="2000" dirty="0" err="1">
                <a:solidFill>
                  <a:srgbClr val="C00000"/>
                </a:solidFill>
              </a:rPr>
              <a:t>afikoman</a:t>
            </a:r>
            <a:r>
              <a:rPr lang="en-US" sz="2000" dirty="0">
                <a:solidFill>
                  <a:srgbClr val="C00000"/>
                </a:solidFill>
              </a:rPr>
              <a:t> wrapped in cloth in their right hand over their left shoulder and recites: </a:t>
            </a:r>
          </a:p>
          <a:p>
            <a:pPr marL="0" indent="0">
              <a:buNone/>
            </a:pPr>
            <a:r>
              <a:rPr lang="en-US" sz="2400" i="1" dirty="0" err="1"/>
              <a:t>Mishe'arotam</a:t>
            </a:r>
            <a:r>
              <a:rPr lang="en-US" sz="2400" i="1" dirty="0"/>
              <a:t> </a:t>
            </a:r>
            <a:r>
              <a:rPr lang="en-US" sz="2400" i="1" dirty="0" err="1"/>
              <a:t>tserurot</a:t>
            </a:r>
            <a:r>
              <a:rPr lang="en-US" sz="2400" i="1" dirty="0"/>
              <a:t> </a:t>
            </a:r>
            <a:r>
              <a:rPr lang="en-US" sz="2400" i="1" dirty="0" err="1"/>
              <a:t>besimlotam</a:t>
            </a:r>
            <a:r>
              <a:rPr lang="en-US" sz="2400" i="1" dirty="0"/>
              <a:t> al </a:t>
            </a:r>
            <a:r>
              <a:rPr lang="en-US" sz="2400" i="1" dirty="0" err="1"/>
              <a:t>shekhmam</a:t>
            </a:r>
            <a:r>
              <a:rPr lang="en-US" sz="2400" i="1" dirty="0"/>
              <a:t>. </a:t>
            </a:r>
            <a:r>
              <a:rPr lang="en-US" sz="2400" i="1" dirty="0" err="1"/>
              <a:t>Ubenei</a:t>
            </a:r>
            <a:r>
              <a:rPr lang="en-US" sz="2400" i="1" dirty="0"/>
              <a:t> </a:t>
            </a:r>
            <a:r>
              <a:rPr lang="en-US" sz="2400" i="1" dirty="0" err="1"/>
              <a:t>yisra'el</a:t>
            </a:r>
            <a:r>
              <a:rPr lang="en-US" sz="2400" i="1" dirty="0"/>
              <a:t> </a:t>
            </a:r>
            <a:r>
              <a:rPr lang="en-US" sz="2400" i="1" dirty="0" err="1"/>
              <a:t>asu</a:t>
            </a:r>
            <a:r>
              <a:rPr lang="en-US" sz="2400" i="1" dirty="0"/>
              <a:t> </a:t>
            </a:r>
            <a:r>
              <a:rPr lang="en-US" sz="2400" i="1" dirty="0" err="1"/>
              <a:t>kidbar</a:t>
            </a:r>
            <a:r>
              <a:rPr lang="en-US" sz="2400" i="1" dirty="0"/>
              <a:t> Moshe.</a:t>
            </a:r>
          </a:p>
          <a:p>
            <a:pPr marL="0" indent="0">
              <a:buNone/>
            </a:pPr>
            <a:r>
              <a:rPr lang="en-US" sz="2400" dirty="0"/>
              <a:t>…</a:t>
            </a:r>
            <a:r>
              <a:rPr lang="en-US" sz="2400" i="1" dirty="0"/>
              <a:t>“Their kneading bowls/ their leftover things (were) tied up in their cloaks on their shoulder. And the children of Israel did according to Moshe’s word...” </a:t>
            </a:r>
            <a:r>
              <a:rPr lang="en-US" sz="2400" dirty="0"/>
              <a:t>(Exod. 12:34-35) .</a:t>
            </a:r>
          </a:p>
          <a:p>
            <a:pPr marL="0" indent="0">
              <a:buNone/>
            </a:pPr>
            <a:endParaRPr lang="en-US" sz="2000" dirty="0"/>
          </a:p>
        </p:txBody>
      </p:sp>
      <p:sp>
        <p:nvSpPr>
          <p:cNvPr id="3" name="TextBox 2"/>
          <p:cNvSpPr txBox="1"/>
          <p:nvPr/>
        </p:nvSpPr>
        <p:spPr>
          <a:xfrm>
            <a:off x="6350168" y="1163054"/>
            <a:ext cx="4977504" cy="5893921"/>
          </a:xfrm>
          <a:prstGeom prst="rect">
            <a:avLst/>
          </a:prstGeom>
          <a:noFill/>
        </p:spPr>
        <p:txBody>
          <a:bodyPr wrap="square" rtlCol="0">
            <a:spAutoFit/>
          </a:bodyPr>
          <a:lstStyle/>
          <a:p>
            <a:pPr>
              <a:lnSpc>
                <a:spcPts val="2400"/>
              </a:lnSpc>
              <a:spcAft>
                <a:spcPts val="1200"/>
              </a:spcAft>
            </a:pPr>
            <a:r>
              <a:rPr lang="en-US" sz="2200" dirty="0">
                <a:solidFill>
                  <a:srgbClr val="C00000"/>
                </a:solidFill>
              </a:rPr>
              <a:t>The seder participants then ask each person these questions while they hold the matzah‫:</a:t>
            </a:r>
          </a:p>
          <a:p>
            <a:pPr>
              <a:lnSpc>
                <a:spcPts val="2400"/>
              </a:lnSpc>
              <a:spcAft>
                <a:spcPts val="1800"/>
              </a:spcAft>
            </a:pPr>
            <a:r>
              <a:rPr lang="en-US" sz="2200" b="1" i="1" dirty="0"/>
              <a:t>Min wen </a:t>
            </a:r>
            <a:r>
              <a:rPr lang="en-US" sz="2200" b="1" i="1" dirty="0" err="1"/>
              <a:t>jayye</a:t>
            </a:r>
            <a:r>
              <a:rPr lang="en-US" sz="2200" i="1" dirty="0"/>
              <a:t>? </a:t>
            </a:r>
            <a:r>
              <a:rPr lang="en-US" sz="2200" dirty="0"/>
              <a:t>– Where are you coming from?</a:t>
            </a:r>
            <a:endParaRPr lang="en-US" sz="1400" dirty="0"/>
          </a:p>
          <a:p>
            <a:pPr algn="ctr">
              <a:lnSpc>
                <a:spcPts val="2400"/>
              </a:lnSpc>
              <a:spcAft>
                <a:spcPts val="600"/>
              </a:spcAft>
            </a:pPr>
            <a:r>
              <a:rPr lang="en-US" sz="2200" dirty="0"/>
              <a:t>They answer:</a:t>
            </a:r>
          </a:p>
          <a:p>
            <a:pPr lvl="1" algn="r">
              <a:lnSpc>
                <a:spcPts val="2400"/>
              </a:lnSpc>
              <a:spcAft>
                <a:spcPts val="600"/>
              </a:spcAft>
            </a:pPr>
            <a:r>
              <a:rPr lang="en-US" sz="2200" b="1" i="1" dirty="0" err="1"/>
              <a:t>Mimmitsrayim</a:t>
            </a:r>
            <a:r>
              <a:rPr lang="en-US" sz="2200" dirty="0"/>
              <a:t> – From Egypt!</a:t>
            </a:r>
          </a:p>
          <a:p>
            <a:pPr>
              <a:lnSpc>
                <a:spcPts val="2400"/>
              </a:lnSpc>
              <a:spcBef>
                <a:spcPts val="1200"/>
              </a:spcBef>
              <a:spcAft>
                <a:spcPts val="600"/>
              </a:spcAft>
            </a:pPr>
            <a:r>
              <a:rPr lang="en-US" sz="2200" b="1" i="1" dirty="0" err="1"/>
              <a:t>Lawen</a:t>
            </a:r>
            <a:r>
              <a:rPr lang="en-US" sz="2200" b="1" i="1" dirty="0"/>
              <a:t> </a:t>
            </a:r>
            <a:r>
              <a:rPr lang="en-US" sz="2200" b="1" i="1" dirty="0" err="1"/>
              <a:t>rayyich</a:t>
            </a:r>
            <a:r>
              <a:rPr lang="en-US" sz="2200" b="1" dirty="0"/>
              <a:t>? </a:t>
            </a:r>
            <a:r>
              <a:rPr lang="en-US" sz="2200" dirty="0"/>
              <a:t>– Where are you going?</a:t>
            </a:r>
          </a:p>
          <a:p>
            <a:pPr lvl="1" algn="r">
              <a:lnSpc>
                <a:spcPts val="2400"/>
              </a:lnSpc>
              <a:spcAft>
                <a:spcPts val="600"/>
              </a:spcAft>
            </a:pPr>
            <a:r>
              <a:rPr lang="en-US" sz="2200" b="1" i="1" dirty="0" err="1"/>
              <a:t>Lirushalayim</a:t>
            </a:r>
            <a:r>
              <a:rPr lang="en-US" sz="2200" dirty="0"/>
              <a:t> – To Jerusalem!</a:t>
            </a:r>
          </a:p>
          <a:p>
            <a:pPr>
              <a:lnSpc>
                <a:spcPts val="2400"/>
              </a:lnSpc>
              <a:spcBef>
                <a:spcPts val="1200"/>
              </a:spcBef>
              <a:spcAft>
                <a:spcPts val="600"/>
              </a:spcAft>
            </a:pPr>
            <a:r>
              <a:rPr lang="en-US" sz="2200" b="1" i="1" dirty="0" err="1"/>
              <a:t>Ishu</a:t>
            </a:r>
            <a:r>
              <a:rPr lang="en-US" sz="2200" i="1" dirty="0"/>
              <a:t> </a:t>
            </a:r>
            <a:r>
              <a:rPr lang="en-US" sz="2200" b="1" i="1" dirty="0" err="1"/>
              <a:t>zawatak</a:t>
            </a:r>
            <a:r>
              <a:rPr lang="en-US" sz="2200" b="1" i="1" dirty="0"/>
              <a:t>?</a:t>
            </a:r>
            <a:r>
              <a:rPr lang="en-US" sz="2200" i="1" dirty="0"/>
              <a:t> What are your provisions?</a:t>
            </a:r>
          </a:p>
          <a:p>
            <a:pPr lvl="1" algn="r">
              <a:lnSpc>
                <a:spcPts val="2400"/>
              </a:lnSpc>
              <a:spcAft>
                <a:spcPts val="600"/>
              </a:spcAft>
            </a:pPr>
            <a:r>
              <a:rPr lang="en-US" sz="2200" b="1" i="1" dirty="0"/>
              <a:t>	</a:t>
            </a:r>
            <a:r>
              <a:rPr lang="en-US" sz="2200" b="1" i="1" dirty="0" err="1"/>
              <a:t>Matsah</a:t>
            </a:r>
            <a:r>
              <a:rPr lang="en-US" sz="2200" b="1" i="1" dirty="0"/>
              <a:t> u-</a:t>
            </a:r>
            <a:r>
              <a:rPr lang="en-US" sz="2200" b="1" i="1" dirty="0" err="1"/>
              <a:t>maror</a:t>
            </a:r>
            <a:r>
              <a:rPr lang="en-US" sz="2200" b="1" i="1" dirty="0"/>
              <a:t> </a:t>
            </a:r>
            <a:r>
              <a:rPr lang="en-US" sz="2200" i="1" dirty="0"/>
              <a:t>– </a:t>
            </a:r>
            <a:r>
              <a:rPr lang="en-US" sz="2200" i="1" dirty="0" err="1"/>
              <a:t>matsah</a:t>
            </a:r>
            <a:r>
              <a:rPr lang="en-US" sz="2200" i="1" dirty="0"/>
              <a:t> and </a:t>
            </a:r>
            <a:r>
              <a:rPr lang="en-US" sz="2200" i="1" dirty="0" err="1"/>
              <a:t>maror</a:t>
            </a:r>
            <a:r>
              <a:rPr lang="en-US" sz="2200" i="1" dirty="0"/>
              <a:t>!</a:t>
            </a:r>
            <a:endParaRPr lang="en-US" sz="2200" dirty="0"/>
          </a:p>
          <a:p>
            <a:endParaRPr lang="en-US" sz="2200" dirty="0"/>
          </a:p>
        </p:txBody>
      </p:sp>
      <p:sp>
        <p:nvSpPr>
          <p:cNvPr id="4" name="Slide Number Placeholder 3">
            <a:extLst>
              <a:ext uri="{FF2B5EF4-FFF2-40B4-BE49-F238E27FC236}">
                <a16:creationId xmlns:a16="http://schemas.microsoft.com/office/drawing/2014/main" id="{F8EFF084-56C0-5443-BD55-56024E860DE6}"/>
              </a:ext>
            </a:extLst>
          </p:cNvPr>
          <p:cNvSpPr>
            <a:spLocks noGrp="1"/>
          </p:cNvSpPr>
          <p:nvPr>
            <p:ph type="sldNum" sz="quarter" idx="12"/>
          </p:nvPr>
        </p:nvSpPr>
        <p:spPr/>
        <p:txBody>
          <a:bodyPr/>
          <a:lstStyle/>
          <a:p>
            <a:fld id="{DDED6A29-E892-43EE-9CD2-63AC645924D9}" type="slidenum">
              <a:rPr lang="en-US" smtClean="0"/>
              <a:t>19</a:t>
            </a:fld>
            <a:endParaRPr lang="en-US"/>
          </a:p>
        </p:txBody>
      </p:sp>
    </p:spTree>
    <p:extLst>
      <p:ext uri="{BB962C8B-B14F-4D97-AF65-F5344CB8AC3E}">
        <p14:creationId xmlns:p14="http://schemas.microsoft.com/office/powerpoint/2010/main" val="262571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5BF0B-15D1-9549-9859-6EA981D22EEB}"/>
              </a:ext>
            </a:extLst>
          </p:cNvPr>
          <p:cNvSpPr>
            <a:spLocks noGrp="1"/>
          </p:cNvSpPr>
          <p:nvPr>
            <p:ph type="sldNum" sz="quarter" idx="12"/>
          </p:nvPr>
        </p:nvSpPr>
        <p:spPr/>
        <p:txBody>
          <a:bodyPr/>
          <a:lstStyle/>
          <a:p>
            <a:fld id="{DDED6A29-E892-43EE-9CD2-63AC645924D9}" type="slidenum">
              <a:rPr lang="en-US" smtClean="0"/>
              <a:t>2</a:t>
            </a:fld>
            <a:endParaRPr lang="en-US"/>
          </a:p>
        </p:txBody>
      </p:sp>
      <p:pic>
        <p:nvPicPr>
          <p:cNvPr id="5" name="Picture 4" descr="Diagram&#10;&#10;Description automatically generated">
            <a:extLst>
              <a:ext uri="{FF2B5EF4-FFF2-40B4-BE49-F238E27FC236}">
                <a16:creationId xmlns:a16="http://schemas.microsoft.com/office/drawing/2014/main" id="{2AB9A97C-967B-2A4C-94A0-077F8CF18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795" y="-122282"/>
            <a:ext cx="6725704" cy="7270214"/>
          </a:xfrm>
          <a:prstGeom prst="rect">
            <a:avLst/>
          </a:prstGeom>
        </p:spPr>
      </p:pic>
    </p:spTree>
    <p:extLst>
      <p:ext uri="{BB962C8B-B14F-4D97-AF65-F5344CB8AC3E}">
        <p14:creationId xmlns:p14="http://schemas.microsoft.com/office/powerpoint/2010/main" val="946247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058400" cy="1371600"/>
          </a:xfrm>
        </p:spPr>
        <p:txBody>
          <a:bodyPr/>
          <a:lstStyle/>
          <a:p>
            <a:r>
              <a:rPr lang="en-US" i="1" dirty="0"/>
              <a:t>Ha </a:t>
            </a:r>
            <a:r>
              <a:rPr lang="en-US" i="1" dirty="0" err="1"/>
              <a:t>Lachma</a:t>
            </a:r>
            <a:r>
              <a:rPr lang="en-US" i="1" dirty="0"/>
              <a:t> Anya </a:t>
            </a:r>
            <a:r>
              <a:rPr lang="en-US" dirty="0"/>
              <a:t>- </a:t>
            </a:r>
            <a:r>
              <a:rPr lang="he-IL" dirty="0"/>
              <a:t>הָא לַחְמָא עַנְיָא</a:t>
            </a:r>
            <a:endParaRPr lang="en-US" dirty="0"/>
          </a:p>
        </p:txBody>
      </p:sp>
      <p:sp>
        <p:nvSpPr>
          <p:cNvPr id="7" name="Content Placeholder 2">
            <a:extLst>
              <a:ext uri="{FF2B5EF4-FFF2-40B4-BE49-F238E27FC236}">
                <a16:creationId xmlns:a16="http://schemas.microsoft.com/office/drawing/2014/main" id="{8DB666A3-4019-45C7-8AD8-C87CF2E4816D}"/>
              </a:ext>
            </a:extLst>
          </p:cNvPr>
          <p:cNvSpPr>
            <a:spLocks noGrp="1"/>
          </p:cNvSpPr>
          <p:nvPr>
            <p:ph idx="1"/>
          </p:nvPr>
        </p:nvSpPr>
        <p:spPr>
          <a:xfrm>
            <a:off x="351278" y="1371601"/>
            <a:ext cx="6272806" cy="5220585"/>
          </a:xfrm>
        </p:spPr>
        <p:txBody>
          <a:bodyPr>
            <a:noAutofit/>
          </a:bodyPr>
          <a:lstStyle/>
          <a:p>
            <a:pPr marL="0" indent="0">
              <a:buNone/>
            </a:pPr>
            <a:r>
              <a:rPr lang="en-US" sz="2000" i="1" dirty="0">
                <a:solidFill>
                  <a:srgbClr val="C00000"/>
                </a:solidFill>
              </a:rPr>
              <a:t>Uncover the smaller half of the broken middle matzah, raise it, and recite:</a:t>
            </a:r>
          </a:p>
          <a:p>
            <a:pPr marL="0" indent="0">
              <a:buNone/>
            </a:pPr>
            <a:r>
              <a:rPr lang="en-US" sz="2000" i="1" dirty="0"/>
              <a:t>Ha </a:t>
            </a:r>
            <a:r>
              <a:rPr lang="en-US" sz="2000" i="1" dirty="0" err="1"/>
              <a:t>lachma</a:t>
            </a:r>
            <a:r>
              <a:rPr lang="en-US" sz="2000" i="1" dirty="0"/>
              <a:t> </a:t>
            </a:r>
            <a:r>
              <a:rPr lang="en-US" sz="2000" i="1" dirty="0" err="1"/>
              <a:t>anya</a:t>
            </a:r>
            <a:r>
              <a:rPr lang="en-US" sz="2000" i="1" dirty="0"/>
              <a:t> di </a:t>
            </a:r>
            <a:r>
              <a:rPr lang="en-US" sz="2000" i="1" dirty="0" err="1"/>
              <a:t>akhalu</a:t>
            </a:r>
            <a:r>
              <a:rPr lang="en-US" sz="2000" i="1" dirty="0"/>
              <a:t> </a:t>
            </a:r>
            <a:r>
              <a:rPr lang="en-US" sz="2000" i="1" dirty="0" err="1"/>
              <a:t>avhatana</a:t>
            </a:r>
            <a:r>
              <a:rPr lang="en-US" sz="2000" i="1" dirty="0"/>
              <a:t> </a:t>
            </a:r>
            <a:r>
              <a:rPr lang="en-US" sz="2000" i="1" dirty="0" err="1"/>
              <a:t>b'ar'a</a:t>
            </a:r>
            <a:r>
              <a:rPr lang="en-US" sz="2000" i="1" dirty="0"/>
              <a:t> </a:t>
            </a:r>
            <a:r>
              <a:rPr lang="en-US" sz="2000" i="1" dirty="0" err="1"/>
              <a:t>d'mitzrayim</a:t>
            </a:r>
            <a:r>
              <a:rPr lang="en-US" sz="2000" i="1" dirty="0"/>
              <a:t>, </a:t>
            </a:r>
            <a:r>
              <a:rPr lang="en-US" sz="2000" i="1" dirty="0" err="1"/>
              <a:t>b'ar'a</a:t>
            </a:r>
            <a:r>
              <a:rPr lang="en-US" sz="2000" i="1" dirty="0"/>
              <a:t> </a:t>
            </a:r>
            <a:r>
              <a:rPr lang="en-US" sz="2000" i="1" dirty="0" err="1"/>
              <a:t>d'mitzrayim</a:t>
            </a:r>
            <a:r>
              <a:rPr lang="en-US" sz="2000" i="1" dirty="0"/>
              <a:t>. </a:t>
            </a:r>
            <a:r>
              <a:rPr lang="en-US" sz="2000" i="1" dirty="0" err="1"/>
              <a:t>Kol</a:t>
            </a:r>
            <a:r>
              <a:rPr lang="en-US" sz="2000" i="1" dirty="0"/>
              <a:t> </a:t>
            </a:r>
            <a:r>
              <a:rPr lang="en-US" sz="2000" i="1" dirty="0" err="1"/>
              <a:t>dichfin</a:t>
            </a:r>
            <a:r>
              <a:rPr lang="en-US" sz="2000" i="1" dirty="0"/>
              <a:t> </a:t>
            </a:r>
            <a:r>
              <a:rPr lang="en-US" sz="2000" i="1" dirty="0" err="1"/>
              <a:t>yetei</a:t>
            </a:r>
            <a:r>
              <a:rPr lang="en-US" sz="2000" i="1" dirty="0"/>
              <a:t> </a:t>
            </a:r>
            <a:r>
              <a:rPr lang="en-US" sz="2000" i="1" dirty="0" err="1"/>
              <a:t>v’yekhol</a:t>
            </a:r>
            <a:r>
              <a:rPr lang="en-US" sz="2000" i="1" dirty="0"/>
              <a:t>, </a:t>
            </a:r>
            <a:r>
              <a:rPr lang="en-US" sz="2000" i="1" dirty="0" err="1"/>
              <a:t>kol</a:t>
            </a:r>
            <a:r>
              <a:rPr lang="en-US" sz="2000" i="1" dirty="0"/>
              <a:t> </a:t>
            </a:r>
            <a:r>
              <a:rPr lang="en-US" sz="2000" i="1" dirty="0" err="1"/>
              <a:t>ditzrikh</a:t>
            </a:r>
            <a:r>
              <a:rPr lang="en-US" sz="2000" i="1" dirty="0"/>
              <a:t> </a:t>
            </a:r>
            <a:r>
              <a:rPr lang="en-US" sz="2000" i="1" dirty="0" err="1"/>
              <a:t>yetei</a:t>
            </a:r>
            <a:r>
              <a:rPr lang="en-US" sz="2000" i="1" dirty="0"/>
              <a:t> </a:t>
            </a:r>
            <a:r>
              <a:rPr lang="en-US" sz="2000" i="1" dirty="0" err="1"/>
              <a:t>v'yifsach</a:t>
            </a:r>
            <a:r>
              <a:rPr lang="en-US" sz="2000" i="1" dirty="0"/>
              <a:t>. </a:t>
            </a:r>
            <a:r>
              <a:rPr lang="en-US" sz="2000" i="1" dirty="0" err="1"/>
              <a:t>Hashata</a:t>
            </a:r>
            <a:r>
              <a:rPr lang="en-US" sz="2000" i="1" dirty="0"/>
              <a:t> </a:t>
            </a:r>
            <a:r>
              <a:rPr lang="en-US" sz="2000" i="1" dirty="0" err="1"/>
              <a:t>hakha</a:t>
            </a:r>
            <a:r>
              <a:rPr lang="en-US" sz="2000" i="1" dirty="0"/>
              <a:t>, </a:t>
            </a:r>
            <a:r>
              <a:rPr lang="en-US" sz="2000" i="1" dirty="0" err="1"/>
              <a:t>l'shanah</a:t>
            </a:r>
            <a:r>
              <a:rPr lang="en-US" sz="2000" i="1" dirty="0"/>
              <a:t> </a:t>
            </a:r>
            <a:r>
              <a:rPr lang="en-US" sz="2000" i="1" dirty="0" err="1"/>
              <a:t>haba'ah</a:t>
            </a:r>
            <a:r>
              <a:rPr lang="en-US" sz="2000" i="1" dirty="0"/>
              <a:t> </a:t>
            </a:r>
            <a:r>
              <a:rPr lang="en-US" sz="2000" i="1" dirty="0" err="1"/>
              <a:t>b'ar'a</a:t>
            </a:r>
            <a:r>
              <a:rPr lang="en-US" sz="2000" i="1" dirty="0"/>
              <a:t> </a:t>
            </a:r>
            <a:r>
              <a:rPr lang="en-US" sz="2000" i="1" dirty="0" err="1"/>
              <a:t>d'yisrael</a:t>
            </a:r>
            <a:r>
              <a:rPr lang="en-US" sz="2000" i="1" dirty="0"/>
              <a:t>. </a:t>
            </a:r>
            <a:r>
              <a:rPr lang="en-US" sz="2000" i="1" dirty="0" err="1"/>
              <a:t>Hashata</a:t>
            </a:r>
            <a:r>
              <a:rPr lang="en-US" sz="2000" i="1" dirty="0"/>
              <a:t> </a:t>
            </a:r>
            <a:r>
              <a:rPr lang="en-US" sz="2000" i="1" dirty="0" err="1"/>
              <a:t>av'dei</a:t>
            </a:r>
            <a:r>
              <a:rPr lang="en-US" sz="2000" i="1" dirty="0"/>
              <a:t>, </a:t>
            </a:r>
            <a:r>
              <a:rPr lang="en-US" sz="2000" i="1" dirty="0" err="1"/>
              <a:t>l'shanah</a:t>
            </a:r>
            <a:r>
              <a:rPr lang="en-US" sz="2000" i="1" dirty="0"/>
              <a:t> </a:t>
            </a:r>
            <a:r>
              <a:rPr lang="en-US" sz="2000" i="1" dirty="0" err="1"/>
              <a:t>haba’ah</a:t>
            </a:r>
            <a:r>
              <a:rPr lang="en-US" sz="2000" i="1" dirty="0"/>
              <a:t> </a:t>
            </a:r>
            <a:r>
              <a:rPr lang="en-US" sz="2000" i="1" dirty="0" err="1"/>
              <a:t>benei</a:t>
            </a:r>
            <a:r>
              <a:rPr lang="en-US" sz="2000" i="1" dirty="0"/>
              <a:t> </a:t>
            </a:r>
            <a:r>
              <a:rPr lang="en-US" sz="2000" i="1" dirty="0" err="1"/>
              <a:t>chorin</a:t>
            </a:r>
            <a:r>
              <a:rPr lang="en-US" sz="2000" i="1" dirty="0"/>
              <a:t>. </a:t>
            </a:r>
          </a:p>
          <a:p>
            <a:pPr marL="0" indent="0">
              <a:buNone/>
            </a:pPr>
            <a:r>
              <a:rPr lang="en-US" sz="2000" dirty="0"/>
              <a:t>This is the bread of poverty and oppression that our ancestors ate in the land of Egypt. Anyone hungry, let them come and eat. Anyone needing, let them come and make </a:t>
            </a:r>
            <a:r>
              <a:rPr lang="en-US" sz="2000" i="1" dirty="0"/>
              <a:t>Passover</a:t>
            </a:r>
            <a:r>
              <a:rPr lang="en-US" sz="2000" dirty="0"/>
              <a:t>. Now – here. Next year – in the land of Israel. Now – slaves. Next year – freed people. </a:t>
            </a:r>
          </a:p>
        </p:txBody>
      </p:sp>
      <p:sp>
        <p:nvSpPr>
          <p:cNvPr id="5" name="TextBox 4">
            <a:extLst>
              <a:ext uri="{FF2B5EF4-FFF2-40B4-BE49-F238E27FC236}">
                <a16:creationId xmlns:a16="http://schemas.microsoft.com/office/drawing/2014/main" id="{2796E048-D2ED-49BE-93A3-EA14F6C82C39}"/>
              </a:ext>
            </a:extLst>
          </p:cNvPr>
          <p:cNvSpPr txBox="1"/>
          <p:nvPr/>
        </p:nvSpPr>
        <p:spPr>
          <a:xfrm>
            <a:off x="6896986" y="1382234"/>
            <a:ext cx="4628707" cy="1785104"/>
          </a:xfrm>
          <a:prstGeom prst="rect">
            <a:avLst/>
          </a:prstGeom>
          <a:noFill/>
        </p:spPr>
        <p:txBody>
          <a:bodyPr wrap="square" rtlCol="0">
            <a:spAutoFit/>
          </a:bodyPr>
          <a:lstStyle/>
          <a:p>
            <a:pPr algn="r"/>
            <a:r>
              <a:rPr lang="he-IL" sz="2200" dirty="0"/>
              <a:t>הָא לַחְמָא עַנְיָא דִּי אֲכָלוּ אַבְהָתָנָא בְאַרְעָא דְמִצְרָיִם. כָּל דִכְפִין יֵיתֵי וְיֵיכֹל, כָּל דִצְרִיךְ יֵיתֵי וְיִפְסַח. הָשַּׁתָּא הָכָא, לְשָׁנָה הַבָּאָה בְּאַרְעָא דְיִשְׂרָאֵל. הָשַּׁתָּא עַבְדֵי, לְשָׁנָה הַבָּאָה בְּנֵי חוֹרִין.</a:t>
            </a:r>
            <a:endParaRPr lang="en-US" sz="2200" dirty="0"/>
          </a:p>
        </p:txBody>
      </p:sp>
      <p:sp>
        <p:nvSpPr>
          <p:cNvPr id="3" name="TextBox 2"/>
          <p:cNvSpPr txBox="1"/>
          <p:nvPr/>
        </p:nvSpPr>
        <p:spPr>
          <a:xfrm>
            <a:off x="7186726" y="3461161"/>
            <a:ext cx="4273198" cy="2800767"/>
          </a:xfrm>
          <a:prstGeom prst="rect">
            <a:avLst/>
          </a:prstGeom>
          <a:noFill/>
        </p:spPr>
        <p:txBody>
          <a:bodyPr wrap="square" rtlCol="0">
            <a:spAutoFit/>
          </a:bodyPr>
          <a:lstStyle/>
          <a:p>
            <a:r>
              <a:rPr lang="en-US" dirty="0">
                <a:solidFill>
                  <a:srgbClr val="C00000"/>
                </a:solidFill>
              </a:rPr>
              <a:t>This is the first explanation given for </a:t>
            </a:r>
            <a:r>
              <a:rPr lang="en-US" i="1" dirty="0">
                <a:solidFill>
                  <a:srgbClr val="C00000"/>
                </a:solidFill>
              </a:rPr>
              <a:t>matzah</a:t>
            </a:r>
            <a:r>
              <a:rPr lang="en-US" dirty="0">
                <a:solidFill>
                  <a:srgbClr val="C00000"/>
                </a:solidFill>
              </a:rPr>
              <a:t>. This </a:t>
            </a:r>
            <a:r>
              <a:rPr lang="en-US" i="1" dirty="0">
                <a:solidFill>
                  <a:srgbClr val="C00000"/>
                </a:solidFill>
              </a:rPr>
              <a:t>matzah</a:t>
            </a:r>
            <a:r>
              <a:rPr lang="en-US" dirty="0">
                <a:solidFill>
                  <a:srgbClr val="C00000"/>
                </a:solidFill>
              </a:rPr>
              <a:t> is the </a:t>
            </a:r>
            <a:r>
              <a:rPr lang="en-US" i="1" dirty="0">
                <a:solidFill>
                  <a:srgbClr val="C00000"/>
                </a:solidFill>
              </a:rPr>
              <a:t>matzah</a:t>
            </a:r>
            <a:r>
              <a:rPr lang="en-US" dirty="0">
                <a:solidFill>
                  <a:srgbClr val="C00000"/>
                </a:solidFill>
              </a:rPr>
              <a:t> of slavery. </a:t>
            </a:r>
          </a:p>
          <a:p>
            <a:endParaRPr lang="en-US" sz="1100" i="1" dirty="0">
              <a:solidFill>
                <a:srgbClr val="C00000"/>
              </a:solidFill>
            </a:endParaRPr>
          </a:p>
          <a:p>
            <a:endParaRPr lang="en-US" sz="1100" i="1" dirty="0">
              <a:solidFill>
                <a:srgbClr val="C00000"/>
              </a:solidFill>
            </a:endParaRPr>
          </a:p>
          <a:p>
            <a:r>
              <a:rPr lang="en-US" i="1" dirty="0">
                <a:solidFill>
                  <a:srgbClr val="C00000"/>
                </a:solidFill>
              </a:rPr>
              <a:t>Why would anyone want to share this meal of poverty and degradation?</a:t>
            </a:r>
          </a:p>
          <a:p>
            <a:endParaRPr lang="en-US" sz="1000" i="1" dirty="0">
              <a:solidFill>
                <a:srgbClr val="C00000"/>
              </a:solidFill>
            </a:endParaRPr>
          </a:p>
          <a:p>
            <a:r>
              <a:rPr lang="en-US" i="1" dirty="0">
                <a:solidFill>
                  <a:srgbClr val="C00000"/>
                </a:solidFill>
              </a:rPr>
              <a:t>The small half represents not having enough. What else can it represent?</a:t>
            </a:r>
            <a:r>
              <a:rPr lang="en-US" i="1" dirty="0">
                <a:solidFill>
                  <a:srgbClr val="800000"/>
                </a:solidFill>
              </a:rPr>
              <a:t> </a:t>
            </a:r>
          </a:p>
        </p:txBody>
      </p:sp>
      <p:sp>
        <p:nvSpPr>
          <p:cNvPr id="4" name="Slide Number Placeholder 3">
            <a:extLst>
              <a:ext uri="{FF2B5EF4-FFF2-40B4-BE49-F238E27FC236}">
                <a16:creationId xmlns:a16="http://schemas.microsoft.com/office/drawing/2014/main" id="{6D0402C1-3DE8-0244-B00D-C854F2DEA406}"/>
              </a:ext>
            </a:extLst>
          </p:cNvPr>
          <p:cNvSpPr>
            <a:spLocks noGrp="1"/>
          </p:cNvSpPr>
          <p:nvPr>
            <p:ph type="sldNum" sz="quarter" idx="12"/>
          </p:nvPr>
        </p:nvSpPr>
        <p:spPr/>
        <p:txBody>
          <a:bodyPr/>
          <a:lstStyle/>
          <a:p>
            <a:fld id="{DDED6A29-E892-43EE-9CD2-63AC645924D9}" type="slidenum">
              <a:rPr lang="en-US" smtClean="0"/>
              <a:t>20</a:t>
            </a:fld>
            <a:endParaRPr lang="en-US"/>
          </a:p>
        </p:txBody>
      </p:sp>
      <p:sp>
        <p:nvSpPr>
          <p:cNvPr id="6" name="TextBox 5">
            <a:extLst>
              <a:ext uri="{FF2B5EF4-FFF2-40B4-BE49-F238E27FC236}">
                <a16:creationId xmlns:a16="http://schemas.microsoft.com/office/drawing/2014/main" id="{21EA7E44-0693-E249-BE68-7BB1BA26B2B0}"/>
              </a:ext>
            </a:extLst>
          </p:cNvPr>
          <p:cNvSpPr txBox="1"/>
          <p:nvPr/>
        </p:nvSpPr>
        <p:spPr>
          <a:xfrm>
            <a:off x="978093" y="5934670"/>
            <a:ext cx="5918893" cy="923330"/>
          </a:xfrm>
          <a:prstGeom prst="rect">
            <a:avLst/>
          </a:prstGeom>
          <a:noFill/>
        </p:spPr>
        <p:txBody>
          <a:bodyPr wrap="square" rtlCol="0">
            <a:spAutoFit/>
          </a:bodyPr>
          <a:lstStyle/>
          <a:p>
            <a:r>
              <a:rPr lang="en-US" i="1" dirty="0">
                <a:solidFill>
                  <a:srgbClr val="C00000"/>
                </a:solidFill>
              </a:rPr>
              <a:t>Ha </a:t>
            </a:r>
            <a:r>
              <a:rPr lang="en-US" i="1" dirty="0" err="1">
                <a:solidFill>
                  <a:srgbClr val="C00000"/>
                </a:solidFill>
              </a:rPr>
              <a:t>Lachma</a:t>
            </a:r>
            <a:r>
              <a:rPr lang="en-US" i="1" dirty="0">
                <a:solidFill>
                  <a:srgbClr val="C00000"/>
                </a:solidFill>
              </a:rPr>
              <a:t> Anya </a:t>
            </a:r>
            <a:r>
              <a:rPr lang="en-US" dirty="0">
                <a:solidFill>
                  <a:srgbClr val="C00000"/>
                </a:solidFill>
              </a:rPr>
              <a:t>is</a:t>
            </a:r>
            <a:r>
              <a:rPr lang="en-US" i="1" dirty="0">
                <a:solidFill>
                  <a:srgbClr val="C00000"/>
                </a:solidFill>
              </a:rPr>
              <a:t> </a:t>
            </a:r>
            <a:r>
              <a:rPr lang="en-US" dirty="0">
                <a:solidFill>
                  <a:srgbClr val="C00000"/>
                </a:solidFill>
              </a:rPr>
              <a:t>the first of four times we begin telling the story.</a:t>
            </a:r>
          </a:p>
          <a:p>
            <a:endParaRPr lang="en-US" dirty="0"/>
          </a:p>
        </p:txBody>
      </p:sp>
      <p:sp>
        <p:nvSpPr>
          <p:cNvPr id="8" name="TextBox 7">
            <a:extLst>
              <a:ext uri="{FF2B5EF4-FFF2-40B4-BE49-F238E27FC236}">
                <a16:creationId xmlns:a16="http://schemas.microsoft.com/office/drawing/2014/main" id="{D98ABACE-13F0-FE4A-96AD-F72782F94C26}"/>
              </a:ext>
            </a:extLst>
          </p:cNvPr>
          <p:cNvSpPr txBox="1"/>
          <p:nvPr/>
        </p:nvSpPr>
        <p:spPr>
          <a:xfrm>
            <a:off x="29057" y="-66907"/>
            <a:ext cx="1282390" cy="369332"/>
          </a:xfrm>
          <a:prstGeom prst="rect">
            <a:avLst/>
          </a:prstGeom>
          <a:noFill/>
        </p:spPr>
        <p:txBody>
          <a:bodyPr wrap="square" rtlCol="0">
            <a:spAutoFit/>
          </a:bodyPr>
          <a:lstStyle/>
          <a:p>
            <a:r>
              <a:rPr lang="en-US" dirty="0">
                <a:hlinkClick r:id="rId2" action="ppaction://hlinksldjump"/>
              </a:rPr>
              <a:t>Short cuts</a:t>
            </a:r>
            <a:endParaRPr lang="en-US" dirty="0"/>
          </a:p>
        </p:txBody>
      </p:sp>
    </p:spTree>
    <p:extLst>
      <p:ext uri="{BB962C8B-B14F-4D97-AF65-F5344CB8AC3E}">
        <p14:creationId xmlns:p14="http://schemas.microsoft.com/office/powerpoint/2010/main" val="611332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785525" y="265814"/>
            <a:ext cx="10555490" cy="786502"/>
          </a:xfrm>
        </p:spPr>
        <p:txBody>
          <a:bodyPr>
            <a:normAutofit/>
          </a:bodyPr>
          <a:lstStyle/>
          <a:p>
            <a:r>
              <a:rPr lang="en-US" dirty="0"/>
              <a:t>Four Questions  </a:t>
            </a:r>
            <a:r>
              <a:rPr lang="en-US" sz="4000" baseline="30000" dirty="0">
                <a:solidFill>
                  <a:srgbClr val="800000"/>
                </a:solidFill>
              </a:rPr>
              <a:t>(cover or remove the seder plate)</a:t>
            </a:r>
            <a:r>
              <a:rPr lang="en-US" sz="4000" baseline="30000" dirty="0"/>
              <a:t> </a:t>
            </a:r>
          </a:p>
        </p:txBody>
      </p:sp>
      <p:sp>
        <p:nvSpPr>
          <p:cNvPr id="7" name="Content Placeholder 2">
            <a:extLst>
              <a:ext uri="{FF2B5EF4-FFF2-40B4-BE49-F238E27FC236}">
                <a16:creationId xmlns:a16="http://schemas.microsoft.com/office/drawing/2014/main" id="{8DB666A3-4019-45C7-8AD8-C87CF2E4816D}"/>
              </a:ext>
            </a:extLst>
          </p:cNvPr>
          <p:cNvSpPr>
            <a:spLocks noGrp="1"/>
          </p:cNvSpPr>
          <p:nvPr>
            <p:ph idx="1"/>
          </p:nvPr>
        </p:nvSpPr>
        <p:spPr>
          <a:xfrm>
            <a:off x="1296206" y="1052316"/>
            <a:ext cx="5347868" cy="4567616"/>
          </a:xfrm>
        </p:spPr>
        <p:txBody>
          <a:bodyPr>
            <a:noAutofit/>
          </a:bodyPr>
          <a:lstStyle/>
          <a:p>
            <a:pPr marL="0" indent="0">
              <a:buNone/>
            </a:pPr>
            <a:r>
              <a:rPr lang="en-US" sz="2000" i="1" dirty="0"/>
              <a:t>Ma </a:t>
            </a:r>
            <a:r>
              <a:rPr lang="en-US" sz="2000" i="1" dirty="0" err="1"/>
              <a:t>nishtana</a:t>
            </a:r>
            <a:r>
              <a:rPr lang="en-US" sz="2000" i="1" dirty="0"/>
              <a:t> </a:t>
            </a:r>
            <a:r>
              <a:rPr lang="en-US" sz="2000" i="1" dirty="0" err="1"/>
              <a:t>halayla</a:t>
            </a:r>
            <a:r>
              <a:rPr lang="en-US" sz="2000" i="1" dirty="0"/>
              <a:t> </a:t>
            </a:r>
            <a:r>
              <a:rPr lang="en-US" sz="2000" i="1" dirty="0" err="1"/>
              <a:t>hazeh</a:t>
            </a:r>
            <a:r>
              <a:rPr lang="en-US" sz="2000" i="1" dirty="0"/>
              <a:t> </a:t>
            </a:r>
            <a:r>
              <a:rPr lang="en-US" sz="2000" i="1" dirty="0" err="1"/>
              <a:t>mikol</a:t>
            </a:r>
            <a:r>
              <a:rPr lang="en-US" sz="2000" i="1" dirty="0"/>
              <a:t> </a:t>
            </a:r>
            <a:r>
              <a:rPr lang="en-US" sz="2000" i="1" dirty="0" err="1"/>
              <a:t>halelot</a:t>
            </a:r>
            <a:r>
              <a:rPr lang="en-US" sz="2000" i="1" dirty="0"/>
              <a:t>?</a:t>
            </a:r>
          </a:p>
          <a:p>
            <a:pPr marL="0" indent="0">
              <a:buNone/>
            </a:pPr>
            <a:r>
              <a:rPr lang="en-US" sz="2000" dirty="0"/>
              <a:t>What makes this night different than all other nights ~ </a:t>
            </a:r>
          </a:p>
          <a:p>
            <a:pPr marL="0" indent="0">
              <a:buNone/>
            </a:pPr>
            <a:r>
              <a:rPr lang="en-US" sz="2000" dirty="0"/>
              <a:t>(Why is it) that in all other nights we eat </a:t>
            </a:r>
            <a:r>
              <a:rPr lang="en-US" sz="2000" i="1" dirty="0"/>
              <a:t>chametz</a:t>
            </a:r>
            <a:r>
              <a:rPr lang="en-US" sz="2000" dirty="0"/>
              <a:t> or </a:t>
            </a:r>
            <a:r>
              <a:rPr lang="en-US" sz="2000" i="1" dirty="0"/>
              <a:t>matzah</a:t>
            </a:r>
            <a:r>
              <a:rPr lang="en-US" sz="2000" dirty="0"/>
              <a:t>, but this night it’s all </a:t>
            </a:r>
            <a:r>
              <a:rPr lang="en-US" sz="2000" i="1" dirty="0" err="1"/>
              <a:t>matsah</a:t>
            </a:r>
            <a:r>
              <a:rPr lang="en-US" sz="2000" dirty="0"/>
              <a:t>? </a:t>
            </a:r>
          </a:p>
          <a:p>
            <a:pPr marL="0" indent="0">
              <a:buNone/>
            </a:pPr>
            <a:r>
              <a:rPr lang="en-US" sz="2000" dirty="0"/>
              <a:t>(Why is it) that in all other nights we eat the rest of the vegetables, but this night </a:t>
            </a:r>
            <a:r>
              <a:rPr lang="en-US" sz="2000" i="1" dirty="0" err="1"/>
              <a:t>maror</a:t>
            </a:r>
            <a:r>
              <a:rPr lang="en-US" sz="2000" dirty="0"/>
              <a:t>? </a:t>
            </a:r>
          </a:p>
          <a:p>
            <a:pPr marL="0" indent="0">
              <a:buNone/>
            </a:pPr>
            <a:r>
              <a:rPr lang="en-US" sz="2000" dirty="0"/>
              <a:t>(Why is it) that in all other nights we don’t dip once, but this night two times? </a:t>
            </a:r>
          </a:p>
        </p:txBody>
      </p:sp>
      <p:sp>
        <p:nvSpPr>
          <p:cNvPr id="5" name="TextBox 4">
            <a:extLst>
              <a:ext uri="{FF2B5EF4-FFF2-40B4-BE49-F238E27FC236}">
                <a16:creationId xmlns:a16="http://schemas.microsoft.com/office/drawing/2014/main" id="{2796E048-D2ED-49BE-93A3-EA14F6C82C39}"/>
              </a:ext>
            </a:extLst>
          </p:cNvPr>
          <p:cNvSpPr txBox="1"/>
          <p:nvPr/>
        </p:nvSpPr>
        <p:spPr>
          <a:xfrm>
            <a:off x="6813904" y="1052316"/>
            <a:ext cx="4708103" cy="5139868"/>
          </a:xfrm>
          <a:prstGeom prst="rect">
            <a:avLst/>
          </a:prstGeom>
          <a:noFill/>
        </p:spPr>
        <p:txBody>
          <a:bodyPr wrap="square" rtlCol="0">
            <a:spAutoFit/>
          </a:bodyPr>
          <a:lstStyle/>
          <a:p>
            <a:pPr algn="r">
              <a:spcAft>
                <a:spcPts val="1200"/>
              </a:spcAft>
            </a:pPr>
            <a:r>
              <a:rPr lang="he-IL" sz="2400" dirty="0"/>
              <a:t>מַה נִּשְׁתַּנָּה הַלַּיְלָה הַזֶּה מִכָּל הַלֵּילוֹת? </a:t>
            </a:r>
            <a:endParaRPr lang="en-US" sz="2400" dirty="0"/>
          </a:p>
          <a:p>
            <a:pPr algn="r">
              <a:spcAft>
                <a:spcPts val="1200"/>
              </a:spcAft>
            </a:pPr>
            <a:r>
              <a:rPr lang="he-IL" sz="2400" dirty="0"/>
              <a:t>שֶׁבְּכָל הַלֵּילוֹת אָנוּ אוֹכְלִין חָמֵץ וּמַצָּה, הַלַּיְלָה הַזֶּה</a:t>
            </a:r>
            <a:r>
              <a:rPr lang="en-US" sz="2400" dirty="0"/>
              <a:t> –</a:t>
            </a:r>
            <a:r>
              <a:rPr lang="he-IL" sz="2400" dirty="0"/>
              <a:t> כֻּלּוֹ מַצָּה.</a:t>
            </a:r>
            <a:endParaRPr lang="en-US" sz="2400" dirty="0"/>
          </a:p>
          <a:p>
            <a:pPr algn="r">
              <a:spcAft>
                <a:spcPts val="1200"/>
              </a:spcAft>
            </a:pPr>
            <a:r>
              <a:rPr lang="he-IL" sz="2400" dirty="0"/>
              <a:t>שֶׁבְּכָל הַלֵּילוֹת אָנוּ אוֹכְלִין שְׁאָר יְרָקוֹת</a:t>
            </a:r>
            <a:r>
              <a:rPr lang="en-US" sz="2400" dirty="0"/>
              <a:t> –</a:t>
            </a:r>
            <a:r>
              <a:rPr lang="he-IL" sz="2400" dirty="0"/>
              <a:t> הַלַּיְלָה הַזֶּה (כֻּלּוֹ) מָרוֹר. </a:t>
            </a:r>
            <a:endParaRPr lang="en-US" sz="2400" dirty="0"/>
          </a:p>
          <a:p>
            <a:pPr algn="r">
              <a:spcAft>
                <a:spcPts val="1200"/>
              </a:spcAft>
            </a:pPr>
            <a:r>
              <a:rPr lang="he-IL" sz="2400" dirty="0"/>
              <a:t>שֶׁבְּכָל הַלֵּילוֹת אֵין אָנוּ מַטְבִּילִין אֲפִילוּ פַּעַם אֶחָת</a:t>
            </a:r>
            <a:r>
              <a:rPr lang="en-US" sz="2400" dirty="0"/>
              <a:t> –</a:t>
            </a:r>
            <a:r>
              <a:rPr lang="he-IL" sz="2400" dirty="0"/>
              <a:t> הַלַּיְלָה הַזֶּה שְׁתֵּי פְעָמִים. </a:t>
            </a:r>
            <a:endParaRPr lang="en-US" sz="2400" dirty="0"/>
          </a:p>
          <a:p>
            <a:pPr algn="r">
              <a:spcAft>
                <a:spcPts val="1200"/>
              </a:spcAft>
            </a:pPr>
            <a:r>
              <a:rPr lang="he-IL" sz="2400" dirty="0"/>
              <a:t>שֶׁבְּכָל הַלֵּילוֹת אָנוּ אוֹכְלִין בֵּין יוֹשְׁבִין וּבֵין מְסֻבִּין</a:t>
            </a:r>
            <a:r>
              <a:rPr lang="en-US" sz="2400" dirty="0"/>
              <a:t> </a:t>
            </a:r>
            <a:r>
              <a:rPr lang="he-IL" sz="2400" dirty="0"/>
              <a:t>– הַלַּיְלָה הַזֶּה כֻּלָּנוּ מְסֻבִּין.</a:t>
            </a:r>
            <a:endParaRPr lang="en-US" sz="2400" dirty="0"/>
          </a:p>
        </p:txBody>
      </p:sp>
      <p:pic>
        <p:nvPicPr>
          <p:cNvPr id="12290" name="Picture 2" descr="Four Questions Finger Puppets">
            <a:extLst>
              <a:ext uri="{FF2B5EF4-FFF2-40B4-BE49-F238E27FC236}">
                <a16:creationId xmlns:a16="http://schemas.microsoft.com/office/drawing/2014/main" id="{F8F551D6-A5CF-445F-B7D6-18F185EB9F3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79908" y="5028452"/>
            <a:ext cx="4370585" cy="182954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F9F753B7-74BE-FC45-A6F4-4AF2A3C40FB9}"/>
              </a:ext>
            </a:extLst>
          </p:cNvPr>
          <p:cNvSpPr>
            <a:spLocks noGrp="1"/>
          </p:cNvSpPr>
          <p:nvPr>
            <p:ph type="sldNum" sz="quarter" idx="12"/>
          </p:nvPr>
        </p:nvSpPr>
        <p:spPr/>
        <p:txBody>
          <a:bodyPr/>
          <a:lstStyle/>
          <a:p>
            <a:fld id="{DDED6A29-E892-43EE-9CD2-63AC645924D9}" type="slidenum">
              <a:rPr lang="en-US" smtClean="0"/>
              <a:t>21</a:t>
            </a:fld>
            <a:endParaRPr lang="en-US"/>
          </a:p>
        </p:txBody>
      </p:sp>
    </p:spTree>
    <p:extLst>
      <p:ext uri="{BB962C8B-B14F-4D97-AF65-F5344CB8AC3E}">
        <p14:creationId xmlns:p14="http://schemas.microsoft.com/office/powerpoint/2010/main" val="4257442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435935" y="265814"/>
            <a:ext cx="11196084" cy="1016955"/>
          </a:xfrm>
        </p:spPr>
        <p:txBody>
          <a:bodyPr>
            <a:normAutofit/>
          </a:bodyPr>
          <a:lstStyle/>
          <a:p>
            <a:r>
              <a:rPr lang="en-US" dirty="0"/>
              <a:t>We Were Slaves in Egypt - </a:t>
            </a:r>
            <a:r>
              <a:rPr lang="he-IL" dirty="0"/>
              <a:t>עֲבָדִים הָיִינו</a:t>
            </a:r>
            <a:endParaRPr lang="en-US" dirty="0"/>
          </a:p>
        </p:txBody>
      </p:sp>
      <p:sp>
        <p:nvSpPr>
          <p:cNvPr id="7" name="Content Placeholder 2">
            <a:extLst>
              <a:ext uri="{FF2B5EF4-FFF2-40B4-BE49-F238E27FC236}">
                <a16:creationId xmlns:a16="http://schemas.microsoft.com/office/drawing/2014/main" id="{8DB666A3-4019-45C7-8AD8-C87CF2E4816D}"/>
              </a:ext>
            </a:extLst>
          </p:cNvPr>
          <p:cNvSpPr>
            <a:spLocks noGrp="1"/>
          </p:cNvSpPr>
          <p:nvPr>
            <p:ph idx="1"/>
          </p:nvPr>
        </p:nvSpPr>
        <p:spPr>
          <a:xfrm>
            <a:off x="1436805" y="1513667"/>
            <a:ext cx="4233445" cy="3578924"/>
          </a:xfrm>
        </p:spPr>
        <p:txBody>
          <a:bodyPr>
            <a:noAutofit/>
          </a:bodyPr>
          <a:lstStyle/>
          <a:p>
            <a:pPr marL="0" indent="0">
              <a:buNone/>
            </a:pPr>
            <a:r>
              <a:rPr lang="en-US" sz="2000" i="1" dirty="0"/>
              <a:t>Slaves we were to Pharaoh in Egypt, and YHVH our God brought us out from there with a strong hand and a stretched out arm.</a:t>
            </a:r>
            <a:r>
              <a:rPr lang="en-US" sz="2000" dirty="0"/>
              <a:t> (Deut. 6:21) And were it not for the Holy One bringing our ancestors out from Egypt, still would we and our children and our children’s children be enslaved to Pharaoh in Egypt. </a:t>
            </a:r>
          </a:p>
        </p:txBody>
      </p:sp>
      <p:sp>
        <p:nvSpPr>
          <p:cNvPr id="5" name="TextBox 4">
            <a:extLst>
              <a:ext uri="{FF2B5EF4-FFF2-40B4-BE49-F238E27FC236}">
                <a16:creationId xmlns:a16="http://schemas.microsoft.com/office/drawing/2014/main" id="{2796E048-D2ED-49BE-93A3-EA14F6C82C39}"/>
              </a:ext>
            </a:extLst>
          </p:cNvPr>
          <p:cNvSpPr txBox="1"/>
          <p:nvPr/>
        </p:nvSpPr>
        <p:spPr>
          <a:xfrm>
            <a:off x="5883525" y="1385390"/>
            <a:ext cx="4879687" cy="5693866"/>
          </a:xfrm>
          <a:prstGeom prst="rect">
            <a:avLst/>
          </a:prstGeom>
          <a:noFill/>
        </p:spPr>
        <p:txBody>
          <a:bodyPr wrap="square" rtlCol="0">
            <a:spAutoFit/>
          </a:bodyPr>
          <a:lstStyle/>
          <a:p>
            <a:pPr algn="r"/>
            <a:r>
              <a:rPr lang="he-IL" sz="2200" dirty="0"/>
              <a:t>עֲבָדִים הָיִינוּ לְפַרְעֹה בְּמִצְרָיִם, וַיּוֹצִיאֵנוּ ה' אֱלֹהֵינוּ מִשָּׁם בְּיָד חֲזָקָה וּבִזְרֹעַ נְטוּיָה. וְאִלּוּ לֹא הוֹצִיא הַקָּדוֹשׁ בָּרוּךְ הוּא אֶת אֲבוֹתֵינוּ מִמִּצְרָיִם, הֲרֵי אָנוּ וּבָנֵינוּ וּבְנֵי בָנֵינוּ מְשֻׁעְבָּדִים הָיִינוּ לְפַרְעֹה בְּמִצְרָיִם. וַאֲפִילוּ כֻּלָּנוּ חֲכָמִים כֻּלָּנוּ נְבוֹנִים כֻּלָּנוּ זְקֵנִים כֻּלָּנוּ יוֹדְעִים אֶת הַתּוֹרָה מִצְוָה עָלֵינוּ לְסַפֵּר בִּיצִיאַת מִצְרָיִם. וְכָל הַמַּרְבֶּה לְסַפֵּר בִּיצִיאַת מִצְרַיִם הֲרֵי זֶה מְשֻׁבָּח.</a:t>
            </a:r>
            <a:endParaRPr lang="en-US" sz="2200" dirty="0"/>
          </a:p>
          <a:p>
            <a:endParaRPr lang="en-US" dirty="0"/>
          </a:p>
          <a:p>
            <a:pPr lvl="2"/>
            <a:r>
              <a:rPr lang="en-US" i="1" dirty="0"/>
              <a:t>Avadim </a:t>
            </a:r>
            <a:r>
              <a:rPr lang="en-US" i="1" dirty="0" err="1"/>
              <a:t>hayinu</a:t>
            </a:r>
            <a:r>
              <a:rPr lang="en-US" i="1" dirty="0"/>
              <a:t>, </a:t>
            </a:r>
            <a:r>
              <a:rPr lang="en-US" i="1" dirty="0" err="1"/>
              <a:t>hayinu</a:t>
            </a:r>
            <a:r>
              <a:rPr lang="en-US" i="1" dirty="0"/>
              <a:t>, </a:t>
            </a:r>
            <a:r>
              <a:rPr lang="en-US" i="1" dirty="0" err="1"/>
              <a:t>l'faroh</a:t>
            </a:r>
            <a:r>
              <a:rPr lang="en-US" i="1" dirty="0"/>
              <a:t> </a:t>
            </a:r>
            <a:r>
              <a:rPr lang="en-US" i="1" dirty="0" err="1"/>
              <a:t>b'mitzrayim</a:t>
            </a:r>
            <a:r>
              <a:rPr lang="en-US" i="1" dirty="0"/>
              <a:t>, </a:t>
            </a:r>
            <a:r>
              <a:rPr lang="en-US" i="1" dirty="0" err="1"/>
              <a:t>b’mitzrayim</a:t>
            </a:r>
            <a:r>
              <a:rPr lang="en-US" i="1" dirty="0"/>
              <a:t>. </a:t>
            </a:r>
          </a:p>
          <a:p>
            <a:pPr lvl="2"/>
            <a:endParaRPr lang="en-US" i="1" dirty="0"/>
          </a:p>
          <a:p>
            <a:pPr lvl="2"/>
            <a:r>
              <a:rPr lang="en-US" i="1" dirty="0">
                <a:solidFill>
                  <a:srgbClr val="800000"/>
                </a:solidFill>
              </a:rPr>
              <a:t>(Some wait </a:t>
            </a:r>
            <a:r>
              <a:rPr lang="en-US" i="1" dirty="0" err="1">
                <a:solidFill>
                  <a:srgbClr val="800000"/>
                </a:solidFill>
              </a:rPr>
              <a:t>til</a:t>
            </a:r>
            <a:r>
              <a:rPr lang="en-US" i="1" dirty="0">
                <a:solidFill>
                  <a:srgbClr val="800000"/>
                </a:solidFill>
              </a:rPr>
              <a:t> later to sing:</a:t>
            </a:r>
            <a:r>
              <a:rPr lang="en-US" i="1" dirty="0">
                <a:solidFill>
                  <a:srgbClr val="800000"/>
                </a:solidFill>
                <a:sym typeface="Wingdings"/>
              </a:rPr>
              <a:t>) </a:t>
            </a:r>
            <a:r>
              <a:rPr lang="en-US" i="1" dirty="0" err="1"/>
              <a:t>Avadim</a:t>
            </a:r>
            <a:r>
              <a:rPr lang="en-US" i="1" dirty="0"/>
              <a:t> </a:t>
            </a:r>
            <a:r>
              <a:rPr lang="en-US" i="1" dirty="0" err="1"/>
              <a:t>hayinu</a:t>
            </a:r>
            <a:r>
              <a:rPr lang="en-US" i="1" dirty="0"/>
              <a:t>. Ata, </a:t>
            </a:r>
            <a:r>
              <a:rPr lang="en-US" i="1" dirty="0" err="1"/>
              <a:t>ata</a:t>
            </a:r>
            <a:r>
              <a:rPr lang="en-US" i="1" dirty="0"/>
              <a:t>, </a:t>
            </a:r>
            <a:r>
              <a:rPr lang="en-US" i="1" dirty="0" err="1"/>
              <a:t>bnei</a:t>
            </a:r>
            <a:r>
              <a:rPr lang="en-US" i="1" dirty="0"/>
              <a:t> </a:t>
            </a:r>
            <a:r>
              <a:rPr lang="en-US" i="1" dirty="0" err="1"/>
              <a:t>chorin</a:t>
            </a:r>
            <a:r>
              <a:rPr lang="en-US" i="1" dirty="0"/>
              <a:t>. Avadim </a:t>
            </a:r>
            <a:r>
              <a:rPr lang="en-US" i="1" dirty="0" err="1"/>
              <a:t>hayinu</a:t>
            </a:r>
            <a:r>
              <a:rPr lang="en-US" i="1" dirty="0"/>
              <a:t>. Ata, </a:t>
            </a:r>
            <a:r>
              <a:rPr lang="en-US" i="1" dirty="0" err="1"/>
              <a:t>ata</a:t>
            </a:r>
            <a:r>
              <a:rPr lang="en-US" i="1" dirty="0"/>
              <a:t>, </a:t>
            </a:r>
            <a:r>
              <a:rPr lang="en-US" i="1" dirty="0" err="1"/>
              <a:t>bnei</a:t>
            </a:r>
            <a:r>
              <a:rPr lang="en-US" i="1" dirty="0"/>
              <a:t> </a:t>
            </a:r>
            <a:r>
              <a:rPr lang="en-US" i="1" dirty="0" err="1"/>
              <a:t>chorin</a:t>
            </a:r>
            <a:r>
              <a:rPr lang="en-US" i="1" dirty="0"/>
              <a:t>, </a:t>
            </a:r>
            <a:r>
              <a:rPr lang="en-US" i="1" dirty="0" err="1"/>
              <a:t>bnei</a:t>
            </a:r>
            <a:r>
              <a:rPr lang="en-US" i="1" dirty="0"/>
              <a:t> </a:t>
            </a:r>
            <a:r>
              <a:rPr lang="en-US" i="1" dirty="0" err="1"/>
              <a:t>chorin</a:t>
            </a:r>
            <a:r>
              <a:rPr lang="en-US" i="1" dirty="0"/>
              <a:t>.</a:t>
            </a:r>
          </a:p>
          <a:p>
            <a:pPr algn="r"/>
            <a:endParaRPr lang="en-US" sz="2200" dirty="0"/>
          </a:p>
        </p:txBody>
      </p:sp>
      <p:pic>
        <p:nvPicPr>
          <p:cNvPr id="15362" name="Picture 2" descr="The Great Pyramid in Egypt was once white, not golden yellow - Insider">
            <a:extLst>
              <a:ext uri="{FF2B5EF4-FFF2-40B4-BE49-F238E27FC236}">
                <a16:creationId xmlns:a16="http://schemas.microsoft.com/office/drawing/2014/main" id="{80BA6E09-BD0F-409D-ABF0-15B8C449C39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566356" y="5225434"/>
            <a:ext cx="3061024" cy="151711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97687" y="5195212"/>
            <a:ext cx="2989069" cy="1477328"/>
          </a:xfrm>
          <a:prstGeom prst="rect">
            <a:avLst/>
          </a:prstGeom>
          <a:noFill/>
        </p:spPr>
        <p:txBody>
          <a:bodyPr wrap="square" rtlCol="0">
            <a:spAutoFit/>
          </a:bodyPr>
          <a:lstStyle/>
          <a:p>
            <a:r>
              <a:rPr lang="en-US" i="1" dirty="0">
                <a:solidFill>
                  <a:srgbClr val="800000"/>
                </a:solidFill>
              </a:rPr>
              <a:t>We already began the story at Ha </a:t>
            </a:r>
            <a:r>
              <a:rPr lang="en-US" i="1" dirty="0" err="1">
                <a:solidFill>
                  <a:srgbClr val="800000"/>
                </a:solidFill>
              </a:rPr>
              <a:t>Lachma</a:t>
            </a:r>
            <a:r>
              <a:rPr lang="en-US" i="1" dirty="0">
                <a:solidFill>
                  <a:srgbClr val="800000"/>
                </a:solidFill>
              </a:rPr>
              <a:t> Anya – but here we begin the story a second time.</a:t>
            </a:r>
          </a:p>
        </p:txBody>
      </p:sp>
      <p:sp>
        <p:nvSpPr>
          <p:cNvPr id="4" name="Slide Number Placeholder 3">
            <a:extLst>
              <a:ext uri="{FF2B5EF4-FFF2-40B4-BE49-F238E27FC236}">
                <a16:creationId xmlns:a16="http://schemas.microsoft.com/office/drawing/2014/main" id="{ACB591C7-13DB-B14A-902C-110217CD60F3}"/>
              </a:ext>
            </a:extLst>
          </p:cNvPr>
          <p:cNvSpPr>
            <a:spLocks noGrp="1"/>
          </p:cNvSpPr>
          <p:nvPr>
            <p:ph type="sldNum" sz="quarter" idx="12"/>
          </p:nvPr>
        </p:nvSpPr>
        <p:spPr/>
        <p:txBody>
          <a:bodyPr/>
          <a:lstStyle/>
          <a:p>
            <a:fld id="{DDED6A29-E892-43EE-9CD2-63AC645924D9}" type="slidenum">
              <a:rPr lang="en-US" smtClean="0"/>
              <a:t>22</a:t>
            </a:fld>
            <a:endParaRPr lang="en-US"/>
          </a:p>
        </p:txBody>
      </p:sp>
      <p:sp>
        <p:nvSpPr>
          <p:cNvPr id="8" name="TextBox 7">
            <a:extLst>
              <a:ext uri="{FF2B5EF4-FFF2-40B4-BE49-F238E27FC236}">
                <a16:creationId xmlns:a16="http://schemas.microsoft.com/office/drawing/2014/main" id="{F71D7DAA-24E9-2A42-BFB0-0C584527CEC2}"/>
              </a:ext>
            </a:extLst>
          </p:cNvPr>
          <p:cNvSpPr txBox="1"/>
          <p:nvPr/>
        </p:nvSpPr>
        <p:spPr>
          <a:xfrm>
            <a:off x="29057" y="-66907"/>
            <a:ext cx="1282390" cy="369332"/>
          </a:xfrm>
          <a:prstGeom prst="rect">
            <a:avLst/>
          </a:prstGeom>
          <a:noFill/>
        </p:spPr>
        <p:txBody>
          <a:bodyPr wrap="square" rtlCol="0">
            <a:spAutoFit/>
          </a:bodyPr>
          <a:lstStyle/>
          <a:p>
            <a:r>
              <a:rPr lang="en-US" dirty="0">
                <a:hlinkClick r:id="rId3" action="ppaction://hlinksldjump"/>
              </a:rPr>
              <a:t>Short cuts</a:t>
            </a:r>
            <a:endParaRPr lang="en-US" dirty="0"/>
          </a:p>
        </p:txBody>
      </p:sp>
    </p:spTree>
    <p:extLst>
      <p:ext uri="{BB962C8B-B14F-4D97-AF65-F5344CB8AC3E}">
        <p14:creationId xmlns:p14="http://schemas.microsoft.com/office/powerpoint/2010/main" val="2665429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998216"/>
          </a:xfrm>
        </p:spPr>
        <p:txBody>
          <a:bodyPr>
            <a:normAutofit/>
          </a:bodyPr>
          <a:lstStyle/>
          <a:p>
            <a:r>
              <a:rPr lang="en-US" dirty="0"/>
              <a:t>		Four Children</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351278" y="1372562"/>
            <a:ext cx="6293947" cy="5219624"/>
          </a:xfrm>
        </p:spPr>
        <p:txBody>
          <a:bodyPr>
            <a:noAutofit/>
          </a:bodyPr>
          <a:lstStyle/>
          <a:p>
            <a:pPr marL="0" indent="0">
              <a:buNone/>
            </a:pPr>
            <a:r>
              <a:rPr lang="en-US" dirty="0"/>
              <a:t>Blessed be the </a:t>
            </a:r>
            <a:r>
              <a:rPr lang="en-US" i="1" dirty="0" err="1"/>
              <a:t>Makom</a:t>
            </a:r>
            <a:r>
              <a:rPr lang="en-US" dirty="0"/>
              <a:t>, the Place. Blessed be. Blessed be the One who gave Torah to God’s people Israel. Blessed be. And the Torah speaks about four children:</a:t>
            </a:r>
          </a:p>
          <a:p>
            <a:pPr marL="0" indent="0">
              <a:buNone/>
            </a:pPr>
            <a:r>
              <a:rPr lang="en-US" sz="2000" dirty="0"/>
              <a:t>A wise one, an evil one, a simple one, and one who doesn't know to ask.</a:t>
            </a:r>
          </a:p>
        </p:txBody>
      </p:sp>
      <p:sp>
        <p:nvSpPr>
          <p:cNvPr id="6" name="TextBox 5">
            <a:extLst>
              <a:ext uri="{FF2B5EF4-FFF2-40B4-BE49-F238E27FC236}">
                <a16:creationId xmlns:a16="http://schemas.microsoft.com/office/drawing/2014/main" id="{A41A89E9-762D-40F3-A861-4B710D3B31AE}"/>
              </a:ext>
            </a:extLst>
          </p:cNvPr>
          <p:cNvSpPr txBox="1"/>
          <p:nvPr/>
        </p:nvSpPr>
        <p:spPr>
          <a:xfrm>
            <a:off x="6709369" y="1269942"/>
            <a:ext cx="4708103" cy="2764866"/>
          </a:xfrm>
          <a:prstGeom prst="rect">
            <a:avLst/>
          </a:prstGeom>
          <a:noFill/>
        </p:spPr>
        <p:txBody>
          <a:bodyPr wrap="square" rtlCol="0">
            <a:spAutoFit/>
          </a:bodyPr>
          <a:lstStyle/>
          <a:p>
            <a:pPr algn="r"/>
            <a:r>
              <a:rPr lang="he-IL" sz="2200" dirty="0"/>
              <a:t>בָּרוּךְ הַמָּקוֹם, בָּרוּךְ הוּא, בָּרוּךְ שֶׁנָּתַן תּוֹרָה לְעַמּוֹ יִשְׂרָאֵל, בָּרוּךְ הוּא.</a:t>
            </a:r>
            <a:endParaRPr lang="en-US" sz="2200" dirty="0"/>
          </a:p>
          <a:p>
            <a:pPr algn="r"/>
            <a:endParaRPr lang="en-US" sz="2200" dirty="0"/>
          </a:p>
          <a:p>
            <a:pPr algn="r"/>
            <a:r>
              <a:rPr lang="he-IL" sz="2200" dirty="0"/>
              <a:t>כְּנֶגֶד אַרְבָּעָה בָנִים דִּבְּרָה תוֹרָה: אֶחָד חָכָם, וְאֶחָד רָשָׁע, וְאֶחָד תָּם, וְאֶחָד שֶׁאֵינוֹ יוֹדֵעַ לִשְׁאוֹל.</a:t>
            </a:r>
          </a:p>
          <a:p>
            <a:endParaRPr lang="en-US" dirty="0"/>
          </a:p>
          <a:p>
            <a:pPr algn="r"/>
            <a:endParaRPr lang="en-US" sz="2200" dirty="0"/>
          </a:p>
        </p:txBody>
      </p:sp>
      <p:pic>
        <p:nvPicPr>
          <p:cNvPr id="13314" name="Picture 2" descr="Passover – Pesach – GalEinai – Revealing the Torah's Inner Dimension">
            <a:extLst>
              <a:ext uri="{FF2B5EF4-FFF2-40B4-BE49-F238E27FC236}">
                <a16:creationId xmlns:a16="http://schemas.microsoft.com/office/drawing/2014/main" id="{09D884C5-FC4B-47B7-B8EE-9A71EA43A15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79030" y="3479422"/>
            <a:ext cx="6303317" cy="337857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8813262" y="4040720"/>
            <a:ext cx="2347637" cy="1754327"/>
          </a:xfrm>
          <a:prstGeom prst="rect">
            <a:avLst/>
          </a:prstGeom>
          <a:noFill/>
        </p:spPr>
        <p:txBody>
          <a:bodyPr wrap="square" rtlCol="0">
            <a:spAutoFit/>
          </a:bodyPr>
          <a:lstStyle/>
          <a:p>
            <a:r>
              <a:rPr lang="en-US" i="1" dirty="0" err="1"/>
              <a:t>Barukh</a:t>
            </a:r>
            <a:r>
              <a:rPr lang="en-US" i="1" dirty="0"/>
              <a:t> </a:t>
            </a:r>
            <a:r>
              <a:rPr lang="en-US" i="1" dirty="0" err="1"/>
              <a:t>Hamakom</a:t>
            </a:r>
            <a:r>
              <a:rPr lang="en-US" i="1" dirty="0"/>
              <a:t> </a:t>
            </a:r>
            <a:r>
              <a:rPr lang="en-US" i="1" dirty="0" err="1"/>
              <a:t>Barukh</a:t>
            </a:r>
            <a:r>
              <a:rPr lang="en-US" i="1" dirty="0"/>
              <a:t> Hu</a:t>
            </a:r>
          </a:p>
          <a:p>
            <a:r>
              <a:rPr lang="en-US" i="1" dirty="0" err="1"/>
              <a:t>Barukh</a:t>
            </a:r>
            <a:r>
              <a:rPr lang="en-US" i="1" dirty="0"/>
              <a:t> </a:t>
            </a:r>
            <a:r>
              <a:rPr lang="en-US" i="1" dirty="0" err="1"/>
              <a:t>shenatan</a:t>
            </a:r>
            <a:r>
              <a:rPr lang="en-US" i="1" dirty="0"/>
              <a:t> Torah </a:t>
            </a:r>
            <a:r>
              <a:rPr lang="en-US" i="1" dirty="0" err="1"/>
              <a:t>l’amo</a:t>
            </a:r>
            <a:r>
              <a:rPr lang="en-US" i="1" dirty="0"/>
              <a:t> Yisrael</a:t>
            </a:r>
          </a:p>
          <a:p>
            <a:r>
              <a:rPr lang="en-US" i="1" dirty="0" err="1"/>
              <a:t>Barukh</a:t>
            </a:r>
            <a:r>
              <a:rPr lang="en-US" i="1" dirty="0"/>
              <a:t> Hu</a:t>
            </a:r>
          </a:p>
          <a:p>
            <a:r>
              <a:rPr lang="en-US" i="1" dirty="0" err="1"/>
              <a:t>B’ruchah</a:t>
            </a:r>
            <a:r>
              <a:rPr lang="en-US" i="1" dirty="0"/>
              <a:t> Hi</a:t>
            </a:r>
          </a:p>
        </p:txBody>
      </p:sp>
      <p:sp>
        <p:nvSpPr>
          <p:cNvPr id="4" name="Slide Number Placeholder 3">
            <a:extLst>
              <a:ext uri="{FF2B5EF4-FFF2-40B4-BE49-F238E27FC236}">
                <a16:creationId xmlns:a16="http://schemas.microsoft.com/office/drawing/2014/main" id="{ABDEFC2C-8A60-EC4D-9EA7-B6135A8A8738}"/>
              </a:ext>
            </a:extLst>
          </p:cNvPr>
          <p:cNvSpPr>
            <a:spLocks noGrp="1"/>
          </p:cNvSpPr>
          <p:nvPr>
            <p:ph type="sldNum" sz="quarter" idx="12"/>
          </p:nvPr>
        </p:nvSpPr>
        <p:spPr/>
        <p:txBody>
          <a:bodyPr/>
          <a:lstStyle/>
          <a:p>
            <a:fld id="{DDED6A29-E892-43EE-9CD2-63AC645924D9}" type="slidenum">
              <a:rPr lang="en-US" smtClean="0"/>
              <a:t>23</a:t>
            </a:fld>
            <a:endParaRPr lang="en-US"/>
          </a:p>
        </p:txBody>
      </p:sp>
      <p:sp>
        <p:nvSpPr>
          <p:cNvPr id="8" name="TextBox 7">
            <a:extLst>
              <a:ext uri="{FF2B5EF4-FFF2-40B4-BE49-F238E27FC236}">
                <a16:creationId xmlns:a16="http://schemas.microsoft.com/office/drawing/2014/main" id="{1E003F43-9C71-C441-9A42-6407F46E1EAF}"/>
              </a:ext>
            </a:extLst>
          </p:cNvPr>
          <p:cNvSpPr txBox="1"/>
          <p:nvPr/>
        </p:nvSpPr>
        <p:spPr>
          <a:xfrm>
            <a:off x="2279031" y="5700155"/>
            <a:ext cx="1342944" cy="430887"/>
          </a:xfrm>
          <a:prstGeom prst="rect">
            <a:avLst/>
          </a:prstGeom>
          <a:noFill/>
        </p:spPr>
        <p:txBody>
          <a:bodyPr wrap="square" rtlCol="0">
            <a:spAutoFit/>
          </a:bodyPr>
          <a:lstStyle/>
          <a:p>
            <a:r>
              <a:rPr lang="en-US" sz="1100" dirty="0"/>
              <a:t>The four children, Moss Haggadah</a:t>
            </a:r>
          </a:p>
        </p:txBody>
      </p:sp>
      <p:sp>
        <p:nvSpPr>
          <p:cNvPr id="10" name="TextBox 9">
            <a:extLst>
              <a:ext uri="{FF2B5EF4-FFF2-40B4-BE49-F238E27FC236}">
                <a16:creationId xmlns:a16="http://schemas.microsoft.com/office/drawing/2014/main" id="{2BCA2EDE-B02D-A24F-999B-9471DDE68353}"/>
              </a:ext>
            </a:extLst>
          </p:cNvPr>
          <p:cNvSpPr txBox="1"/>
          <p:nvPr/>
        </p:nvSpPr>
        <p:spPr>
          <a:xfrm>
            <a:off x="29057" y="-66907"/>
            <a:ext cx="1282390" cy="369332"/>
          </a:xfrm>
          <a:prstGeom prst="rect">
            <a:avLst/>
          </a:prstGeom>
          <a:noFill/>
        </p:spPr>
        <p:txBody>
          <a:bodyPr wrap="square" rtlCol="0">
            <a:spAutoFit/>
          </a:bodyPr>
          <a:lstStyle/>
          <a:p>
            <a:r>
              <a:rPr lang="en-US" dirty="0">
                <a:hlinkClick r:id="rId3" action="ppaction://hlinksldjump"/>
              </a:rPr>
              <a:t>Short cuts</a:t>
            </a:r>
            <a:endParaRPr lang="en-US" dirty="0"/>
          </a:p>
        </p:txBody>
      </p:sp>
    </p:spTree>
    <p:extLst>
      <p:ext uri="{BB962C8B-B14F-4D97-AF65-F5344CB8AC3E}">
        <p14:creationId xmlns:p14="http://schemas.microsoft.com/office/powerpoint/2010/main" val="1835751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9553303" cy="939988"/>
          </a:xfrm>
        </p:spPr>
        <p:txBody>
          <a:bodyPr>
            <a:normAutofit fontScale="90000"/>
          </a:bodyPr>
          <a:lstStyle/>
          <a:p>
            <a:r>
              <a:rPr lang="en-US" dirty="0"/>
              <a:t>Four Children – #1, the ”wise one”</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885175" y="1346907"/>
            <a:ext cx="6326840" cy="5245279"/>
          </a:xfrm>
        </p:spPr>
        <p:txBody>
          <a:bodyPr>
            <a:noAutofit/>
          </a:bodyPr>
          <a:lstStyle/>
          <a:p>
            <a:pPr marL="0" indent="0">
              <a:buNone/>
            </a:pPr>
            <a:r>
              <a:rPr lang="en-US" sz="2000" dirty="0"/>
              <a:t>A wise one (</a:t>
            </a:r>
            <a:r>
              <a:rPr lang="en-US" sz="2000" i="1" dirty="0" err="1"/>
              <a:t>chakham</a:t>
            </a:r>
            <a:r>
              <a:rPr lang="en-US" sz="2000" dirty="0"/>
              <a:t>) – what does that one say? What are the testimonies and statutes and just laws which YHVH our God commanded you-all? (Deut. 6:20) So should you even talk to them </a:t>
            </a:r>
            <a:r>
              <a:rPr lang="en-US" sz="2000" dirty="0">
                <a:solidFill>
                  <a:schemeClr val="tx2">
                    <a:lumMod val="75000"/>
                  </a:schemeClr>
                </a:solidFill>
              </a:rPr>
              <a:t>the same way </a:t>
            </a:r>
            <a:r>
              <a:rPr lang="en-US" sz="2000" dirty="0"/>
              <a:t>about the laws of the </a:t>
            </a:r>
            <a:r>
              <a:rPr lang="en-US" sz="2000" i="1" dirty="0"/>
              <a:t>Pesach</a:t>
            </a:r>
            <a:r>
              <a:rPr lang="en-US" sz="2000" dirty="0"/>
              <a:t> offering. </a:t>
            </a:r>
            <a:r>
              <a:rPr lang="en-US" sz="2000" dirty="0">
                <a:solidFill>
                  <a:srgbClr val="0F647B"/>
                </a:solidFill>
              </a:rPr>
              <a:t>Tell them</a:t>
            </a:r>
            <a:r>
              <a:rPr lang="en-US" sz="2000" dirty="0"/>
              <a:t>: “they don’t add after the </a:t>
            </a:r>
            <a:r>
              <a:rPr lang="en-US" sz="2000" i="1" dirty="0"/>
              <a:t>Pesach</a:t>
            </a:r>
            <a:r>
              <a:rPr lang="en-US" sz="2000" dirty="0"/>
              <a:t> any </a:t>
            </a:r>
            <a:r>
              <a:rPr lang="en-US" sz="2000" i="1" dirty="0" err="1"/>
              <a:t>afikoman</a:t>
            </a:r>
            <a:r>
              <a:rPr lang="en-US" sz="2000" dirty="0"/>
              <a:t>.” </a:t>
            </a:r>
          </a:p>
          <a:p>
            <a:pPr marL="0" indent="0">
              <a:buNone/>
            </a:pPr>
            <a:endParaRPr lang="en-US" sz="2000" dirty="0"/>
          </a:p>
          <a:p>
            <a:pPr marL="0" indent="0">
              <a:buNone/>
            </a:pPr>
            <a:r>
              <a:rPr lang="en-US" sz="2000" b="1" i="1" dirty="0"/>
              <a:t>The children go up in levels of purity, presence, openness.</a:t>
            </a:r>
          </a:p>
          <a:p>
            <a:pPr marL="0" indent="0">
              <a:buNone/>
            </a:pPr>
            <a:r>
              <a:rPr lang="en-US" sz="2000" dirty="0">
                <a:solidFill>
                  <a:srgbClr val="C00000"/>
                </a:solidFill>
              </a:rPr>
              <a:t>The wise one is amenable but is also less connected and unable to have a visceral experience of leaving Egypt. The response to the wise one is similarly disembodied: not “we don’t add”, but “they don’t add…” </a:t>
            </a:r>
          </a:p>
        </p:txBody>
      </p:sp>
      <p:sp>
        <p:nvSpPr>
          <p:cNvPr id="6" name="TextBox 5">
            <a:extLst>
              <a:ext uri="{FF2B5EF4-FFF2-40B4-BE49-F238E27FC236}">
                <a16:creationId xmlns:a16="http://schemas.microsoft.com/office/drawing/2014/main" id="{A41A89E9-762D-40F3-A861-4B710D3B31AE}"/>
              </a:ext>
            </a:extLst>
          </p:cNvPr>
          <p:cNvSpPr txBox="1"/>
          <p:nvPr/>
        </p:nvSpPr>
        <p:spPr>
          <a:xfrm>
            <a:off x="7235342" y="1382286"/>
            <a:ext cx="4117892" cy="5201424"/>
          </a:xfrm>
          <a:prstGeom prst="rect">
            <a:avLst/>
          </a:prstGeom>
          <a:noFill/>
        </p:spPr>
        <p:txBody>
          <a:bodyPr wrap="square" rtlCol="0">
            <a:spAutoFit/>
          </a:bodyPr>
          <a:lstStyle/>
          <a:p>
            <a:pPr algn="r"/>
            <a:r>
              <a:rPr lang="he-IL" sz="2200" b="1" dirty="0"/>
              <a:t>חָכָם</a:t>
            </a:r>
            <a:r>
              <a:rPr lang="he-IL" sz="2200" dirty="0"/>
              <a:t> מָה הוּא אוֹמֵר? מָה הָעֵדוֹת וְהַחֻקִּים וְהַמִּשְׁפָּטִים אֲשֶׁר צִוָּה ה' אֱלֹהֵינוּ אֶתְכֶם. וְאַף אַתָּה אֱמוֹר לוֹ כְּהִלְכוֹת הַפֶּסַח: אֵין מַפְטִירִין אַחַר הַפֶּסַח אֲפִיקוֹמָן: </a:t>
            </a:r>
            <a:endParaRPr lang="en-US" sz="2200" dirty="0"/>
          </a:p>
          <a:p>
            <a:pPr algn="r"/>
            <a:endParaRPr lang="en-US" sz="2200" dirty="0"/>
          </a:p>
          <a:p>
            <a:pPr algn="r"/>
            <a:endParaRPr lang="en-US" sz="2200" dirty="0"/>
          </a:p>
          <a:p>
            <a:pPr algn="r"/>
            <a:endParaRPr lang="en-US" sz="2200" dirty="0"/>
          </a:p>
          <a:p>
            <a:pPr algn="r"/>
            <a:endParaRPr lang="en-US" sz="2200" dirty="0"/>
          </a:p>
          <a:p>
            <a:pPr algn="r"/>
            <a:endParaRPr lang="en-US" sz="2200" dirty="0"/>
          </a:p>
          <a:p>
            <a:pPr algn="r"/>
            <a:endParaRPr lang="en-US" sz="2200" dirty="0"/>
          </a:p>
          <a:p>
            <a:pPr lvl="1"/>
            <a:r>
              <a:rPr lang="en-US" dirty="0">
                <a:solidFill>
                  <a:srgbClr val="800000"/>
                </a:solidFill>
              </a:rPr>
              <a:t>The “wise one” receives information, not meaning, not revelation. At least the “wicked one” takes a stand for something. </a:t>
            </a:r>
          </a:p>
        </p:txBody>
      </p:sp>
      <p:pic>
        <p:nvPicPr>
          <p:cNvPr id="3" name="Picture 2" descr="The-Four-Seder-night-sons-American-haggadah-1920s-300x1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6641" y="3321595"/>
            <a:ext cx="3810000" cy="1600200"/>
          </a:xfrm>
          <a:prstGeom prst="rect">
            <a:avLst/>
          </a:prstGeom>
        </p:spPr>
      </p:pic>
      <p:sp>
        <p:nvSpPr>
          <p:cNvPr id="4" name="Slide Number Placeholder 3">
            <a:extLst>
              <a:ext uri="{FF2B5EF4-FFF2-40B4-BE49-F238E27FC236}">
                <a16:creationId xmlns:a16="http://schemas.microsoft.com/office/drawing/2014/main" id="{6FD9F67F-5E9B-9043-AC9D-C829A21F2887}"/>
              </a:ext>
            </a:extLst>
          </p:cNvPr>
          <p:cNvSpPr>
            <a:spLocks noGrp="1"/>
          </p:cNvSpPr>
          <p:nvPr>
            <p:ph type="sldNum" sz="quarter" idx="12"/>
          </p:nvPr>
        </p:nvSpPr>
        <p:spPr/>
        <p:txBody>
          <a:bodyPr/>
          <a:lstStyle/>
          <a:p>
            <a:fld id="{DDED6A29-E892-43EE-9CD2-63AC645924D9}" type="slidenum">
              <a:rPr lang="en-US" smtClean="0"/>
              <a:t>24</a:t>
            </a:fld>
            <a:endParaRPr lang="en-US"/>
          </a:p>
        </p:txBody>
      </p:sp>
    </p:spTree>
    <p:extLst>
      <p:ext uri="{BB962C8B-B14F-4D97-AF65-F5344CB8AC3E}">
        <p14:creationId xmlns:p14="http://schemas.microsoft.com/office/powerpoint/2010/main" val="3722456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94674"/>
            <a:ext cx="10716192" cy="888677"/>
          </a:xfrm>
        </p:spPr>
        <p:txBody>
          <a:bodyPr>
            <a:normAutofit fontScale="90000"/>
          </a:bodyPr>
          <a:lstStyle/>
          <a:p>
            <a:r>
              <a:rPr lang="en-US" dirty="0"/>
              <a:t>Four Children – #2, the “wicked one”</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739253" y="1218631"/>
            <a:ext cx="6173999" cy="5227699"/>
          </a:xfrm>
        </p:spPr>
        <p:txBody>
          <a:bodyPr>
            <a:noAutofit/>
          </a:bodyPr>
          <a:lstStyle/>
          <a:p>
            <a:pPr marL="0" indent="0">
              <a:buNone/>
            </a:pPr>
            <a:r>
              <a:rPr lang="en-US" sz="2000" dirty="0"/>
              <a:t>A wicked one (</a:t>
            </a:r>
            <a:r>
              <a:rPr lang="en-US" sz="2000" i="1" dirty="0" err="1"/>
              <a:t>rasha</a:t>
            </a:r>
            <a:r>
              <a:rPr lang="en-US" sz="2000" dirty="0"/>
              <a:t>) – what does that one say? </a:t>
            </a:r>
            <a:r>
              <a:rPr lang="en-US" sz="2000" i="1" dirty="0"/>
              <a:t>What is this service/servitude to you</a:t>
            </a:r>
            <a:r>
              <a:rPr lang="he-IL" sz="2000" i="1" dirty="0"/>
              <a:t> </a:t>
            </a:r>
            <a:r>
              <a:rPr lang="en-US" sz="2000" i="1" dirty="0"/>
              <a:t>all? </a:t>
            </a:r>
            <a:r>
              <a:rPr lang="en-US" sz="2000" dirty="0"/>
              <a:t>(Exod. 12:26) </a:t>
            </a:r>
          </a:p>
          <a:p>
            <a:pPr marL="0" indent="0">
              <a:buNone/>
            </a:pPr>
            <a:r>
              <a:rPr lang="en-US" sz="2000" i="1" dirty="0"/>
              <a:t>To you</a:t>
            </a:r>
            <a:r>
              <a:rPr lang="he-IL" sz="2000" i="1" dirty="0"/>
              <a:t> </a:t>
            </a:r>
            <a:r>
              <a:rPr lang="en-US" sz="2000" i="1" dirty="0"/>
              <a:t>all – </a:t>
            </a:r>
            <a:r>
              <a:rPr lang="en-US" sz="2000" dirty="0">
                <a:solidFill>
                  <a:srgbClr val="0F647B"/>
                </a:solidFill>
              </a:rPr>
              <a:t>meaning</a:t>
            </a:r>
            <a:r>
              <a:rPr lang="en-US" sz="2000" i="1" dirty="0">
                <a:solidFill>
                  <a:srgbClr val="0F647B"/>
                </a:solidFill>
              </a:rPr>
              <a:t> </a:t>
            </a:r>
            <a:r>
              <a:rPr lang="en-US" sz="2000" i="1" dirty="0"/>
              <a:t>not</a:t>
            </a:r>
            <a:r>
              <a:rPr lang="en-US" sz="2000" dirty="0"/>
              <a:t> to them. And when they have brought themself out from the whole – they have denied the root. </a:t>
            </a:r>
          </a:p>
          <a:p>
            <a:pPr marL="0" indent="0">
              <a:buNone/>
            </a:pPr>
            <a:r>
              <a:rPr lang="en-US" sz="2000" dirty="0"/>
              <a:t>And even you, knock their teeth, and go say to them: </a:t>
            </a:r>
            <a:r>
              <a:rPr lang="en-US" sz="2000" i="1" dirty="0"/>
              <a:t>“</a:t>
            </a:r>
            <a:r>
              <a:rPr lang="en-US" sz="2000" b="1" i="1" dirty="0"/>
              <a:t>Because of this</a:t>
            </a:r>
            <a:r>
              <a:rPr lang="en-US" sz="2000" i="1" dirty="0"/>
              <a:t> YHVH acted </a:t>
            </a:r>
            <a:r>
              <a:rPr lang="en-US" sz="2000" b="1" i="1" u="sng" dirty="0"/>
              <a:t>for me</a:t>
            </a:r>
            <a:r>
              <a:rPr lang="en-US" sz="2000" i="1" dirty="0"/>
              <a:t> in my going out from Egypt / </a:t>
            </a:r>
            <a:r>
              <a:rPr lang="en-US" sz="2000" b="1" i="1" dirty="0" err="1"/>
              <a:t>Ba'avur</a:t>
            </a:r>
            <a:r>
              <a:rPr lang="en-US" sz="2000" b="1" i="1" dirty="0"/>
              <a:t> </a:t>
            </a:r>
            <a:r>
              <a:rPr lang="en-US" sz="2000" b="1" i="1" dirty="0" err="1"/>
              <a:t>zeh</a:t>
            </a:r>
            <a:r>
              <a:rPr lang="en-US" sz="2000" i="1" dirty="0"/>
              <a:t> `</a:t>
            </a:r>
            <a:r>
              <a:rPr lang="en-US" sz="2000" i="1" dirty="0" err="1"/>
              <a:t>asah</a:t>
            </a:r>
            <a:r>
              <a:rPr lang="en-US" sz="2000" i="1" dirty="0"/>
              <a:t> li Adonai </a:t>
            </a:r>
            <a:r>
              <a:rPr lang="en-US" sz="2000" i="1" dirty="0" err="1"/>
              <a:t>b’tseiti</a:t>
            </a:r>
            <a:r>
              <a:rPr lang="en-US" sz="2000" i="1" dirty="0"/>
              <a:t> </a:t>
            </a:r>
            <a:r>
              <a:rPr lang="en-US" sz="2000" i="1" dirty="0" err="1"/>
              <a:t>mimitsrayim</a:t>
            </a:r>
            <a:r>
              <a:rPr lang="en-US" sz="2000" i="1" dirty="0"/>
              <a:t>.</a:t>
            </a:r>
            <a:r>
              <a:rPr lang="en-US" sz="2000" dirty="0"/>
              <a:t>”</a:t>
            </a:r>
            <a:r>
              <a:rPr lang="en-US" sz="2000" i="1" dirty="0"/>
              <a:t> </a:t>
            </a:r>
            <a:r>
              <a:rPr lang="en-US" sz="2000" dirty="0"/>
              <a:t>(Exod. 13:8) </a:t>
            </a:r>
            <a:r>
              <a:rPr lang="en-US" sz="2000" i="1" dirty="0"/>
              <a:t> </a:t>
            </a:r>
            <a:r>
              <a:rPr lang="en-US" sz="2000" dirty="0"/>
              <a:t>For me and not for them. If they were there, they were not redeemed. </a:t>
            </a:r>
          </a:p>
          <a:p>
            <a:pPr marL="0" indent="0">
              <a:buNone/>
            </a:pPr>
            <a:endParaRPr lang="en-US" sz="1000" dirty="0"/>
          </a:p>
          <a:p>
            <a:pPr marL="0" indent="0">
              <a:buNone/>
            </a:pPr>
            <a:r>
              <a:rPr lang="en-US" i="1" dirty="0">
                <a:solidFill>
                  <a:srgbClr val="C00000"/>
                </a:solidFill>
              </a:rPr>
              <a:t>This is the first of four times we mention the verse “</a:t>
            </a:r>
            <a:r>
              <a:rPr lang="en-US" i="1" dirty="0" err="1">
                <a:solidFill>
                  <a:srgbClr val="C00000"/>
                </a:solidFill>
              </a:rPr>
              <a:t>Ba'avur</a:t>
            </a:r>
            <a:r>
              <a:rPr lang="en-US" i="1" dirty="0">
                <a:solidFill>
                  <a:srgbClr val="C00000"/>
                </a:solidFill>
              </a:rPr>
              <a:t> </a:t>
            </a:r>
            <a:r>
              <a:rPr lang="en-US" i="1" dirty="0" err="1">
                <a:solidFill>
                  <a:srgbClr val="C00000"/>
                </a:solidFill>
              </a:rPr>
              <a:t>zeh</a:t>
            </a:r>
            <a:r>
              <a:rPr lang="en-US" i="1" dirty="0">
                <a:solidFill>
                  <a:srgbClr val="C00000"/>
                </a:solidFill>
              </a:rPr>
              <a:t>”. Here it’s used to exclude someone else. The teacher has not learned the lesson. </a:t>
            </a:r>
          </a:p>
          <a:p>
            <a:pPr marL="0" indent="0">
              <a:buNone/>
            </a:pPr>
            <a:endParaRPr lang="en-US" sz="2000" dirty="0"/>
          </a:p>
        </p:txBody>
      </p:sp>
      <p:sp>
        <p:nvSpPr>
          <p:cNvPr id="6" name="TextBox 5">
            <a:extLst>
              <a:ext uri="{FF2B5EF4-FFF2-40B4-BE49-F238E27FC236}">
                <a16:creationId xmlns:a16="http://schemas.microsoft.com/office/drawing/2014/main" id="{A41A89E9-762D-40F3-A861-4B710D3B31AE}"/>
              </a:ext>
            </a:extLst>
          </p:cNvPr>
          <p:cNvSpPr txBox="1"/>
          <p:nvPr/>
        </p:nvSpPr>
        <p:spPr>
          <a:xfrm>
            <a:off x="7267412" y="1183351"/>
            <a:ext cx="4515580" cy="5262979"/>
          </a:xfrm>
          <a:prstGeom prst="rect">
            <a:avLst/>
          </a:prstGeom>
          <a:noFill/>
        </p:spPr>
        <p:txBody>
          <a:bodyPr wrap="square" rtlCol="0">
            <a:spAutoFit/>
          </a:bodyPr>
          <a:lstStyle/>
          <a:p>
            <a:pPr algn="r"/>
            <a:r>
              <a:rPr lang="he-IL" sz="2200" b="1" dirty="0"/>
              <a:t>רָשָׁע</a:t>
            </a:r>
            <a:r>
              <a:rPr lang="he-IL" sz="2200" dirty="0"/>
              <a:t> מָה הוּא אוֹמֵר? מָה הָעֲבוֹדָה הַזּאֹת לָכֶם. לָכֶם - וְלֹא לוֹ. וּלְפִי שֶׁהוֹצִיא אֶת עַצְמוֹ מִן הַכְּלָל כָּפַר בְּעִקָּר. וְאַף אַתָּה הַקְהֵה אֶת שִׁנָּיו וֶאֱמוֹר לוֹ: "בַּעֲבוּר זֶה עָשָׂה ה' לִי בְּצֵאתִי מִמִּצְרָיִם". לִי וְלֹא-לוֹ. אִלּוּ הָיָה שָׁם, לֹא הָיָה נִגְאָל: </a:t>
            </a:r>
          </a:p>
          <a:p>
            <a:endParaRPr lang="en-US" dirty="0"/>
          </a:p>
          <a:p>
            <a:endParaRPr lang="en-US" sz="2000" dirty="0"/>
          </a:p>
          <a:p>
            <a:r>
              <a:rPr lang="en-US" dirty="0">
                <a:solidFill>
                  <a:srgbClr val="C00000"/>
                </a:solidFill>
              </a:rPr>
              <a:t>“Knock his teeth (</a:t>
            </a:r>
            <a:r>
              <a:rPr lang="en-US" i="1" dirty="0" err="1">
                <a:solidFill>
                  <a:srgbClr val="C00000"/>
                </a:solidFill>
              </a:rPr>
              <a:t>hak’heh</a:t>
            </a:r>
            <a:r>
              <a:rPr lang="en-US" i="1" dirty="0">
                <a:solidFill>
                  <a:srgbClr val="C00000"/>
                </a:solidFill>
              </a:rPr>
              <a:t> et </a:t>
            </a:r>
            <a:r>
              <a:rPr lang="en-US" i="1" dirty="0" err="1">
                <a:solidFill>
                  <a:srgbClr val="C00000"/>
                </a:solidFill>
              </a:rPr>
              <a:t>shinav</a:t>
            </a:r>
            <a:r>
              <a:rPr lang="en-US" dirty="0">
                <a:solidFill>
                  <a:srgbClr val="C00000"/>
                </a:solidFill>
              </a:rPr>
              <a:t>)” – this is what the </a:t>
            </a:r>
            <a:r>
              <a:rPr lang="en-US" i="1" dirty="0">
                <a:solidFill>
                  <a:srgbClr val="C00000"/>
                </a:solidFill>
              </a:rPr>
              <a:t>midrash</a:t>
            </a:r>
            <a:r>
              <a:rPr lang="en-US" dirty="0">
                <a:solidFill>
                  <a:srgbClr val="C00000"/>
                </a:solidFill>
              </a:rPr>
              <a:t> says Adam and Eve experienced when they ate the fruit from the tree of knowing. </a:t>
            </a:r>
          </a:p>
          <a:p>
            <a:endParaRPr lang="en-US" dirty="0">
              <a:solidFill>
                <a:srgbClr val="C00000"/>
              </a:solidFill>
            </a:endParaRPr>
          </a:p>
          <a:p>
            <a:r>
              <a:rPr lang="en-US" dirty="0">
                <a:solidFill>
                  <a:srgbClr val="C00000"/>
                </a:solidFill>
              </a:rPr>
              <a:t>The </a:t>
            </a:r>
            <a:r>
              <a:rPr lang="en-US" i="1" dirty="0" err="1">
                <a:solidFill>
                  <a:srgbClr val="C00000"/>
                </a:solidFill>
              </a:rPr>
              <a:t>rasha</a:t>
            </a:r>
            <a:r>
              <a:rPr lang="en-US" dirty="0">
                <a:solidFill>
                  <a:srgbClr val="C00000"/>
                </a:solidFill>
              </a:rPr>
              <a:t> may be irreverent, but the </a:t>
            </a:r>
            <a:r>
              <a:rPr lang="en-US" i="1" dirty="0" err="1">
                <a:solidFill>
                  <a:srgbClr val="C00000"/>
                </a:solidFill>
              </a:rPr>
              <a:t>rasha</a:t>
            </a:r>
            <a:r>
              <a:rPr lang="en-US" i="1" dirty="0">
                <a:solidFill>
                  <a:srgbClr val="C00000"/>
                </a:solidFill>
              </a:rPr>
              <a:t> </a:t>
            </a:r>
            <a:r>
              <a:rPr lang="en-US" dirty="0">
                <a:solidFill>
                  <a:srgbClr val="C00000"/>
                </a:solidFill>
              </a:rPr>
              <a:t>is ready to be engaged, knocked off balance.</a:t>
            </a:r>
          </a:p>
          <a:p>
            <a:pPr algn="r"/>
            <a:endParaRPr lang="en-US" sz="2200" dirty="0"/>
          </a:p>
        </p:txBody>
      </p:sp>
      <p:sp>
        <p:nvSpPr>
          <p:cNvPr id="4" name="Slide Number Placeholder 3">
            <a:extLst>
              <a:ext uri="{FF2B5EF4-FFF2-40B4-BE49-F238E27FC236}">
                <a16:creationId xmlns:a16="http://schemas.microsoft.com/office/drawing/2014/main" id="{6EF10074-88A9-2F4C-BA16-726ACBE22631}"/>
              </a:ext>
            </a:extLst>
          </p:cNvPr>
          <p:cNvSpPr>
            <a:spLocks noGrp="1"/>
          </p:cNvSpPr>
          <p:nvPr>
            <p:ph type="sldNum" sz="quarter" idx="12"/>
          </p:nvPr>
        </p:nvSpPr>
        <p:spPr/>
        <p:txBody>
          <a:bodyPr/>
          <a:lstStyle/>
          <a:p>
            <a:fld id="{DDED6A29-E892-43EE-9CD2-63AC645924D9}" type="slidenum">
              <a:rPr lang="en-US" smtClean="0"/>
              <a:t>25</a:t>
            </a:fld>
            <a:endParaRPr lang="en-US"/>
          </a:p>
        </p:txBody>
      </p:sp>
    </p:spTree>
    <p:extLst>
      <p:ext uri="{BB962C8B-B14F-4D97-AF65-F5344CB8AC3E}">
        <p14:creationId xmlns:p14="http://schemas.microsoft.com/office/powerpoint/2010/main" val="869175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22524"/>
            <a:ext cx="9357360" cy="1029782"/>
          </a:xfrm>
        </p:spPr>
        <p:txBody>
          <a:bodyPr>
            <a:normAutofit fontScale="90000"/>
          </a:bodyPr>
          <a:lstStyle/>
          <a:p>
            <a:r>
              <a:rPr lang="en-US" dirty="0"/>
              <a:t>Four Children – #3, the simple one</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890080" y="1422912"/>
            <a:ext cx="4589316" cy="5220585"/>
          </a:xfrm>
        </p:spPr>
        <p:txBody>
          <a:bodyPr>
            <a:noAutofit/>
          </a:bodyPr>
          <a:lstStyle/>
          <a:p>
            <a:pPr marL="0" indent="0">
              <a:buNone/>
            </a:pPr>
            <a:r>
              <a:rPr lang="en-US" sz="2000" dirty="0"/>
              <a:t>An innocent/simple/whole one (</a:t>
            </a:r>
            <a:r>
              <a:rPr lang="en-US" sz="2000" i="1" dirty="0"/>
              <a:t>tam</a:t>
            </a:r>
            <a:r>
              <a:rPr lang="en-US" sz="2000" dirty="0"/>
              <a:t>) – what does that one say? </a:t>
            </a:r>
            <a:r>
              <a:rPr lang="en-US" sz="2000" i="1" dirty="0"/>
              <a:t>What’s this? </a:t>
            </a:r>
            <a:r>
              <a:rPr lang="en-US" sz="2000" dirty="0"/>
              <a:t>(Exod. 13:14) </a:t>
            </a:r>
            <a:r>
              <a:rPr lang="en-US" sz="2000" i="1" dirty="0"/>
              <a:t>And you will say unto him: by a strong hand YHVH brought us out from Egypt, from the house of slaves. </a:t>
            </a:r>
            <a:r>
              <a:rPr lang="en-US" sz="2000" dirty="0"/>
              <a:t>(Exod. 13:14) </a:t>
            </a:r>
          </a:p>
          <a:p>
            <a:pPr marL="0" indent="0">
              <a:buNone/>
            </a:pPr>
            <a:endParaRPr lang="en-US" sz="2000" dirty="0"/>
          </a:p>
          <a:p>
            <a:pPr marL="0" indent="0">
              <a:buNone/>
            </a:pPr>
            <a:r>
              <a:rPr lang="en-US" sz="2000" i="1" dirty="0">
                <a:solidFill>
                  <a:srgbClr val="C00000"/>
                </a:solidFill>
              </a:rPr>
              <a:t>The tam is present and open. </a:t>
            </a:r>
          </a:p>
          <a:p>
            <a:pPr marL="0" indent="0">
              <a:buNone/>
            </a:pPr>
            <a:endParaRPr lang="en-US" sz="800" i="1" dirty="0">
              <a:solidFill>
                <a:srgbClr val="C00000"/>
              </a:solidFill>
            </a:endParaRPr>
          </a:p>
          <a:p>
            <a:pPr marL="0" indent="0">
              <a:buNone/>
            </a:pPr>
            <a:r>
              <a:rPr lang="en-US" sz="2000" i="1" dirty="0">
                <a:solidFill>
                  <a:srgbClr val="C00000"/>
                </a:solidFill>
              </a:rPr>
              <a:t>But the next child, the one who doesn’t know to ask, is the one who is ready for the deepest opening and transformation.</a:t>
            </a:r>
            <a:endParaRPr lang="en-US" sz="2000" dirty="0">
              <a:solidFill>
                <a:srgbClr val="C00000"/>
              </a:solidFill>
            </a:endParaRPr>
          </a:p>
          <a:p>
            <a:pPr marL="0" indent="0">
              <a:buNone/>
            </a:pPr>
            <a:endParaRPr lang="en-US" sz="2000" dirty="0"/>
          </a:p>
        </p:txBody>
      </p:sp>
      <p:sp>
        <p:nvSpPr>
          <p:cNvPr id="6" name="TextBox 5">
            <a:extLst>
              <a:ext uri="{FF2B5EF4-FFF2-40B4-BE49-F238E27FC236}">
                <a16:creationId xmlns:a16="http://schemas.microsoft.com/office/drawing/2014/main" id="{A41A89E9-762D-40F3-A861-4B710D3B31AE}"/>
              </a:ext>
            </a:extLst>
          </p:cNvPr>
          <p:cNvSpPr txBox="1"/>
          <p:nvPr/>
        </p:nvSpPr>
        <p:spPr>
          <a:xfrm>
            <a:off x="5804791" y="1398217"/>
            <a:ext cx="4341378" cy="1815882"/>
          </a:xfrm>
          <a:prstGeom prst="rect">
            <a:avLst/>
          </a:prstGeom>
          <a:noFill/>
        </p:spPr>
        <p:txBody>
          <a:bodyPr wrap="square" rtlCol="0">
            <a:spAutoFit/>
          </a:bodyPr>
          <a:lstStyle/>
          <a:p>
            <a:pPr algn="r"/>
            <a:r>
              <a:rPr lang="he-IL" sz="2400" b="1" dirty="0"/>
              <a:t>תָּם</a:t>
            </a:r>
            <a:r>
              <a:rPr lang="he-IL" sz="2400" dirty="0"/>
              <a:t> מָה הוּא אוֹמֵר? מַה זּאֹת? וְאָמַרְתָּ אֵלָיו: בְּחוֹזֶק יָד הוֹצִיאָנוּ ה' מִמִּצְרַיִם מִבֵּית עֲבָדִים". </a:t>
            </a:r>
          </a:p>
          <a:p>
            <a:endParaRPr lang="en-US" dirty="0"/>
          </a:p>
          <a:p>
            <a:pPr algn="r"/>
            <a:endParaRPr lang="en-US" sz="2200" dirty="0"/>
          </a:p>
        </p:txBody>
      </p:sp>
      <p:pic>
        <p:nvPicPr>
          <p:cNvPr id="17410" name="Picture 2" descr="Scientists May Have Found Proof of Red Sea Parting During Biblical ...">
            <a:extLst>
              <a:ext uri="{FF2B5EF4-FFF2-40B4-BE49-F238E27FC236}">
                <a16:creationId xmlns:a16="http://schemas.microsoft.com/office/drawing/2014/main" id="{C60DB777-C7E8-452E-8549-82D6F0D3437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6452" y="3553268"/>
            <a:ext cx="6141630" cy="307081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7A40E220-BD9C-614E-B589-BFE30B6983BA}"/>
              </a:ext>
            </a:extLst>
          </p:cNvPr>
          <p:cNvSpPr>
            <a:spLocks noGrp="1"/>
          </p:cNvSpPr>
          <p:nvPr>
            <p:ph type="sldNum" sz="quarter" idx="12"/>
          </p:nvPr>
        </p:nvSpPr>
        <p:spPr>
          <a:xfrm>
            <a:off x="10440704" y="3154680"/>
            <a:ext cx="1463040" cy="274320"/>
          </a:xfrm>
        </p:spPr>
        <p:txBody>
          <a:bodyPr/>
          <a:lstStyle/>
          <a:p>
            <a:fld id="{DDED6A29-E892-43EE-9CD2-63AC645924D9}" type="slidenum">
              <a:rPr lang="en-US" smtClean="0"/>
              <a:t>26</a:t>
            </a:fld>
            <a:endParaRPr lang="en-US" dirty="0"/>
          </a:p>
        </p:txBody>
      </p:sp>
    </p:spTree>
    <p:extLst>
      <p:ext uri="{BB962C8B-B14F-4D97-AF65-F5344CB8AC3E}">
        <p14:creationId xmlns:p14="http://schemas.microsoft.com/office/powerpoint/2010/main" val="1819504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297886" cy="824539"/>
          </a:xfrm>
        </p:spPr>
        <p:txBody>
          <a:bodyPr>
            <a:normAutofit fontScale="90000"/>
          </a:bodyPr>
          <a:lstStyle/>
          <a:p>
            <a:r>
              <a:rPr lang="en-US" dirty="0"/>
              <a:t>Four Children – #4, </a:t>
            </a:r>
            <a:r>
              <a:rPr lang="en-US" sz="3100" dirty="0"/>
              <a:t>one who needs help asking</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986305" y="1103182"/>
            <a:ext cx="4786768" cy="5424866"/>
          </a:xfrm>
        </p:spPr>
        <p:txBody>
          <a:bodyPr>
            <a:noAutofit/>
          </a:bodyPr>
          <a:lstStyle/>
          <a:p>
            <a:pPr marL="0" indent="0">
              <a:buNone/>
            </a:pPr>
            <a:r>
              <a:rPr lang="en-US" sz="2000" dirty="0"/>
              <a:t>And one who doesn’t know to ask (</a:t>
            </a:r>
            <a:r>
              <a:rPr lang="en-US" sz="2000" i="1" dirty="0" err="1"/>
              <a:t>she’eino</a:t>
            </a:r>
            <a:r>
              <a:rPr lang="en-US" sz="2000" i="1" dirty="0"/>
              <a:t> </a:t>
            </a:r>
            <a:r>
              <a:rPr lang="en-US" sz="2000" i="1" dirty="0" err="1"/>
              <a:t>yode`a</a:t>
            </a:r>
            <a:r>
              <a:rPr lang="en-US" sz="2000" i="1" dirty="0"/>
              <a:t> </a:t>
            </a:r>
            <a:r>
              <a:rPr lang="en-US" sz="2000" i="1" dirty="0" err="1"/>
              <a:t>lish’ol</a:t>
            </a:r>
            <a:r>
              <a:rPr lang="en-US" sz="2000" i="1" dirty="0"/>
              <a:t>)</a:t>
            </a:r>
            <a:r>
              <a:rPr lang="en-US" sz="2000" dirty="0"/>
              <a:t>? You open for them, as it is says: </a:t>
            </a:r>
            <a:r>
              <a:rPr lang="en-US" sz="2000" i="1" dirty="0"/>
              <a:t>And you will tell your child in that day: </a:t>
            </a:r>
            <a:r>
              <a:rPr lang="en-US" sz="2000" b="1" i="1" dirty="0"/>
              <a:t>Because of this</a:t>
            </a:r>
            <a:r>
              <a:rPr lang="en-US" sz="2000" i="1" dirty="0"/>
              <a:t> YHVH acted </a:t>
            </a:r>
            <a:r>
              <a:rPr lang="en-US" sz="2000" b="1" i="1" u="sng" dirty="0"/>
              <a:t>for me</a:t>
            </a:r>
            <a:r>
              <a:rPr lang="en-US" sz="2000" i="1" dirty="0"/>
              <a:t> in my going out from Egypt / </a:t>
            </a:r>
            <a:r>
              <a:rPr lang="en-US" sz="2000" b="1" i="1" dirty="0" err="1"/>
              <a:t>Ba`avur</a:t>
            </a:r>
            <a:r>
              <a:rPr lang="en-US" sz="2000" b="1" i="1" dirty="0"/>
              <a:t> </a:t>
            </a:r>
            <a:r>
              <a:rPr lang="en-US" sz="2000" b="1" i="1" dirty="0" err="1"/>
              <a:t>zeh</a:t>
            </a:r>
            <a:r>
              <a:rPr lang="en-US" sz="2000" i="1" dirty="0"/>
              <a:t>…</a:t>
            </a:r>
            <a:r>
              <a:rPr lang="en-US" sz="2000" dirty="0"/>
              <a:t> (Exod. 13:8) </a:t>
            </a:r>
          </a:p>
          <a:p>
            <a:pPr marL="0" indent="0">
              <a:buNone/>
            </a:pPr>
            <a:endParaRPr lang="en-US" sz="2000" dirty="0"/>
          </a:p>
          <a:p>
            <a:pPr marL="0" indent="0">
              <a:buNone/>
            </a:pPr>
            <a:r>
              <a:rPr lang="en-US" sz="2000" b="1" dirty="0">
                <a:solidFill>
                  <a:srgbClr val="C00000"/>
                </a:solidFill>
              </a:rPr>
              <a:t>The verse used to answer this child, the one who doesn’t know, is the same as the one used to answer the “wicked” child. But the meaning is almost the opposite. This is the first step in transforming how we understand </a:t>
            </a:r>
            <a:r>
              <a:rPr lang="en-US" sz="2000" b="1" i="1" dirty="0">
                <a:solidFill>
                  <a:srgbClr val="C00000"/>
                </a:solidFill>
              </a:rPr>
              <a:t>“</a:t>
            </a:r>
            <a:r>
              <a:rPr lang="en-US" sz="2000" b="1" i="1" dirty="0" err="1">
                <a:solidFill>
                  <a:srgbClr val="C00000"/>
                </a:solidFill>
              </a:rPr>
              <a:t>Ba'avur</a:t>
            </a:r>
            <a:r>
              <a:rPr lang="en-US" sz="2000" b="1" i="1" dirty="0">
                <a:solidFill>
                  <a:srgbClr val="C00000"/>
                </a:solidFill>
              </a:rPr>
              <a:t> </a:t>
            </a:r>
            <a:r>
              <a:rPr lang="en-US" sz="2000" b="1" i="1" dirty="0" err="1">
                <a:solidFill>
                  <a:srgbClr val="C00000"/>
                </a:solidFill>
              </a:rPr>
              <a:t>zeh</a:t>
            </a:r>
            <a:r>
              <a:rPr lang="en-US" sz="2000" b="1" i="1" dirty="0">
                <a:solidFill>
                  <a:srgbClr val="C00000"/>
                </a:solidFill>
              </a:rPr>
              <a:t>”, </a:t>
            </a:r>
            <a:r>
              <a:rPr lang="en-US" sz="2000" b="1" dirty="0">
                <a:solidFill>
                  <a:srgbClr val="C00000"/>
                </a:solidFill>
              </a:rPr>
              <a:t>from the meaning of excluding others to including oneself. </a:t>
            </a:r>
          </a:p>
        </p:txBody>
      </p:sp>
      <p:sp>
        <p:nvSpPr>
          <p:cNvPr id="6" name="TextBox 5">
            <a:extLst>
              <a:ext uri="{FF2B5EF4-FFF2-40B4-BE49-F238E27FC236}">
                <a16:creationId xmlns:a16="http://schemas.microsoft.com/office/drawing/2014/main" id="{A41A89E9-762D-40F3-A861-4B710D3B31AE}"/>
              </a:ext>
            </a:extLst>
          </p:cNvPr>
          <p:cNvSpPr txBox="1"/>
          <p:nvPr/>
        </p:nvSpPr>
        <p:spPr>
          <a:xfrm>
            <a:off x="5907419" y="1017644"/>
            <a:ext cx="5594020" cy="5539978"/>
          </a:xfrm>
          <a:prstGeom prst="rect">
            <a:avLst/>
          </a:prstGeom>
          <a:noFill/>
        </p:spPr>
        <p:txBody>
          <a:bodyPr wrap="square" rtlCol="0">
            <a:spAutoFit/>
          </a:bodyPr>
          <a:lstStyle/>
          <a:p>
            <a:pPr algn="r"/>
            <a:r>
              <a:rPr lang="he-IL" sz="2200" dirty="0"/>
              <a:t>וְ</a:t>
            </a:r>
            <a:r>
              <a:rPr lang="he-IL" sz="2200" b="1" dirty="0"/>
              <a:t>שֶׁאֵינוֹ יוֹדֵעַ לִשְׁאוֹל</a:t>
            </a:r>
            <a:r>
              <a:rPr lang="he-IL" sz="2200" dirty="0"/>
              <a:t> - אַתְּ פְּתַח לוֹ, שֶׁנֶּאֱמַר: וְהִגַּדְתָּ לְבִנְךָ בַּיּוֹם הַהוּא לֵאמֹר, בַּעֲבוּר זֶה עָשָׂה ה' לִי בְּצֵאתִי מִמִּצְרָיִם</a:t>
            </a:r>
          </a:p>
          <a:p>
            <a:pPr algn="r"/>
            <a:endParaRPr lang="en-US" sz="2200" dirty="0"/>
          </a:p>
          <a:p>
            <a:pPr lvl="1"/>
            <a:r>
              <a:rPr lang="en-US" i="1" dirty="0"/>
              <a:t>“You open.” Open what? Open yourself. The word for you, “</a:t>
            </a:r>
            <a:r>
              <a:rPr lang="en-US" i="1" dirty="0" err="1"/>
              <a:t>aht</a:t>
            </a:r>
            <a:r>
              <a:rPr lang="en-US" i="1" dirty="0"/>
              <a:t>”, is the feminine form in Hebrew. So this is also interpreted by some to mean, enter the feminine part of yourself. </a:t>
            </a:r>
          </a:p>
          <a:p>
            <a:endParaRPr lang="en-US" sz="2200" dirty="0"/>
          </a:p>
          <a:p>
            <a:r>
              <a:rPr lang="en-US" sz="2000" dirty="0"/>
              <a:t>When do we tell the story? When </a:t>
            </a:r>
            <a:r>
              <a:rPr lang="en-US" sz="2000" dirty="0" err="1"/>
              <a:t>matsah</a:t>
            </a:r>
            <a:r>
              <a:rPr lang="en-US" sz="2000" dirty="0"/>
              <a:t> and </a:t>
            </a:r>
            <a:r>
              <a:rPr lang="en-US" sz="2000" dirty="0" err="1"/>
              <a:t>maror</a:t>
            </a:r>
            <a:r>
              <a:rPr lang="en-US" sz="2000" dirty="0"/>
              <a:t> are before you, as it says, “Because of this / </a:t>
            </a:r>
            <a:r>
              <a:rPr lang="en-US" sz="2000" b="1" i="1" dirty="0" err="1"/>
              <a:t>Ba’avur</a:t>
            </a:r>
            <a:r>
              <a:rPr lang="en-US" sz="2000" b="1" i="1" dirty="0"/>
              <a:t> </a:t>
            </a:r>
            <a:r>
              <a:rPr lang="en-US" sz="2000" b="1" i="1" dirty="0" err="1"/>
              <a:t>zeh</a:t>
            </a:r>
            <a:r>
              <a:rPr lang="en-US" sz="2000" i="1" dirty="0"/>
              <a:t>… </a:t>
            </a:r>
            <a:r>
              <a:rPr lang="en-US" sz="2000" dirty="0"/>
              <a:t>(Exod. 13:8 again!)</a:t>
            </a:r>
            <a:endParaRPr lang="en-US" sz="2000" i="1" dirty="0"/>
          </a:p>
          <a:p>
            <a:endParaRPr lang="en-US" sz="2000" i="1" dirty="0"/>
          </a:p>
          <a:p>
            <a:pPr lvl="1"/>
            <a:r>
              <a:rPr lang="en-US" i="1" dirty="0">
                <a:solidFill>
                  <a:srgbClr val="C00000"/>
                </a:solidFill>
              </a:rPr>
              <a:t>This is the second step in transforming the verse: now it calls us to focus on the present moment and on our bodies. The climax of the seder is the final transformation.</a:t>
            </a:r>
          </a:p>
        </p:txBody>
      </p:sp>
      <p:sp>
        <p:nvSpPr>
          <p:cNvPr id="3" name="Slide Number Placeholder 2">
            <a:extLst>
              <a:ext uri="{FF2B5EF4-FFF2-40B4-BE49-F238E27FC236}">
                <a16:creationId xmlns:a16="http://schemas.microsoft.com/office/drawing/2014/main" id="{F7B1B8ED-F5C5-9247-AEAA-D16C1EE8E679}"/>
              </a:ext>
            </a:extLst>
          </p:cNvPr>
          <p:cNvSpPr>
            <a:spLocks noGrp="1"/>
          </p:cNvSpPr>
          <p:nvPr>
            <p:ph type="sldNum" sz="quarter" idx="12"/>
          </p:nvPr>
        </p:nvSpPr>
        <p:spPr/>
        <p:txBody>
          <a:bodyPr/>
          <a:lstStyle/>
          <a:p>
            <a:fld id="{DDED6A29-E892-43EE-9CD2-63AC645924D9}" type="slidenum">
              <a:rPr lang="en-US" smtClean="0"/>
              <a:t>27</a:t>
            </a:fld>
            <a:endParaRPr lang="en-US"/>
          </a:p>
        </p:txBody>
      </p:sp>
    </p:spTree>
    <p:extLst>
      <p:ext uri="{BB962C8B-B14F-4D97-AF65-F5344CB8AC3E}">
        <p14:creationId xmlns:p14="http://schemas.microsoft.com/office/powerpoint/2010/main" val="226281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164607"/>
          </a:xfrm>
        </p:spPr>
        <p:txBody>
          <a:bodyPr>
            <a:normAutofit/>
          </a:bodyPr>
          <a:lstStyle/>
          <a:p>
            <a:r>
              <a:rPr lang="en-US" i="1" dirty="0"/>
              <a:t>Beginning the story again</a:t>
            </a:r>
            <a:endParaRPr lang="en-US" dirty="0"/>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782546" y="1376947"/>
            <a:ext cx="5139665" cy="4318000"/>
          </a:xfrm>
        </p:spPr>
        <p:txBody>
          <a:bodyPr>
            <a:noAutofit/>
          </a:bodyPr>
          <a:lstStyle/>
          <a:p>
            <a:pPr marL="0" indent="0">
              <a:buNone/>
            </a:pPr>
            <a:r>
              <a:rPr lang="en-US" i="1" dirty="0">
                <a:solidFill>
                  <a:srgbClr val="C00000"/>
                </a:solidFill>
              </a:rPr>
              <a:t>Before the “promise” section (“</a:t>
            </a:r>
            <a:r>
              <a:rPr lang="en-US" i="1" dirty="0" err="1">
                <a:solidFill>
                  <a:srgbClr val="C00000"/>
                </a:solidFill>
              </a:rPr>
              <a:t>V’hi</a:t>
            </a:r>
            <a:r>
              <a:rPr lang="en-US" i="1" dirty="0">
                <a:solidFill>
                  <a:srgbClr val="C00000"/>
                </a:solidFill>
              </a:rPr>
              <a:t> </a:t>
            </a:r>
            <a:r>
              <a:rPr lang="en-US" i="1" dirty="0" err="1">
                <a:solidFill>
                  <a:srgbClr val="C00000"/>
                </a:solidFill>
              </a:rPr>
              <a:t>she'amdah</a:t>
            </a:r>
            <a:r>
              <a:rPr lang="en-US" i="1" dirty="0">
                <a:solidFill>
                  <a:srgbClr val="C00000"/>
                </a:solidFill>
              </a:rPr>
              <a:t>”), the traditional Haggadah </a:t>
            </a:r>
            <a:r>
              <a:rPr lang="en-US" b="1" i="1" dirty="0">
                <a:solidFill>
                  <a:srgbClr val="C00000"/>
                </a:solidFill>
              </a:rPr>
              <a:t>begins the story for a third time</a:t>
            </a:r>
            <a:r>
              <a:rPr lang="en-US" i="1" dirty="0">
                <a:solidFill>
                  <a:srgbClr val="C00000"/>
                </a:solidFill>
              </a:rPr>
              <a:t>: </a:t>
            </a:r>
          </a:p>
          <a:p>
            <a:pPr marL="0" indent="0">
              <a:buNone/>
            </a:pPr>
            <a:r>
              <a:rPr lang="en-US" dirty="0"/>
              <a:t>“From beginning, our ancestors were servants of idolatry, and now the </a:t>
            </a:r>
            <a:r>
              <a:rPr lang="en-US" dirty="0" err="1"/>
              <a:t>Makom</a:t>
            </a:r>
            <a:r>
              <a:rPr lang="en-US" dirty="0"/>
              <a:t> (Place) drew us near to service of the One, as it is said: And </a:t>
            </a:r>
            <a:r>
              <a:rPr lang="en-US" dirty="0" err="1"/>
              <a:t>Yehoshua</a:t>
            </a:r>
            <a:r>
              <a:rPr lang="en-US" dirty="0"/>
              <a:t> said to all the people, so said </a:t>
            </a:r>
            <a:r>
              <a:rPr lang="en-US" i="1" dirty="0"/>
              <a:t>YHVH</a:t>
            </a:r>
            <a:r>
              <a:rPr lang="en-US" dirty="0"/>
              <a:t>, Israel’s God – over beyond the River your ancestors were settled from forever and they served other Gods, and I took your father, </a:t>
            </a:r>
            <a:r>
              <a:rPr lang="en-US" dirty="0" err="1"/>
              <a:t>Avraham</a:t>
            </a:r>
            <a:r>
              <a:rPr lang="en-US" dirty="0"/>
              <a:t>, over beyond the River, and I made him walk through all the land of Canaan… and Yaakov and his children went down Egypt”.</a:t>
            </a:r>
            <a:r>
              <a:rPr lang="en-US" i="1" dirty="0"/>
              <a:t> </a:t>
            </a:r>
            <a:r>
              <a:rPr lang="en-US" dirty="0"/>
              <a:t>(Josh. 24:2-4)</a:t>
            </a:r>
            <a:endParaRPr lang="en-US" sz="2400" i="1" dirty="0"/>
          </a:p>
          <a:p>
            <a:pPr marL="0" indent="0">
              <a:buNone/>
            </a:pPr>
            <a:endParaRPr lang="en-US" sz="2400" i="1" dirty="0"/>
          </a:p>
          <a:p>
            <a:pPr marL="0" indent="0">
              <a:buNone/>
            </a:pPr>
            <a:endParaRPr lang="en-US" sz="2400" i="1" dirty="0"/>
          </a:p>
        </p:txBody>
      </p:sp>
      <p:sp>
        <p:nvSpPr>
          <p:cNvPr id="6" name="TextBox 5">
            <a:extLst>
              <a:ext uri="{FF2B5EF4-FFF2-40B4-BE49-F238E27FC236}">
                <a16:creationId xmlns:a16="http://schemas.microsoft.com/office/drawing/2014/main" id="{A41A89E9-762D-40F3-A861-4B710D3B31AE}"/>
              </a:ext>
            </a:extLst>
          </p:cNvPr>
          <p:cNvSpPr txBox="1"/>
          <p:nvPr/>
        </p:nvSpPr>
        <p:spPr>
          <a:xfrm>
            <a:off x="6363369" y="1328813"/>
            <a:ext cx="4585367" cy="4001095"/>
          </a:xfrm>
          <a:prstGeom prst="rect">
            <a:avLst/>
          </a:prstGeom>
          <a:noFill/>
        </p:spPr>
        <p:txBody>
          <a:bodyPr wrap="square" rtlCol="0">
            <a:spAutoFit/>
          </a:bodyPr>
          <a:lstStyle/>
          <a:p>
            <a:r>
              <a:rPr lang="en-US" i="1" dirty="0">
                <a:solidFill>
                  <a:srgbClr val="C00000"/>
                </a:solidFill>
              </a:rPr>
              <a:t>After “the promise” and “</a:t>
            </a:r>
            <a:r>
              <a:rPr lang="en-US" i="1" dirty="0" err="1">
                <a:solidFill>
                  <a:srgbClr val="C00000"/>
                </a:solidFill>
              </a:rPr>
              <a:t>v’hi</a:t>
            </a:r>
            <a:r>
              <a:rPr lang="en-US" i="1" dirty="0">
                <a:solidFill>
                  <a:srgbClr val="C00000"/>
                </a:solidFill>
              </a:rPr>
              <a:t> </a:t>
            </a:r>
            <a:r>
              <a:rPr lang="en-US" i="1" dirty="0" err="1">
                <a:solidFill>
                  <a:srgbClr val="C00000"/>
                </a:solidFill>
              </a:rPr>
              <a:t>she’amdah</a:t>
            </a:r>
            <a:r>
              <a:rPr lang="en-US" i="1" dirty="0">
                <a:solidFill>
                  <a:srgbClr val="C00000"/>
                </a:solidFill>
              </a:rPr>
              <a:t>”, the </a:t>
            </a:r>
            <a:r>
              <a:rPr lang="en-US" i="1" dirty="0" err="1">
                <a:solidFill>
                  <a:srgbClr val="C00000"/>
                </a:solidFill>
              </a:rPr>
              <a:t>haggadah</a:t>
            </a:r>
            <a:r>
              <a:rPr lang="en-US" i="1" dirty="0">
                <a:solidFill>
                  <a:srgbClr val="C00000"/>
                </a:solidFill>
              </a:rPr>
              <a:t> begins the story for the fourth and final time (</a:t>
            </a:r>
            <a:r>
              <a:rPr lang="en-US" i="1" dirty="0">
                <a:solidFill>
                  <a:srgbClr val="C00000"/>
                </a:solidFill>
                <a:hlinkClick r:id="rId2" action="ppaction://hlinksldjump"/>
              </a:rPr>
              <a:t>slide 30</a:t>
            </a:r>
            <a:r>
              <a:rPr lang="en-US" i="1" dirty="0">
                <a:solidFill>
                  <a:srgbClr val="C00000"/>
                </a:solidFill>
              </a:rPr>
              <a:t>), which starts with verse 26:5 from Deuteronomy:</a:t>
            </a:r>
            <a:endParaRPr lang="en-US" dirty="0"/>
          </a:p>
          <a:p>
            <a:pPr algn="r"/>
            <a:r>
              <a:rPr lang="en-US" dirty="0"/>
              <a:t> </a:t>
            </a:r>
            <a:r>
              <a:rPr lang="he-IL" dirty="0"/>
              <a:t>אֲרַמִּי אֹבֵד אָבִי</a:t>
            </a:r>
            <a:endParaRPr lang="en-US" dirty="0"/>
          </a:p>
          <a:p>
            <a:pPr>
              <a:spcAft>
                <a:spcPts val="1200"/>
              </a:spcAft>
            </a:pPr>
            <a:r>
              <a:rPr lang="en-US" i="1" dirty="0"/>
              <a:t>An Aramean who wanders lost </a:t>
            </a:r>
            <a:r>
              <a:rPr lang="en-US" i="1" dirty="0">
                <a:solidFill>
                  <a:srgbClr val="0F647B"/>
                </a:solidFill>
              </a:rPr>
              <a:t>was</a:t>
            </a:r>
            <a:r>
              <a:rPr lang="en-US" i="1" dirty="0"/>
              <a:t> my father…</a:t>
            </a:r>
          </a:p>
          <a:p>
            <a:pPr>
              <a:spcAft>
                <a:spcPts val="1200"/>
              </a:spcAft>
            </a:pPr>
            <a:r>
              <a:rPr lang="en-US" b="1" i="1" dirty="0">
                <a:solidFill>
                  <a:srgbClr val="C00000"/>
                </a:solidFill>
              </a:rPr>
              <a:t>How would you begin the story?</a:t>
            </a:r>
          </a:p>
          <a:p>
            <a:pPr>
              <a:spcAft>
                <a:spcPts val="1200"/>
              </a:spcAft>
            </a:pPr>
            <a:r>
              <a:rPr lang="en-US" dirty="0">
                <a:solidFill>
                  <a:srgbClr val="C00000"/>
                </a:solidFill>
              </a:rPr>
              <a:t>The traditional </a:t>
            </a:r>
            <a:r>
              <a:rPr lang="en-US" i="1" dirty="0">
                <a:solidFill>
                  <a:srgbClr val="C00000"/>
                </a:solidFill>
              </a:rPr>
              <a:t>Haggadah</a:t>
            </a:r>
            <a:r>
              <a:rPr lang="en-US" dirty="0">
                <a:solidFill>
                  <a:srgbClr val="C00000"/>
                </a:solidFill>
              </a:rPr>
              <a:t> has </a:t>
            </a:r>
            <a:r>
              <a:rPr lang="en-US" b="1" dirty="0">
                <a:solidFill>
                  <a:srgbClr val="C00000"/>
                </a:solidFill>
              </a:rPr>
              <a:t>four</a:t>
            </a:r>
            <a:r>
              <a:rPr lang="en-US" dirty="0">
                <a:solidFill>
                  <a:srgbClr val="C00000"/>
                </a:solidFill>
              </a:rPr>
              <a:t> beginnings. </a:t>
            </a:r>
            <a:r>
              <a:rPr lang="en-US" b="1" i="1" dirty="0">
                <a:solidFill>
                  <a:srgbClr val="C00000"/>
                </a:solidFill>
              </a:rPr>
              <a:t>Why does the Haggadah “stutter” and retrace its steps by beginning to tell the story four times?</a:t>
            </a:r>
          </a:p>
        </p:txBody>
      </p:sp>
      <p:sp>
        <p:nvSpPr>
          <p:cNvPr id="3" name="TextBox 2"/>
          <p:cNvSpPr txBox="1"/>
          <p:nvPr/>
        </p:nvSpPr>
        <p:spPr>
          <a:xfrm>
            <a:off x="6363369" y="5529187"/>
            <a:ext cx="5445772" cy="923330"/>
          </a:xfrm>
          <a:prstGeom prst="rect">
            <a:avLst/>
          </a:prstGeom>
          <a:noFill/>
        </p:spPr>
        <p:txBody>
          <a:bodyPr wrap="square" rtlCol="0">
            <a:spAutoFit/>
          </a:bodyPr>
          <a:lstStyle/>
          <a:p>
            <a:r>
              <a:rPr lang="en-US" dirty="0">
                <a:solidFill>
                  <a:srgbClr val="C00000"/>
                </a:solidFill>
              </a:rPr>
              <a:t>If you skip the first three beginnings and just start with the fourth (slide 30), that still counts as telling the story!</a:t>
            </a:r>
          </a:p>
        </p:txBody>
      </p:sp>
      <p:sp>
        <p:nvSpPr>
          <p:cNvPr id="4" name="Slide Number Placeholder 3">
            <a:extLst>
              <a:ext uri="{FF2B5EF4-FFF2-40B4-BE49-F238E27FC236}">
                <a16:creationId xmlns:a16="http://schemas.microsoft.com/office/drawing/2014/main" id="{9F4ED5A7-69C3-7847-9B7D-EB544D45C7C1}"/>
              </a:ext>
            </a:extLst>
          </p:cNvPr>
          <p:cNvSpPr>
            <a:spLocks noGrp="1"/>
          </p:cNvSpPr>
          <p:nvPr>
            <p:ph type="sldNum" sz="quarter" idx="12"/>
          </p:nvPr>
        </p:nvSpPr>
        <p:spPr/>
        <p:txBody>
          <a:bodyPr/>
          <a:lstStyle/>
          <a:p>
            <a:fld id="{DDED6A29-E892-43EE-9CD2-63AC645924D9}" type="slidenum">
              <a:rPr lang="en-US" smtClean="0"/>
              <a:t>28</a:t>
            </a:fld>
            <a:endParaRPr lang="en-US"/>
          </a:p>
        </p:txBody>
      </p:sp>
      <p:sp>
        <p:nvSpPr>
          <p:cNvPr id="7" name="TextBox 6">
            <a:extLst>
              <a:ext uri="{FF2B5EF4-FFF2-40B4-BE49-F238E27FC236}">
                <a16:creationId xmlns:a16="http://schemas.microsoft.com/office/drawing/2014/main" id="{34EB35C4-65AA-CF40-AA02-C68944DDF34A}"/>
              </a:ext>
            </a:extLst>
          </p:cNvPr>
          <p:cNvSpPr txBox="1"/>
          <p:nvPr/>
        </p:nvSpPr>
        <p:spPr>
          <a:xfrm>
            <a:off x="29057" y="-66907"/>
            <a:ext cx="1282390" cy="369332"/>
          </a:xfrm>
          <a:prstGeom prst="rect">
            <a:avLst/>
          </a:prstGeom>
          <a:noFill/>
        </p:spPr>
        <p:txBody>
          <a:bodyPr wrap="square" rtlCol="0">
            <a:spAutoFit/>
          </a:bodyPr>
          <a:lstStyle/>
          <a:p>
            <a:r>
              <a:rPr lang="en-US" dirty="0">
                <a:hlinkClick r:id="rId3" action="ppaction://hlinksldjump"/>
              </a:rPr>
              <a:t>Short cuts</a:t>
            </a:r>
            <a:endParaRPr lang="en-US" dirty="0"/>
          </a:p>
        </p:txBody>
      </p:sp>
    </p:spTree>
    <p:extLst>
      <p:ext uri="{BB962C8B-B14F-4D97-AF65-F5344CB8AC3E}">
        <p14:creationId xmlns:p14="http://schemas.microsoft.com/office/powerpoint/2010/main" val="205105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i="1" dirty="0"/>
              <a:t>God’s promise – our fate</a:t>
            </a:r>
            <a:endParaRPr lang="en-US" sz="3200" dirty="0"/>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940526" y="2638697"/>
            <a:ext cx="5426686" cy="3725194"/>
          </a:xfrm>
        </p:spPr>
        <p:txBody>
          <a:bodyPr>
            <a:noAutofit/>
          </a:bodyPr>
          <a:lstStyle/>
          <a:p>
            <a:pPr marL="0" indent="0">
              <a:buNone/>
            </a:pPr>
            <a:r>
              <a:rPr lang="en-US" sz="2000" dirty="0"/>
              <a:t>telling it like this to Abraham our father at the covenant of the sacrificial halves: </a:t>
            </a:r>
          </a:p>
          <a:p>
            <a:pPr marL="274320" lvl="1" indent="0">
              <a:spcBef>
                <a:spcPts val="700"/>
              </a:spcBef>
              <a:buNone/>
            </a:pPr>
            <a:r>
              <a:rPr lang="en-US" sz="2000" b="1" i="1" dirty="0"/>
              <a:t>And God said to Avram, know, you must know that your seed will be a stranger/ a refugee/ an immigrant (ger) in a land that is not for them, and they will serve them, and they will harm them and impoverish them four hundred years. And also I will judge that nation that they serve, and after they will go out with great wealth. </a:t>
            </a:r>
            <a:r>
              <a:rPr lang="en-US" sz="2000" dirty="0"/>
              <a:t>(Gen. 15:13-14) </a:t>
            </a:r>
          </a:p>
        </p:txBody>
      </p:sp>
      <p:pic>
        <p:nvPicPr>
          <p:cNvPr id="19458" name="Picture 2" descr="Exodus">
            <a:extLst>
              <a:ext uri="{FF2B5EF4-FFF2-40B4-BE49-F238E27FC236}">
                <a16:creationId xmlns:a16="http://schemas.microsoft.com/office/drawing/2014/main" id="{65ED0E2B-BC68-4739-B2FB-DD68A21A90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25268" y="3193331"/>
            <a:ext cx="4918800" cy="342827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940526" y="1428600"/>
            <a:ext cx="9335537" cy="1631216"/>
          </a:xfrm>
          <a:prstGeom prst="rect">
            <a:avLst/>
          </a:prstGeom>
          <a:noFill/>
        </p:spPr>
        <p:txBody>
          <a:bodyPr wrap="square" rtlCol="0">
            <a:spAutoFit/>
          </a:bodyPr>
          <a:lstStyle/>
          <a:p>
            <a:r>
              <a:rPr lang="en-US" sz="2000" i="1" dirty="0">
                <a:solidFill>
                  <a:srgbClr val="C00000"/>
                </a:solidFill>
              </a:rPr>
              <a:t>			Lift the cup, cover the </a:t>
            </a:r>
            <a:r>
              <a:rPr lang="en-US" sz="2000" i="1" dirty="0" err="1">
                <a:solidFill>
                  <a:srgbClr val="C00000"/>
                </a:solidFill>
              </a:rPr>
              <a:t>matsah</a:t>
            </a:r>
            <a:r>
              <a:rPr lang="en-US" sz="2000" i="1" dirty="0">
                <a:solidFill>
                  <a:srgbClr val="C00000"/>
                </a:solidFill>
              </a:rPr>
              <a:t>, and say:</a:t>
            </a:r>
          </a:p>
          <a:p>
            <a:endParaRPr lang="en-US" sz="1600" i="1" dirty="0">
              <a:solidFill>
                <a:srgbClr val="800000"/>
              </a:solidFill>
            </a:endParaRPr>
          </a:p>
          <a:p>
            <a:r>
              <a:rPr lang="en-US" sz="2200" dirty="0"/>
              <a:t>Blessed be the One who guards the promise to Israel. Blessed be!</a:t>
            </a:r>
          </a:p>
          <a:p>
            <a:r>
              <a:rPr lang="en-US" sz="2000" dirty="0"/>
              <a:t>For the Holy One calculated the end </a:t>
            </a:r>
            <a:r>
              <a:rPr lang="en-US" sz="2000" dirty="0">
                <a:solidFill>
                  <a:srgbClr val="0F647B"/>
                </a:solidFill>
              </a:rPr>
              <a:t>at the beginning</a:t>
            </a:r>
            <a:r>
              <a:rPr lang="en-US" sz="2000" dirty="0"/>
              <a:t>, </a:t>
            </a:r>
          </a:p>
          <a:p>
            <a:endParaRPr lang="en-US" dirty="0"/>
          </a:p>
        </p:txBody>
      </p:sp>
      <p:sp>
        <p:nvSpPr>
          <p:cNvPr id="4" name="Slide Number Placeholder 3">
            <a:extLst>
              <a:ext uri="{FF2B5EF4-FFF2-40B4-BE49-F238E27FC236}">
                <a16:creationId xmlns:a16="http://schemas.microsoft.com/office/drawing/2014/main" id="{DC9B3E00-AE03-7448-8985-8448887E2B08}"/>
              </a:ext>
            </a:extLst>
          </p:cNvPr>
          <p:cNvSpPr>
            <a:spLocks noGrp="1"/>
          </p:cNvSpPr>
          <p:nvPr>
            <p:ph type="sldNum" sz="quarter" idx="12"/>
          </p:nvPr>
        </p:nvSpPr>
        <p:spPr>
          <a:xfrm>
            <a:off x="10410886" y="2244208"/>
            <a:ext cx="1463040" cy="274320"/>
          </a:xfrm>
        </p:spPr>
        <p:txBody>
          <a:bodyPr/>
          <a:lstStyle/>
          <a:p>
            <a:fld id="{DDED6A29-E892-43EE-9CD2-63AC645924D9}" type="slidenum">
              <a:rPr lang="en-US" smtClean="0"/>
              <a:t>29</a:t>
            </a:fld>
            <a:endParaRPr lang="en-US" dirty="0"/>
          </a:p>
        </p:txBody>
      </p:sp>
    </p:spTree>
    <p:extLst>
      <p:ext uri="{BB962C8B-B14F-4D97-AF65-F5344CB8AC3E}">
        <p14:creationId xmlns:p14="http://schemas.microsoft.com/office/powerpoint/2010/main" val="416618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489098"/>
            <a:ext cx="10058400" cy="882502"/>
          </a:xfrm>
        </p:spPr>
        <p:txBody>
          <a:bodyPr>
            <a:normAutofit/>
          </a:bodyPr>
          <a:lstStyle/>
          <a:p>
            <a:r>
              <a:rPr lang="en-US" dirty="0"/>
              <a:t>Preface</a:t>
            </a:r>
            <a:endParaRPr lang="en-US" sz="3100" dirty="0"/>
          </a:p>
        </p:txBody>
      </p:sp>
      <p:sp>
        <p:nvSpPr>
          <p:cNvPr id="3" name="Content Placeholder 2">
            <a:extLst>
              <a:ext uri="{FF2B5EF4-FFF2-40B4-BE49-F238E27FC236}">
                <a16:creationId xmlns:a16="http://schemas.microsoft.com/office/drawing/2014/main" id="{2A53E01A-CD2C-45F4-8CCD-4770351DC3B8}"/>
              </a:ext>
            </a:extLst>
          </p:cNvPr>
          <p:cNvSpPr>
            <a:spLocks noGrp="1"/>
          </p:cNvSpPr>
          <p:nvPr>
            <p:ph idx="1"/>
          </p:nvPr>
        </p:nvSpPr>
        <p:spPr>
          <a:xfrm>
            <a:off x="552892" y="1476102"/>
            <a:ext cx="11086215" cy="5105890"/>
          </a:xfrm>
        </p:spPr>
        <p:txBody>
          <a:bodyPr>
            <a:normAutofit/>
          </a:bodyPr>
          <a:lstStyle/>
          <a:p>
            <a:r>
              <a:rPr lang="en-US" sz="2400" dirty="0"/>
              <a:t>This PowerPoint presentation is intended for use during a Zoom </a:t>
            </a:r>
            <a:r>
              <a:rPr lang="en-US" sz="2400" dirty="0" err="1"/>
              <a:t>seder</a:t>
            </a:r>
            <a:r>
              <a:rPr lang="en-US" sz="2400" dirty="0"/>
              <a:t> or to be projected at a home </a:t>
            </a:r>
            <a:r>
              <a:rPr lang="en-US" sz="2400" dirty="0" err="1"/>
              <a:t>seder</a:t>
            </a:r>
            <a:r>
              <a:rPr lang="en-US" sz="2400" dirty="0"/>
              <a:t>. For Zoom, you might want to begin screensharing around </a:t>
            </a:r>
            <a:r>
              <a:rPr lang="en-US" sz="2400" dirty="0">
                <a:hlinkClick r:id="rId2" action="ppaction://hlinksldjump"/>
              </a:rPr>
              <a:t>slide 5 </a:t>
            </a:r>
            <a:r>
              <a:rPr lang="en-US" sz="2400" dirty="0"/>
              <a:t>and turn it off periodically for discussion. The formal </a:t>
            </a:r>
            <a:r>
              <a:rPr lang="en-US" sz="2400" i="1" dirty="0"/>
              <a:t>Haggadah</a:t>
            </a:r>
            <a:r>
              <a:rPr lang="en-US" sz="2400" dirty="0"/>
              <a:t> begins on </a:t>
            </a:r>
            <a:r>
              <a:rPr lang="en-US" sz="2400" dirty="0">
                <a:hlinkClick r:id="rId3" action="ppaction://hlinksldjump"/>
              </a:rPr>
              <a:t>slide 13</a:t>
            </a:r>
            <a:r>
              <a:rPr lang="en-US" sz="2400" dirty="0"/>
              <a:t>. It ends on </a:t>
            </a:r>
            <a:r>
              <a:rPr lang="en-US" sz="2400" dirty="0">
                <a:hlinkClick r:id="rId4" action="ppaction://hlinksldjump"/>
              </a:rPr>
              <a:t>slide 82</a:t>
            </a:r>
            <a:r>
              <a:rPr lang="en-US" sz="2400" dirty="0"/>
              <a:t>, followed by songs. The core of </a:t>
            </a:r>
            <a:r>
              <a:rPr lang="en-US" sz="2400" i="1" dirty="0" err="1"/>
              <a:t>Magid</a:t>
            </a:r>
            <a:r>
              <a:rPr lang="en-US" sz="2400" i="1" dirty="0"/>
              <a:t> </a:t>
            </a:r>
            <a:r>
              <a:rPr lang="en-US" sz="2400" dirty="0"/>
              <a:t>(the </a:t>
            </a:r>
            <a:r>
              <a:rPr lang="en-US" sz="2400" i="1" dirty="0"/>
              <a:t>Haggadah</a:t>
            </a:r>
            <a:r>
              <a:rPr lang="en-US" sz="2400" dirty="0"/>
              <a:t> story) is </a:t>
            </a:r>
            <a:r>
              <a:rPr lang="en-US" sz="2400" dirty="0">
                <a:hlinkClick r:id="rId5" action="ppaction://hlinksldjump"/>
              </a:rPr>
              <a:t>slides 31-36</a:t>
            </a:r>
            <a:r>
              <a:rPr lang="en-US" sz="2400" dirty="0"/>
              <a:t> – and it’s enough if you’re looking to abridge.</a:t>
            </a:r>
          </a:p>
          <a:p>
            <a:r>
              <a:rPr lang="en-US" sz="2400" dirty="0"/>
              <a:t>This presentation includes most of the traditional </a:t>
            </a:r>
            <a:r>
              <a:rPr lang="en-US" sz="2400" i="1" dirty="0"/>
              <a:t>Haggadah</a:t>
            </a:r>
            <a:r>
              <a:rPr lang="en-US" sz="2400" dirty="0"/>
              <a:t> in Hebrew and English, as well as videos, texts, and traditions from around the world, including multiple Jewish languages. You can tailor the slides to your own seder. After all the songs you will find the </a:t>
            </a:r>
            <a:r>
              <a:rPr lang="en-US" sz="2400" dirty="0">
                <a:hlinkClick r:id="rId6" action="ppaction://hlinksldjump"/>
              </a:rPr>
              <a:t>full Hebrew of the omitted or abridged sections</a:t>
            </a:r>
            <a:r>
              <a:rPr lang="en-US" sz="2400" dirty="0"/>
              <a:t> as it appears in the Ashkenazi </a:t>
            </a:r>
            <a:r>
              <a:rPr lang="en-US" sz="2400" i="1" dirty="0"/>
              <a:t>Haggadah</a:t>
            </a:r>
            <a:r>
              <a:rPr lang="en-US" sz="2400" dirty="0"/>
              <a:t>, which you can insert in their appropriate locations, using </a:t>
            </a:r>
            <a:r>
              <a:rPr lang="en-US" sz="2400" dirty="0">
                <a:hlinkClick r:id="rId7"/>
              </a:rPr>
              <a:t>sefaria.org</a:t>
            </a:r>
            <a:r>
              <a:rPr lang="en-US" sz="2400" dirty="0"/>
              <a:t> as a guide.</a:t>
            </a:r>
          </a:p>
        </p:txBody>
      </p:sp>
      <p:sp>
        <p:nvSpPr>
          <p:cNvPr id="4" name="Slide Number Placeholder 3">
            <a:extLst>
              <a:ext uri="{FF2B5EF4-FFF2-40B4-BE49-F238E27FC236}">
                <a16:creationId xmlns:a16="http://schemas.microsoft.com/office/drawing/2014/main" id="{C1CA4C14-F83B-6741-B4A2-31126812F3CE}"/>
              </a:ext>
            </a:extLst>
          </p:cNvPr>
          <p:cNvSpPr>
            <a:spLocks noGrp="1"/>
          </p:cNvSpPr>
          <p:nvPr>
            <p:ph type="sldNum" sz="quarter" idx="12"/>
          </p:nvPr>
        </p:nvSpPr>
        <p:spPr/>
        <p:txBody>
          <a:bodyPr/>
          <a:lstStyle/>
          <a:p>
            <a:fld id="{DDED6A29-E892-43EE-9CD2-63AC645924D9}" type="slidenum">
              <a:rPr lang="en-US" smtClean="0"/>
              <a:t>3</a:t>
            </a:fld>
            <a:endParaRPr lang="en-US"/>
          </a:p>
        </p:txBody>
      </p:sp>
    </p:spTree>
    <p:extLst>
      <p:ext uri="{BB962C8B-B14F-4D97-AF65-F5344CB8AC3E}">
        <p14:creationId xmlns:p14="http://schemas.microsoft.com/office/powerpoint/2010/main" val="1299416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i="1" dirty="0" err="1"/>
              <a:t>V’hi</a:t>
            </a:r>
            <a:r>
              <a:rPr lang="en-US" i="1" dirty="0"/>
              <a:t> </a:t>
            </a:r>
            <a:r>
              <a:rPr lang="en-US" i="1" dirty="0" err="1"/>
              <a:t>she’amdah</a:t>
            </a:r>
            <a:r>
              <a:rPr lang="en-US" i="1" dirty="0"/>
              <a:t> </a:t>
            </a:r>
            <a:r>
              <a:rPr lang="en-US" dirty="0"/>
              <a:t>- </a:t>
            </a:r>
            <a:r>
              <a:rPr lang="he-IL" dirty="0"/>
              <a:t>וְהִיא שֶׁעָמְדָה</a:t>
            </a:r>
            <a:endParaRPr lang="en-US" sz="3200" dirty="0"/>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779364" y="1342019"/>
            <a:ext cx="6032632" cy="5250168"/>
          </a:xfrm>
        </p:spPr>
        <p:txBody>
          <a:bodyPr>
            <a:noAutofit/>
          </a:bodyPr>
          <a:lstStyle/>
          <a:p>
            <a:pPr marL="0" indent="0">
              <a:buNone/>
            </a:pPr>
            <a:r>
              <a:rPr lang="en-US" sz="2000" i="1" dirty="0">
                <a:solidFill>
                  <a:srgbClr val="C00000"/>
                </a:solidFill>
              </a:rPr>
              <a:t>	Continue lifting the cup:</a:t>
            </a:r>
          </a:p>
          <a:p>
            <a:pPr marL="0" indent="0">
              <a:buNone/>
            </a:pPr>
            <a:r>
              <a:rPr lang="en-US" sz="2000" dirty="0"/>
              <a:t>And she (the promise) is what stood up for our ancestors and for us, for it wasn’t only one who stood over us to finish us off, but in each and every generation they stand over us to finish us off. But the Holy One rescues us from their hand. </a:t>
            </a:r>
          </a:p>
          <a:p>
            <a:pPr marL="0" indent="0">
              <a:buNone/>
            </a:pPr>
            <a:endParaRPr lang="en-US" sz="1200" dirty="0"/>
          </a:p>
          <a:p>
            <a:pPr marL="0" indent="0">
              <a:buNone/>
            </a:pPr>
            <a:r>
              <a:rPr lang="en-US" sz="2000" i="1" dirty="0" err="1"/>
              <a:t>V’hi</a:t>
            </a:r>
            <a:r>
              <a:rPr lang="en-US" sz="2000" i="1" dirty="0"/>
              <a:t> </a:t>
            </a:r>
            <a:r>
              <a:rPr lang="en-US" sz="2000" i="1" dirty="0" err="1"/>
              <a:t>she’amdah</a:t>
            </a:r>
            <a:r>
              <a:rPr lang="en-US" sz="2000" i="1" dirty="0"/>
              <a:t>, </a:t>
            </a:r>
            <a:r>
              <a:rPr lang="en-US" sz="2000" i="1" dirty="0" err="1"/>
              <a:t>v’hi</a:t>
            </a:r>
            <a:r>
              <a:rPr lang="en-US" sz="2000" i="1" dirty="0"/>
              <a:t> </a:t>
            </a:r>
            <a:r>
              <a:rPr lang="en-US" sz="2000" i="1" dirty="0" err="1"/>
              <a:t>she’amdah</a:t>
            </a:r>
            <a:r>
              <a:rPr lang="en-US" sz="2000" i="1" dirty="0"/>
              <a:t>, </a:t>
            </a:r>
            <a:r>
              <a:rPr lang="en-US" sz="2000" i="1" dirty="0" err="1"/>
              <a:t>la’avoteinu</a:t>
            </a:r>
            <a:r>
              <a:rPr lang="en-US" sz="2000" i="1" dirty="0"/>
              <a:t> </a:t>
            </a:r>
            <a:r>
              <a:rPr lang="en-US" sz="2000" i="1" dirty="0" err="1"/>
              <a:t>v’lanu</a:t>
            </a:r>
            <a:r>
              <a:rPr lang="en-US" sz="2000" i="1" dirty="0"/>
              <a:t>, </a:t>
            </a:r>
            <a:r>
              <a:rPr lang="en-US" sz="2000" i="1" dirty="0" err="1"/>
              <a:t>le’imoteinu</a:t>
            </a:r>
            <a:r>
              <a:rPr lang="en-US" sz="2000" i="1" dirty="0"/>
              <a:t> </a:t>
            </a:r>
            <a:r>
              <a:rPr lang="en-US" sz="2000" i="1" dirty="0" err="1"/>
              <a:t>v’lanu</a:t>
            </a:r>
            <a:r>
              <a:rPr lang="en-US" sz="2000" i="1" dirty="0"/>
              <a:t>. x2</a:t>
            </a:r>
          </a:p>
          <a:p>
            <a:pPr marL="0" indent="0">
              <a:buNone/>
            </a:pPr>
            <a:r>
              <a:rPr lang="en-US" sz="2000" i="1" dirty="0" err="1"/>
              <a:t>Shelo</a:t>
            </a:r>
            <a:r>
              <a:rPr lang="en-US" sz="2000" i="1" dirty="0"/>
              <a:t> </a:t>
            </a:r>
            <a:r>
              <a:rPr lang="en-US" sz="2000" i="1" dirty="0" err="1"/>
              <a:t>echad</a:t>
            </a:r>
            <a:r>
              <a:rPr lang="en-US" sz="2000" i="1" dirty="0"/>
              <a:t> </a:t>
            </a:r>
            <a:r>
              <a:rPr lang="en-US" sz="2000" i="1" dirty="0" err="1"/>
              <a:t>bilvad</a:t>
            </a:r>
            <a:r>
              <a:rPr lang="en-US" sz="2000" i="1" dirty="0"/>
              <a:t> </a:t>
            </a:r>
            <a:r>
              <a:rPr lang="en-US" sz="2000" i="1" dirty="0" err="1"/>
              <a:t>amad</a:t>
            </a:r>
            <a:r>
              <a:rPr lang="en-US" sz="2000" i="1" dirty="0"/>
              <a:t> </a:t>
            </a:r>
            <a:r>
              <a:rPr lang="en-US" sz="2000" i="1" dirty="0" err="1"/>
              <a:t>aleinu</a:t>
            </a:r>
            <a:r>
              <a:rPr lang="en-US" sz="2000" i="1" dirty="0"/>
              <a:t> </a:t>
            </a:r>
            <a:r>
              <a:rPr lang="en-US" sz="2000" i="1" dirty="0" err="1"/>
              <a:t>l’khaloteinu</a:t>
            </a:r>
            <a:r>
              <a:rPr lang="en-US" sz="2000" i="1" dirty="0"/>
              <a:t>,</a:t>
            </a:r>
          </a:p>
          <a:p>
            <a:pPr marL="0" indent="0">
              <a:buNone/>
            </a:pPr>
            <a:r>
              <a:rPr lang="en-US" sz="2000" i="1" dirty="0"/>
              <a:t>Ela </a:t>
            </a:r>
            <a:r>
              <a:rPr lang="en-US" sz="2000" i="1" dirty="0" err="1"/>
              <a:t>sheb’khol</a:t>
            </a:r>
            <a:r>
              <a:rPr lang="en-US" sz="2000" i="1" dirty="0"/>
              <a:t> </a:t>
            </a:r>
            <a:r>
              <a:rPr lang="en-US" sz="2000" i="1" dirty="0" err="1"/>
              <a:t>dor</a:t>
            </a:r>
            <a:r>
              <a:rPr lang="en-US" sz="2000" i="1" dirty="0"/>
              <a:t> </a:t>
            </a:r>
            <a:r>
              <a:rPr lang="en-US" sz="2000" i="1" dirty="0" err="1"/>
              <a:t>vador</a:t>
            </a:r>
            <a:r>
              <a:rPr lang="en-US" sz="2000" i="1" dirty="0"/>
              <a:t> </a:t>
            </a:r>
            <a:r>
              <a:rPr lang="en-US" sz="2000" i="1" dirty="0" err="1"/>
              <a:t>omdim</a:t>
            </a:r>
            <a:r>
              <a:rPr lang="en-US" sz="2000" i="1" dirty="0"/>
              <a:t> </a:t>
            </a:r>
            <a:r>
              <a:rPr lang="en-US" sz="2000" i="1" dirty="0" err="1"/>
              <a:t>aleinu</a:t>
            </a:r>
            <a:r>
              <a:rPr lang="en-US" sz="2000" i="1" dirty="0"/>
              <a:t> </a:t>
            </a:r>
            <a:r>
              <a:rPr lang="en-US" sz="2000" i="1" dirty="0" err="1"/>
              <a:t>l’khaloteinu</a:t>
            </a:r>
            <a:r>
              <a:rPr lang="en-US" sz="2000" i="1" dirty="0"/>
              <a:t> </a:t>
            </a:r>
          </a:p>
          <a:p>
            <a:pPr marL="0" indent="0">
              <a:buNone/>
            </a:pPr>
            <a:r>
              <a:rPr lang="en-US" sz="2000" i="1" dirty="0" err="1"/>
              <a:t>v'hakadosh</a:t>
            </a:r>
            <a:r>
              <a:rPr lang="en-US" sz="2000" i="1" dirty="0"/>
              <a:t> </a:t>
            </a:r>
            <a:r>
              <a:rPr lang="en-US" sz="2000" i="1" dirty="0" err="1"/>
              <a:t>barukh</a:t>
            </a:r>
            <a:r>
              <a:rPr lang="en-US" sz="2000" i="1" dirty="0"/>
              <a:t> hu </a:t>
            </a:r>
            <a:r>
              <a:rPr lang="en-US" sz="2000" i="1" dirty="0" err="1"/>
              <a:t>matzilenu</a:t>
            </a:r>
            <a:r>
              <a:rPr lang="en-US" sz="2000" i="1" dirty="0"/>
              <a:t> </a:t>
            </a:r>
            <a:r>
              <a:rPr lang="en-US" sz="2000" i="1" dirty="0" err="1"/>
              <a:t>miyadam</a:t>
            </a:r>
            <a:r>
              <a:rPr lang="en-US" sz="2000" i="1" dirty="0"/>
              <a:t>.</a:t>
            </a:r>
          </a:p>
        </p:txBody>
      </p:sp>
      <p:sp>
        <p:nvSpPr>
          <p:cNvPr id="6" name="TextBox 5">
            <a:extLst>
              <a:ext uri="{FF2B5EF4-FFF2-40B4-BE49-F238E27FC236}">
                <a16:creationId xmlns:a16="http://schemas.microsoft.com/office/drawing/2014/main" id="{A41A89E9-762D-40F3-A861-4B710D3B31AE}"/>
              </a:ext>
            </a:extLst>
          </p:cNvPr>
          <p:cNvSpPr txBox="1"/>
          <p:nvPr/>
        </p:nvSpPr>
        <p:spPr>
          <a:xfrm>
            <a:off x="7034097" y="1512156"/>
            <a:ext cx="4344770" cy="1785104"/>
          </a:xfrm>
          <a:prstGeom prst="rect">
            <a:avLst/>
          </a:prstGeom>
          <a:noFill/>
        </p:spPr>
        <p:txBody>
          <a:bodyPr wrap="square" rtlCol="0">
            <a:spAutoFit/>
          </a:bodyPr>
          <a:lstStyle/>
          <a:p>
            <a:pPr algn="r"/>
            <a:r>
              <a:rPr lang="he-IL" sz="2200" dirty="0"/>
              <a:t>וְהִיא שֶׁעָמְדָה לַאֲבוֹתֵינוּ וְלָנוּ. שֶׁלֹּא אֶחָד בִּלְבָד עָמַד עָלֵינוּ לְכַלּוֹתֵנוּ, אֶלָּא שֶׁבְּכָל דּוֹר וָדוֹר עוֹמְדִים עָלֵינוּ לְכַלוֹתֵנוּ, וְהַקָּדוֹשׁ בָּרוּךְ הוּא מַצִּילֵנוּ מִיָּדָם.</a:t>
            </a:r>
            <a:endParaRPr lang="en-US" dirty="0"/>
          </a:p>
          <a:p>
            <a:pPr algn="r"/>
            <a:endParaRPr lang="en-US" sz="2200" dirty="0"/>
          </a:p>
        </p:txBody>
      </p:sp>
      <p:pic>
        <p:nvPicPr>
          <p:cNvPr id="19458" name="Picture 2" descr="Exodus">
            <a:extLst>
              <a:ext uri="{FF2B5EF4-FFF2-40B4-BE49-F238E27FC236}">
                <a16:creationId xmlns:a16="http://schemas.microsoft.com/office/drawing/2014/main" id="{65ED0E2B-BC68-4739-B2FB-DD68A21A90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72657" y="3309542"/>
            <a:ext cx="5160263" cy="32826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55AA172F-D7D3-6D44-9D26-9B03FA0D1C23}"/>
              </a:ext>
            </a:extLst>
          </p:cNvPr>
          <p:cNvSpPr>
            <a:spLocks noGrp="1"/>
          </p:cNvSpPr>
          <p:nvPr>
            <p:ph type="sldNum" sz="quarter" idx="12"/>
          </p:nvPr>
        </p:nvSpPr>
        <p:spPr>
          <a:xfrm>
            <a:off x="10469880" y="2915376"/>
            <a:ext cx="1463040" cy="274320"/>
          </a:xfrm>
        </p:spPr>
        <p:txBody>
          <a:bodyPr/>
          <a:lstStyle/>
          <a:p>
            <a:fld id="{DDED6A29-E892-43EE-9CD2-63AC645924D9}" type="slidenum">
              <a:rPr lang="en-US" smtClean="0"/>
              <a:t>30</a:t>
            </a:fld>
            <a:endParaRPr lang="en-US"/>
          </a:p>
        </p:txBody>
      </p:sp>
    </p:spTree>
    <p:extLst>
      <p:ext uri="{BB962C8B-B14F-4D97-AF65-F5344CB8AC3E}">
        <p14:creationId xmlns:p14="http://schemas.microsoft.com/office/powerpoint/2010/main" val="1126242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164607"/>
          </a:xfrm>
        </p:spPr>
        <p:txBody>
          <a:bodyPr>
            <a:normAutofit/>
          </a:bodyPr>
          <a:lstStyle/>
          <a:p>
            <a:r>
              <a:rPr lang="en-US" i="1" dirty="0" err="1"/>
              <a:t>Magid</a:t>
            </a:r>
            <a:r>
              <a:rPr lang="en-US" dirty="0"/>
              <a:t> – the core of the story</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782546" y="1376947"/>
            <a:ext cx="5139665" cy="5085846"/>
          </a:xfrm>
        </p:spPr>
        <p:txBody>
          <a:bodyPr>
            <a:noAutofit/>
          </a:bodyPr>
          <a:lstStyle/>
          <a:p>
            <a:pPr marL="0" indent="0">
              <a:buNone/>
            </a:pPr>
            <a:r>
              <a:rPr lang="en-US" sz="2400" i="1" dirty="0">
                <a:solidFill>
                  <a:srgbClr val="C00000"/>
                </a:solidFill>
              </a:rPr>
              <a:t>Now the Haggadah begins telling the story for the fourth and final time!</a:t>
            </a:r>
          </a:p>
          <a:p>
            <a:pPr marL="0" indent="0" algn="ctr">
              <a:buNone/>
            </a:pPr>
            <a:r>
              <a:rPr lang="he-IL" sz="7200" dirty="0">
                <a:latin typeface="Aharoni" panose="02010803020104030203" pitchFamily="2" charset="-79"/>
                <a:cs typeface="Aharoni" panose="02010803020104030203" pitchFamily="2" charset="-79"/>
              </a:rPr>
              <a:t>צֵא וּלְמָד</a:t>
            </a:r>
            <a:endParaRPr lang="en-US" sz="7200" dirty="0">
              <a:latin typeface="Aharoni" panose="02010803020104030203" pitchFamily="2" charset="-79"/>
              <a:cs typeface="Aharoni" panose="02010803020104030203" pitchFamily="2" charset="-79"/>
            </a:endParaRPr>
          </a:p>
          <a:p>
            <a:pPr marL="0" indent="0" algn="ctr">
              <a:buNone/>
            </a:pPr>
            <a:r>
              <a:rPr lang="en-US" sz="3600" i="1" dirty="0">
                <a:latin typeface="Britannic Bold" panose="020B0903060703020204" pitchFamily="34" charset="77"/>
                <a:cs typeface="Aldhabi" pitchFamily="2" charset="-78"/>
              </a:rPr>
              <a:t>Go out and learn!</a:t>
            </a:r>
          </a:p>
          <a:p>
            <a:pPr marL="0" indent="0">
              <a:buNone/>
            </a:pPr>
            <a:endParaRPr lang="en-US" sz="2400" i="1" dirty="0"/>
          </a:p>
          <a:p>
            <a:pPr marL="0" indent="0">
              <a:buNone/>
            </a:pPr>
            <a:r>
              <a:rPr lang="en-US" i="1" dirty="0">
                <a:solidFill>
                  <a:srgbClr val="C00000"/>
                </a:solidFill>
              </a:rPr>
              <a:t>For the rest of the storytelling, the Haggadah goes phrase by phrase through the story told in Deut. 26:5-8, mostly using verses from elsewhere in the Bible to explain what each phrase means.</a:t>
            </a:r>
          </a:p>
        </p:txBody>
      </p:sp>
      <p:sp>
        <p:nvSpPr>
          <p:cNvPr id="6" name="TextBox 5">
            <a:extLst>
              <a:ext uri="{FF2B5EF4-FFF2-40B4-BE49-F238E27FC236}">
                <a16:creationId xmlns:a16="http://schemas.microsoft.com/office/drawing/2014/main" id="{A41A89E9-762D-40F3-A861-4B710D3B31AE}"/>
              </a:ext>
            </a:extLst>
          </p:cNvPr>
          <p:cNvSpPr txBox="1"/>
          <p:nvPr/>
        </p:nvSpPr>
        <p:spPr>
          <a:xfrm>
            <a:off x="6269791" y="1328813"/>
            <a:ext cx="4855409" cy="5693866"/>
          </a:xfrm>
          <a:prstGeom prst="rect">
            <a:avLst/>
          </a:prstGeom>
          <a:noFill/>
        </p:spPr>
        <p:txBody>
          <a:bodyPr wrap="square" rtlCol="0">
            <a:spAutoFit/>
          </a:bodyPr>
          <a:lstStyle/>
          <a:p>
            <a:pPr algn="ctr"/>
            <a:r>
              <a:rPr lang="en-US" b="1" i="1" dirty="0" err="1"/>
              <a:t>Arami</a:t>
            </a:r>
            <a:r>
              <a:rPr lang="en-US" b="1" i="1" dirty="0"/>
              <a:t> </a:t>
            </a:r>
            <a:r>
              <a:rPr lang="en-US" b="1" i="1" dirty="0" err="1"/>
              <a:t>oveid</a:t>
            </a:r>
            <a:r>
              <a:rPr lang="en-US" b="1" i="1" dirty="0"/>
              <a:t> </a:t>
            </a:r>
            <a:r>
              <a:rPr lang="en-US" b="1" i="1" dirty="0" err="1"/>
              <a:t>avi</a:t>
            </a:r>
            <a:r>
              <a:rPr lang="en-US" b="1" i="1" dirty="0"/>
              <a:t> </a:t>
            </a:r>
            <a:r>
              <a:rPr lang="en-US" b="1" dirty="0"/>
              <a:t>	  </a:t>
            </a:r>
            <a:r>
              <a:rPr lang="he-IL" b="1" dirty="0"/>
              <a:t>אֲרַמִּי אֹבֵד אָבִי</a:t>
            </a:r>
            <a:endParaRPr lang="en-US" b="1" dirty="0"/>
          </a:p>
          <a:p>
            <a:endParaRPr lang="en-US" i="1" dirty="0"/>
          </a:p>
          <a:p>
            <a:pPr>
              <a:spcAft>
                <a:spcPts val="1200"/>
              </a:spcAft>
            </a:pPr>
            <a:r>
              <a:rPr lang="en-US" i="1" dirty="0"/>
              <a:t>An Aramean who wanders lost </a:t>
            </a:r>
            <a:r>
              <a:rPr lang="en-US" i="1" dirty="0">
                <a:solidFill>
                  <a:srgbClr val="0F647B"/>
                </a:solidFill>
              </a:rPr>
              <a:t>was</a:t>
            </a:r>
            <a:r>
              <a:rPr lang="en-US" i="1" dirty="0"/>
              <a:t> my father…</a:t>
            </a:r>
          </a:p>
          <a:p>
            <a:pPr>
              <a:spcAft>
                <a:spcPts val="1200"/>
              </a:spcAft>
            </a:pPr>
            <a:r>
              <a:rPr lang="en-US" i="1" dirty="0">
                <a:solidFill>
                  <a:srgbClr val="C00000"/>
                </a:solidFill>
              </a:rPr>
              <a:t>The traditional </a:t>
            </a:r>
            <a:r>
              <a:rPr lang="en-US" i="1" dirty="0" err="1">
                <a:solidFill>
                  <a:srgbClr val="C00000"/>
                </a:solidFill>
              </a:rPr>
              <a:t>haggadah</a:t>
            </a:r>
            <a:r>
              <a:rPr lang="en-US" i="1" dirty="0">
                <a:solidFill>
                  <a:srgbClr val="C00000"/>
                </a:solidFill>
              </a:rPr>
              <a:t> interprets this to mean “An Aramean wanted to destroy my father” The words for “lost” and “destroy” are similar in Hebrew. So it begins:</a:t>
            </a:r>
          </a:p>
          <a:p>
            <a:pPr>
              <a:spcAft>
                <a:spcPts val="1200"/>
              </a:spcAft>
            </a:pPr>
            <a:r>
              <a:rPr lang="en-US" i="1" dirty="0"/>
              <a:t>Come and learn what </a:t>
            </a:r>
            <a:r>
              <a:rPr lang="en-US" i="1" dirty="0" err="1"/>
              <a:t>Lavan</a:t>
            </a:r>
            <a:r>
              <a:rPr lang="en-US" i="1" dirty="0"/>
              <a:t> the Aramean wanted to do to Jacob our father! For Pharoah only decreed against the males, but </a:t>
            </a:r>
            <a:r>
              <a:rPr lang="en-US" i="1" dirty="0" err="1"/>
              <a:t>Lavan</a:t>
            </a:r>
            <a:r>
              <a:rPr lang="en-US" i="1" dirty="0"/>
              <a:t> sought to uproot everything, as it says, “</a:t>
            </a:r>
            <a:r>
              <a:rPr lang="en-US" i="1" dirty="0" err="1"/>
              <a:t>Arami</a:t>
            </a:r>
            <a:r>
              <a:rPr lang="en-US" i="1" dirty="0"/>
              <a:t> </a:t>
            </a:r>
            <a:r>
              <a:rPr lang="en-US" i="1" dirty="0" err="1"/>
              <a:t>oveid</a:t>
            </a:r>
            <a:r>
              <a:rPr lang="en-US" i="1" dirty="0"/>
              <a:t> </a:t>
            </a:r>
            <a:r>
              <a:rPr lang="en-US" i="1" dirty="0" err="1"/>
              <a:t>avi</a:t>
            </a:r>
            <a:r>
              <a:rPr lang="en-US" i="1" dirty="0"/>
              <a:t>…” </a:t>
            </a:r>
          </a:p>
          <a:p>
            <a:pPr>
              <a:spcAft>
                <a:spcPts val="1200"/>
              </a:spcAft>
            </a:pPr>
            <a:r>
              <a:rPr lang="en-US" i="1" dirty="0">
                <a:solidFill>
                  <a:srgbClr val="C00000"/>
                </a:solidFill>
              </a:rPr>
              <a:t>It’s as if the Haggadah were afraid or superstitious about beginning the story this final time and so it hides it.</a:t>
            </a:r>
          </a:p>
          <a:p>
            <a:pPr>
              <a:spcAft>
                <a:spcPts val="1200"/>
              </a:spcAft>
            </a:pPr>
            <a:endParaRPr lang="en-US" i="1" dirty="0">
              <a:solidFill>
                <a:srgbClr val="800000"/>
              </a:solidFill>
            </a:endParaRPr>
          </a:p>
        </p:txBody>
      </p:sp>
      <p:sp>
        <p:nvSpPr>
          <p:cNvPr id="4" name="Slide Number Placeholder 3">
            <a:extLst>
              <a:ext uri="{FF2B5EF4-FFF2-40B4-BE49-F238E27FC236}">
                <a16:creationId xmlns:a16="http://schemas.microsoft.com/office/drawing/2014/main" id="{C6FF046B-B0BB-004D-9A2E-CE2A235F5452}"/>
              </a:ext>
            </a:extLst>
          </p:cNvPr>
          <p:cNvSpPr>
            <a:spLocks noGrp="1"/>
          </p:cNvSpPr>
          <p:nvPr>
            <p:ph type="sldNum" sz="quarter" idx="12"/>
          </p:nvPr>
        </p:nvSpPr>
        <p:spPr/>
        <p:txBody>
          <a:bodyPr/>
          <a:lstStyle/>
          <a:p>
            <a:fld id="{DDED6A29-E892-43EE-9CD2-63AC645924D9}" type="slidenum">
              <a:rPr lang="en-US" smtClean="0"/>
              <a:t>31</a:t>
            </a:fld>
            <a:endParaRPr lang="en-US"/>
          </a:p>
        </p:txBody>
      </p:sp>
      <p:sp>
        <p:nvSpPr>
          <p:cNvPr id="7" name="TextBox 6">
            <a:extLst>
              <a:ext uri="{FF2B5EF4-FFF2-40B4-BE49-F238E27FC236}">
                <a16:creationId xmlns:a16="http://schemas.microsoft.com/office/drawing/2014/main" id="{3E30791E-BF67-5442-8E79-B6D2522A571A}"/>
              </a:ext>
            </a:extLst>
          </p:cNvPr>
          <p:cNvSpPr txBox="1"/>
          <p:nvPr/>
        </p:nvSpPr>
        <p:spPr>
          <a:xfrm>
            <a:off x="29057" y="-66907"/>
            <a:ext cx="1282390" cy="369332"/>
          </a:xfrm>
          <a:prstGeom prst="rect">
            <a:avLst/>
          </a:prstGeom>
          <a:noFill/>
        </p:spPr>
        <p:txBody>
          <a:bodyPr wrap="square" rtlCol="0">
            <a:spAutoFit/>
          </a:bodyPr>
          <a:lstStyle/>
          <a:p>
            <a:r>
              <a:rPr lang="en-US" dirty="0">
                <a:hlinkClick r:id="rId2" action="ppaction://hlinksldjump"/>
              </a:rPr>
              <a:t>Short cuts</a:t>
            </a:r>
            <a:endParaRPr lang="en-US" dirty="0"/>
          </a:p>
        </p:txBody>
      </p:sp>
    </p:spTree>
    <p:extLst>
      <p:ext uri="{BB962C8B-B14F-4D97-AF65-F5344CB8AC3E}">
        <p14:creationId xmlns:p14="http://schemas.microsoft.com/office/powerpoint/2010/main" val="1113065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579491" y="251046"/>
            <a:ext cx="8827085" cy="1371600"/>
          </a:xfrm>
        </p:spPr>
        <p:txBody>
          <a:bodyPr>
            <a:normAutofit/>
          </a:bodyPr>
          <a:lstStyle/>
          <a:p>
            <a:r>
              <a:rPr lang="en-US" i="1" dirty="0" err="1"/>
              <a:t>Magid</a:t>
            </a:r>
            <a:r>
              <a:rPr lang="en-US" dirty="0"/>
              <a:t> – the core of the story </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782546" y="1371601"/>
            <a:ext cx="6042280" cy="5220585"/>
          </a:xfrm>
        </p:spPr>
        <p:txBody>
          <a:bodyPr>
            <a:noAutofit/>
          </a:bodyPr>
          <a:lstStyle/>
          <a:p>
            <a:pPr marL="0" indent="0">
              <a:buNone/>
            </a:pPr>
            <a:r>
              <a:rPr lang="en-US" sz="1900" i="1" dirty="0"/>
              <a:t>5 An Aramean who wanders lost </a:t>
            </a:r>
            <a:r>
              <a:rPr lang="en-US" sz="1900" i="1" dirty="0">
                <a:solidFill>
                  <a:srgbClr val="0F647B"/>
                </a:solidFill>
              </a:rPr>
              <a:t>was</a:t>
            </a:r>
            <a:r>
              <a:rPr lang="en-US" sz="1900" i="1" dirty="0"/>
              <a:t> my father, and he went down </a:t>
            </a:r>
            <a:r>
              <a:rPr lang="en-US" sz="1900" i="1" dirty="0" err="1"/>
              <a:t>Egyptward</a:t>
            </a:r>
            <a:r>
              <a:rPr lang="en-US" sz="1900" i="1" dirty="0"/>
              <a:t>, and he sojourned there in few numbers, and he became there a nation, great, mighty and many. 6 And they did evil to us / they made us out to be evil, and they oppressed us, and they put on us heavy service. 7 And we cried out unto YHVH God of our ancestors, and YHVH heard our voice and saw our oppression/ our humiliation, and our laboring, and our being squeezed. 8 And YHVH brought us out from Egypt with a strong hand and arm outstretched, with great fear and with signs and with wonders. </a:t>
            </a:r>
            <a:r>
              <a:rPr lang="en-US" sz="1900" i="1" dirty="0">
                <a:solidFill>
                  <a:srgbClr val="00B0F0"/>
                </a:solidFill>
              </a:rPr>
              <a:t>9</a:t>
            </a:r>
            <a:r>
              <a:rPr lang="en-US" sz="1900" i="1" dirty="0"/>
              <a:t> </a:t>
            </a:r>
            <a:r>
              <a:rPr lang="en-US" sz="1900" i="1" dirty="0">
                <a:solidFill>
                  <a:srgbClr val="00B0F0"/>
                </a:solidFill>
              </a:rPr>
              <a:t>And brought us unto this place, and gave to us this land, a land dripping milk and honey. 10 And now, here, I have brought the first of the fruit of the earth that YHVH gave to me. </a:t>
            </a:r>
            <a:r>
              <a:rPr lang="en-US" sz="1900" dirty="0">
                <a:solidFill>
                  <a:srgbClr val="00B0F0"/>
                </a:solidFill>
              </a:rPr>
              <a:t> </a:t>
            </a:r>
            <a:r>
              <a:rPr lang="en-US" sz="1900" dirty="0"/>
              <a:t>(Deut. 26:5-10) </a:t>
            </a:r>
            <a:endParaRPr lang="en-US" sz="1900" i="1" dirty="0"/>
          </a:p>
        </p:txBody>
      </p:sp>
      <p:sp>
        <p:nvSpPr>
          <p:cNvPr id="6" name="TextBox 5">
            <a:extLst>
              <a:ext uri="{FF2B5EF4-FFF2-40B4-BE49-F238E27FC236}">
                <a16:creationId xmlns:a16="http://schemas.microsoft.com/office/drawing/2014/main" id="{A41A89E9-762D-40F3-A861-4B710D3B31AE}"/>
              </a:ext>
            </a:extLst>
          </p:cNvPr>
          <p:cNvSpPr txBox="1"/>
          <p:nvPr/>
        </p:nvSpPr>
        <p:spPr>
          <a:xfrm>
            <a:off x="6722197" y="1382286"/>
            <a:ext cx="5118526" cy="5355312"/>
          </a:xfrm>
          <a:prstGeom prst="rect">
            <a:avLst/>
          </a:prstGeom>
          <a:noFill/>
        </p:spPr>
        <p:txBody>
          <a:bodyPr wrap="square" rtlCol="0">
            <a:spAutoFit/>
          </a:bodyPr>
          <a:lstStyle/>
          <a:p>
            <a:pPr marL="457200" lvl="2"/>
            <a:r>
              <a:rPr lang="en-US" b="1" i="1" dirty="0">
                <a:solidFill>
                  <a:srgbClr val="C00000"/>
                </a:solidFill>
              </a:rPr>
              <a:t>The traditional </a:t>
            </a:r>
            <a:r>
              <a:rPr lang="en-US" b="1" i="1" dirty="0" err="1">
                <a:solidFill>
                  <a:srgbClr val="C00000"/>
                </a:solidFill>
              </a:rPr>
              <a:t>haggadah</a:t>
            </a:r>
            <a:r>
              <a:rPr lang="en-US" b="1" i="1" dirty="0">
                <a:solidFill>
                  <a:srgbClr val="C00000"/>
                </a:solidFill>
              </a:rPr>
              <a:t> is based on the first four verses of the Exodus story as it is retold in Deuteronomy 26:</a:t>
            </a:r>
          </a:p>
          <a:p>
            <a:r>
              <a:rPr lang="en-US" sz="2200" dirty="0"/>
              <a:t> </a:t>
            </a:r>
          </a:p>
          <a:p>
            <a:pPr algn="r">
              <a:spcAft>
                <a:spcPts val="600"/>
              </a:spcAft>
            </a:pPr>
            <a:r>
              <a:rPr lang="en-US" sz="2200" dirty="0"/>
              <a:t>  </a:t>
            </a:r>
            <a:r>
              <a:rPr lang="he-IL" sz="2000" dirty="0"/>
              <a:t>אֲרַמִּי אֹבֵד אָבִי וַיֵּרֶד מִצְרַיְמָה וַיָּגָר שָׁם בִּמְתֵי מְעָט וַיְהִי שָׁם לְגוֹי גָּדוֹל עָצוּם וָרָב</a:t>
            </a:r>
            <a:r>
              <a:rPr lang="x-none" sz="2000"/>
              <a:t> </a:t>
            </a:r>
            <a:endParaRPr lang="en-US" sz="2000" dirty="0"/>
          </a:p>
          <a:p>
            <a:pPr algn="r">
              <a:spcAft>
                <a:spcPts val="600"/>
              </a:spcAft>
            </a:pPr>
            <a:r>
              <a:rPr lang="he-IL" sz="2000" dirty="0"/>
              <a:t>וַיָּרֵעוּ אֹתָנוּ הַמִּצְרִים וַיְעַנּוּנוּ וַיִּתְּנוּ עָלֵינוּ עֲבֹדָה קָשָׁה</a:t>
            </a:r>
            <a:r>
              <a:rPr lang="x-none" sz="2000"/>
              <a:t> </a:t>
            </a:r>
            <a:endParaRPr lang="en-US" sz="2000" dirty="0"/>
          </a:p>
          <a:p>
            <a:pPr algn="r">
              <a:spcAft>
                <a:spcPts val="600"/>
              </a:spcAft>
            </a:pPr>
            <a:r>
              <a:rPr lang="he-IL" sz="2000" dirty="0"/>
              <a:t> </a:t>
            </a:r>
            <a:r>
              <a:rPr lang="en-US" sz="2000" dirty="0"/>
              <a:t> </a:t>
            </a:r>
            <a:r>
              <a:rPr lang="he-IL" sz="2000" dirty="0"/>
              <a:t>וַנִּצְעַק אֶל יְהוָה </a:t>
            </a:r>
            <a:r>
              <a:rPr lang="he-IL" sz="2000" dirty="0" err="1"/>
              <a:t>אֱלֹהֵי</a:t>
            </a:r>
            <a:r>
              <a:rPr lang="he-IL" sz="2000" dirty="0"/>
              <a:t> </a:t>
            </a:r>
            <a:r>
              <a:rPr lang="he-IL" sz="2000" dirty="0" err="1"/>
              <a:t>אֲבֹתֵינו</a:t>
            </a:r>
            <a:r>
              <a:rPr lang="he-IL" sz="2000" dirty="0"/>
              <a:t>ּ וַיִּשְׁמַע יְהוָה אֶת קֹלֵנו וַיַּרְא אֶת עָנְיֵנוּ וְאֶת עֲמָלֵנוּ וְאֶת לַחֲצֵנוּ</a:t>
            </a:r>
            <a:endParaRPr lang="en-US" sz="2000" dirty="0"/>
          </a:p>
          <a:p>
            <a:pPr algn="r">
              <a:spcAft>
                <a:spcPts val="600"/>
              </a:spcAft>
            </a:pPr>
            <a:r>
              <a:rPr lang="en-US" sz="2000" dirty="0"/>
              <a:t>   </a:t>
            </a:r>
            <a:r>
              <a:rPr lang="he-IL" sz="2000" dirty="0"/>
              <a:t>וַיּוֹצִאֵנוּ יְהוָה מִמִּצְרַיִם בְּיָד חֲזָקָה וּבִזְרֹעַ נְטוּיָה</a:t>
            </a:r>
            <a:r>
              <a:rPr lang="x-none" sz="2000"/>
              <a:t> </a:t>
            </a:r>
            <a:r>
              <a:rPr lang="he-IL" sz="2000" dirty="0" err="1"/>
              <a:t>וּבְמֹרָא</a:t>
            </a:r>
            <a:r>
              <a:rPr lang="he-IL" sz="2000" dirty="0"/>
              <a:t> גָּדֹל </a:t>
            </a:r>
            <a:r>
              <a:rPr lang="he-IL" sz="2000" dirty="0" err="1"/>
              <a:t>וּבְאֹתוֹת</a:t>
            </a:r>
            <a:r>
              <a:rPr lang="he-IL" sz="2000" dirty="0"/>
              <a:t> וּבְמֹפְתִים</a:t>
            </a:r>
            <a:r>
              <a:rPr lang="x-none" sz="2000"/>
              <a:t> </a:t>
            </a:r>
            <a:endParaRPr lang="he-IL" sz="2000" dirty="0"/>
          </a:p>
          <a:p>
            <a:pPr algn="r">
              <a:spcAft>
                <a:spcPts val="600"/>
              </a:spcAft>
            </a:pPr>
            <a:r>
              <a:rPr lang="he-IL" dirty="0" err="1">
                <a:solidFill>
                  <a:srgbClr val="00B0F0"/>
                </a:solidFill>
              </a:rPr>
              <a:t>וַיְבִאֵנו</a:t>
            </a:r>
            <a:r>
              <a:rPr lang="he-IL" dirty="0">
                <a:solidFill>
                  <a:srgbClr val="00B0F0"/>
                </a:solidFill>
              </a:rPr>
              <a:t>ּ אֶל הַמָּקוֹם הַזֶּה </a:t>
            </a:r>
            <a:r>
              <a:rPr lang="he-IL" dirty="0" err="1">
                <a:solidFill>
                  <a:srgbClr val="00B0F0"/>
                </a:solidFill>
              </a:rPr>
              <a:t>וַיִּתֶּן</a:t>
            </a:r>
            <a:r>
              <a:rPr lang="he-IL" dirty="0">
                <a:solidFill>
                  <a:srgbClr val="00B0F0"/>
                </a:solidFill>
              </a:rPr>
              <a:t> לָנוּ אֶת הָאָרֶץ הַזֹּאת אֶרֶץ זָבַת חָלָב וּדְבָשׁ</a:t>
            </a:r>
            <a:r>
              <a:rPr lang="x-none">
                <a:solidFill>
                  <a:srgbClr val="00B0F0"/>
                </a:solidFill>
              </a:rPr>
              <a:t> </a:t>
            </a:r>
            <a:endParaRPr lang="he-IL" dirty="0">
              <a:solidFill>
                <a:srgbClr val="00B0F0"/>
              </a:solidFill>
            </a:endParaRPr>
          </a:p>
          <a:p>
            <a:pPr algn="r">
              <a:spcAft>
                <a:spcPts val="600"/>
              </a:spcAft>
            </a:pPr>
            <a:r>
              <a:rPr lang="he-IL" dirty="0">
                <a:solidFill>
                  <a:srgbClr val="00B0F0"/>
                </a:solidFill>
              </a:rPr>
              <a:t>וְעַתָּה הִנֵּה הֵבֵאתִי אֶת רֵאשִׁית פְּרִי הָאֲדָמָה אֲשֶׁר נָתַתָּה לִּי יְהוָה</a:t>
            </a:r>
            <a:r>
              <a:rPr lang="x-none">
                <a:solidFill>
                  <a:srgbClr val="00B0F0"/>
                </a:solidFill>
              </a:rPr>
              <a:t> </a:t>
            </a:r>
            <a:endParaRPr lang="en-US" dirty="0">
              <a:solidFill>
                <a:srgbClr val="00B0F0"/>
              </a:solidFill>
            </a:endParaRPr>
          </a:p>
          <a:p>
            <a:pPr algn="r"/>
            <a:endParaRPr lang="en-US" sz="2200" dirty="0">
              <a:solidFill>
                <a:srgbClr val="88795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37736936"/>
              </p:ext>
            </p:extLst>
          </p:nvPr>
        </p:nvGraphicFramePr>
        <p:xfrm>
          <a:off x="9437997" y="216454"/>
          <a:ext cx="2249714" cy="1053413"/>
        </p:xfrm>
        <a:graphic>
          <a:graphicData uri="http://schemas.openxmlformats.org/drawingml/2006/table">
            <a:tbl>
              <a:tblPr firstRow="1" bandRow="1">
                <a:tableStyleId>{5C22544A-7EE6-4342-B048-85BDC9FD1C3A}</a:tableStyleId>
              </a:tblPr>
              <a:tblGrid>
                <a:gridCol w="2249714">
                  <a:extLst>
                    <a:ext uri="{9D8B030D-6E8A-4147-A177-3AD203B41FA5}">
                      <a16:colId xmlns:a16="http://schemas.microsoft.com/office/drawing/2014/main" val="20000"/>
                    </a:ext>
                  </a:extLst>
                </a:gridCol>
              </a:tblGrid>
              <a:tr h="1053413">
                <a:tc>
                  <a:txBody>
                    <a:bodyPr/>
                    <a:lstStyle/>
                    <a:p>
                      <a:pPr>
                        <a:spcBef>
                          <a:spcPts val="600"/>
                        </a:spcBef>
                      </a:pPr>
                      <a:r>
                        <a:rPr lang="en-US" dirty="0">
                          <a:solidFill>
                            <a:srgbClr val="000000"/>
                          </a:solidFill>
                        </a:rPr>
                        <a:t>You</a:t>
                      </a:r>
                      <a:r>
                        <a:rPr lang="en-US" baseline="0" dirty="0">
                          <a:solidFill>
                            <a:srgbClr val="000000"/>
                          </a:solidFill>
                        </a:rPr>
                        <a:t> can skip ahead two slides to get to the story!</a:t>
                      </a:r>
                      <a:endParaRPr lang="en-US" dirty="0">
                        <a:solidFill>
                          <a:srgbClr val="000000"/>
                        </a:solidFill>
                      </a:endParaRPr>
                    </a:p>
                  </a:txBody>
                  <a:tcPr/>
                </a:tc>
                <a:extLst>
                  <a:ext uri="{0D108BD9-81ED-4DB2-BD59-A6C34878D82A}">
                    <a16:rowId xmlns:a16="http://schemas.microsoft.com/office/drawing/2014/main" val="10000"/>
                  </a:ext>
                </a:extLst>
              </a:tr>
            </a:tbl>
          </a:graphicData>
        </a:graphic>
      </p:graphicFrame>
      <p:sp>
        <p:nvSpPr>
          <p:cNvPr id="3" name="Slide Number Placeholder 2">
            <a:extLst>
              <a:ext uri="{FF2B5EF4-FFF2-40B4-BE49-F238E27FC236}">
                <a16:creationId xmlns:a16="http://schemas.microsoft.com/office/drawing/2014/main" id="{83A6522F-7641-5E48-BFCD-27363DF534F8}"/>
              </a:ext>
            </a:extLst>
          </p:cNvPr>
          <p:cNvSpPr>
            <a:spLocks noGrp="1"/>
          </p:cNvSpPr>
          <p:nvPr>
            <p:ph type="sldNum" sz="quarter" idx="12"/>
          </p:nvPr>
        </p:nvSpPr>
        <p:spPr/>
        <p:txBody>
          <a:bodyPr/>
          <a:lstStyle/>
          <a:p>
            <a:fld id="{DDED6A29-E892-43EE-9CD2-63AC645924D9}" type="slidenum">
              <a:rPr lang="en-US" smtClean="0"/>
              <a:t>32</a:t>
            </a:fld>
            <a:endParaRPr lang="en-US"/>
          </a:p>
        </p:txBody>
      </p:sp>
    </p:spTree>
    <p:extLst>
      <p:ext uri="{BB962C8B-B14F-4D97-AF65-F5344CB8AC3E}">
        <p14:creationId xmlns:p14="http://schemas.microsoft.com/office/powerpoint/2010/main" val="42001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48122" y="321837"/>
            <a:ext cx="10466130" cy="716549"/>
          </a:xfrm>
        </p:spPr>
        <p:txBody>
          <a:bodyPr>
            <a:normAutofit/>
          </a:bodyPr>
          <a:lstStyle/>
          <a:p>
            <a:r>
              <a:rPr lang="en-US" sz="4000" i="1" dirty="0" err="1"/>
              <a:t>Magid</a:t>
            </a:r>
            <a:r>
              <a:rPr lang="en-US" sz="4000" dirty="0"/>
              <a:t> – </a:t>
            </a:r>
            <a:r>
              <a:rPr lang="en-US" sz="3100" dirty="0"/>
              <a:t>the core: we explain each verse – verse 1</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487488" y="1372562"/>
            <a:ext cx="6001915" cy="5219625"/>
          </a:xfrm>
        </p:spPr>
        <p:txBody>
          <a:bodyPr>
            <a:noAutofit/>
          </a:bodyPr>
          <a:lstStyle/>
          <a:p>
            <a:pPr marL="0" indent="0">
              <a:buNone/>
            </a:pPr>
            <a:r>
              <a:rPr lang="en-US" i="1" dirty="0">
                <a:solidFill>
                  <a:srgbClr val="800000"/>
                </a:solidFill>
              </a:rPr>
              <a:t>Here we begin telling the story for the fourth time…</a:t>
            </a:r>
          </a:p>
          <a:p>
            <a:pPr marL="0" indent="0">
              <a:buNone/>
            </a:pPr>
            <a:r>
              <a:rPr lang="en-US" b="1" i="1" dirty="0"/>
              <a:t>An </a:t>
            </a:r>
            <a:r>
              <a:rPr lang="en-US" b="1" i="1" dirty="0" err="1"/>
              <a:t>Aramean</a:t>
            </a:r>
            <a:r>
              <a:rPr lang="en-US" b="1" i="1" dirty="0"/>
              <a:t> who wanders lost </a:t>
            </a:r>
            <a:r>
              <a:rPr lang="en-US" b="1" i="1" dirty="0">
                <a:solidFill>
                  <a:srgbClr val="0F647B"/>
                </a:solidFill>
              </a:rPr>
              <a:t>was</a:t>
            </a:r>
            <a:r>
              <a:rPr lang="en-US" b="1" i="1" dirty="0"/>
              <a:t> my father, and he went down </a:t>
            </a:r>
            <a:r>
              <a:rPr lang="en-US" b="1" i="1" dirty="0" err="1"/>
              <a:t>Egyptward</a:t>
            </a:r>
            <a:r>
              <a:rPr lang="en-US" b="1" i="1" dirty="0"/>
              <a:t>, and he sojourned there in few numbers, and he became there a nation, great, mighty and many</a:t>
            </a:r>
            <a:r>
              <a:rPr lang="en-US" i="1" dirty="0"/>
              <a:t>. </a:t>
            </a:r>
            <a:r>
              <a:rPr lang="en-US" dirty="0"/>
              <a:t>(Deut. 26:5) </a:t>
            </a:r>
          </a:p>
          <a:p>
            <a:pPr marL="0" indent="0">
              <a:spcBef>
                <a:spcPts val="2100"/>
              </a:spcBef>
              <a:buNone/>
            </a:pPr>
            <a:r>
              <a:rPr lang="en-US" b="1" i="1" dirty="0"/>
              <a:t>and he went down </a:t>
            </a:r>
            <a:r>
              <a:rPr lang="en-US" dirty="0"/>
              <a:t>– forced by </a:t>
            </a:r>
            <a:r>
              <a:rPr lang="en-US" dirty="0">
                <a:solidFill>
                  <a:schemeClr val="tx2">
                    <a:lumMod val="75000"/>
                  </a:schemeClr>
                </a:solidFill>
              </a:rPr>
              <a:t>the promise of </a:t>
            </a:r>
            <a:r>
              <a:rPr lang="en-US" dirty="0"/>
              <a:t>the Word </a:t>
            </a:r>
            <a:r>
              <a:rPr lang="en-US" dirty="0">
                <a:solidFill>
                  <a:srgbClr val="00B0F0"/>
                </a:solidFill>
              </a:rPr>
              <a:t>–</a:t>
            </a:r>
            <a:r>
              <a:rPr lang="en-US" i="1" dirty="0">
                <a:solidFill>
                  <a:srgbClr val="00B0F0"/>
                </a:solidFill>
              </a:rPr>
              <a:t>that Avram’s children were fated to become slaves.</a:t>
            </a:r>
            <a:endParaRPr lang="en-US" dirty="0">
              <a:solidFill>
                <a:srgbClr val="00B0F0"/>
              </a:solidFill>
            </a:endParaRPr>
          </a:p>
          <a:p>
            <a:pPr marL="0" indent="0">
              <a:buNone/>
            </a:pPr>
            <a:r>
              <a:rPr lang="en-US" b="1" i="1" dirty="0"/>
              <a:t>and he </a:t>
            </a:r>
            <a:r>
              <a:rPr lang="en-US" b="1" dirty="0"/>
              <a:t>sojourned</a:t>
            </a:r>
            <a:r>
              <a:rPr lang="en-US" b="1" i="1" dirty="0"/>
              <a:t> </a:t>
            </a:r>
            <a:r>
              <a:rPr lang="en-US" i="1" dirty="0"/>
              <a:t>– dwelled-as-a-stranger (</a:t>
            </a:r>
            <a:r>
              <a:rPr lang="en-US" i="1" dirty="0" err="1"/>
              <a:t>vayagar</a:t>
            </a:r>
            <a:r>
              <a:rPr lang="en-US" i="1" dirty="0"/>
              <a:t>) </a:t>
            </a:r>
            <a:r>
              <a:rPr lang="en-US" dirty="0"/>
              <a:t>– teaching that (Jacob) didn’t go down to sink [roots] in Egypt, only to take refuge temporarily. </a:t>
            </a:r>
          </a:p>
          <a:p>
            <a:pPr marL="0" indent="0">
              <a:buNone/>
            </a:pPr>
            <a:r>
              <a:rPr lang="en-US" b="1" i="1" dirty="0"/>
              <a:t>in few numbers</a:t>
            </a:r>
            <a:r>
              <a:rPr lang="en-US" b="1" dirty="0"/>
              <a:t> </a:t>
            </a:r>
            <a:r>
              <a:rPr lang="en-US" dirty="0"/>
              <a:t>– like what's said: </a:t>
            </a:r>
            <a:r>
              <a:rPr lang="en-US" i="1" dirty="0"/>
              <a:t>With seventy souls your ancestors went down to Egypt</a:t>
            </a:r>
            <a:r>
              <a:rPr lang="en-US" dirty="0"/>
              <a:t>.</a:t>
            </a:r>
          </a:p>
          <a:p>
            <a:pPr marL="0" indent="0">
              <a:buNone/>
            </a:pPr>
            <a:r>
              <a:rPr lang="en-US" b="1" i="1" dirty="0"/>
              <a:t>great, mighty</a:t>
            </a:r>
            <a:r>
              <a:rPr lang="en-US" b="1" dirty="0"/>
              <a:t> </a:t>
            </a:r>
            <a:r>
              <a:rPr lang="en-US" dirty="0"/>
              <a:t>– as it’s said: </a:t>
            </a:r>
            <a:r>
              <a:rPr lang="en-US" i="1" dirty="0"/>
              <a:t>And Israel’s children bore fruit and swarmed and multiplied (</a:t>
            </a:r>
            <a:r>
              <a:rPr lang="en-US" i="1" dirty="0" err="1"/>
              <a:t>v’yirbu</a:t>
            </a:r>
            <a:r>
              <a:rPr lang="en-US" i="1" dirty="0"/>
              <a:t>) and grew mighty, very very so, and the land filled with them.</a:t>
            </a:r>
            <a:r>
              <a:rPr lang="en-US" dirty="0"/>
              <a:t> </a:t>
            </a:r>
            <a:endParaRPr lang="en-US" i="1" dirty="0"/>
          </a:p>
        </p:txBody>
      </p:sp>
      <p:sp>
        <p:nvSpPr>
          <p:cNvPr id="6" name="TextBox 5">
            <a:extLst>
              <a:ext uri="{FF2B5EF4-FFF2-40B4-BE49-F238E27FC236}">
                <a16:creationId xmlns:a16="http://schemas.microsoft.com/office/drawing/2014/main" id="{A41A89E9-762D-40F3-A861-4B710D3B31AE}"/>
              </a:ext>
            </a:extLst>
          </p:cNvPr>
          <p:cNvSpPr txBox="1"/>
          <p:nvPr/>
        </p:nvSpPr>
        <p:spPr>
          <a:xfrm>
            <a:off x="6722197" y="1382286"/>
            <a:ext cx="5118526" cy="1600438"/>
          </a:xfrm>
          <a:prstGeom prst="rect">
            <a:avLst/>
          </a:prstGeom>
          <a:noFill/>
        </p:spPr>
        <p:txBody>
          <a:bodyPr wrap="square" rtlCol="0">
            <a:spAutoFit/>
          </a:bodyPr>
          <a:lstStyle/>
          <a:p>
            <a:pPr algn="r"/>
            <a:r>
              <a:rPr lang="en-US" sz="2200" dirty="0"/>
              <a:t>  </a:t>
            </a:r>
            <a:r>
              <a:rPr lang="en-US" sz="2400" dirty="0"/>
              <a:t> </a:t>
            </a:r>
            <a:r>
              <a:rPr lang="he-IL" sz="2400" dirty="0"/>
              <a:t>אֲרַמִּי אֹבֵד אָבִי ויֵּרֶד מִצְרַיְמָה וַיָּגָר שָׁם בִּמְתֵי מְעָט וַיְהִי שָׁם לְגוֹי גָּדוֹל עָצוּם וָרָב</a:t>
            </a:r>
            <a:endParaRPr lang="en-US" sz="2400" dirty="0"/>
          </a:p>
          <a:p>
            <a:pPr algn="r"/>
            <a:endParaRPr lang="en-US" sz="1000" dirty="0"/>
          </a:p>
          <a:p>
            <a:endParaRPr lang="en-US" dirty="0"/>
          </a:p>
          <a:p>
            <a:pPr algn="r"/>
            <a:r>
              <a:rPr lang="he-IL" sz="2200" dirty="0"/>
              <a:t> </a:t>
            </a:r>
            <a:r>
              <a:rPr lang="x-none" sz="2200" dirty="0"/>
              <a:t> </a:t>
            </a:r>
            <a:endParaRPr lang="en-US" sz="2200" dirty="0"/>
          </a:p>
        </p:txBody>
      </p:sp>
      <p:graphicFrame>
        <p:nvGraphicFramePr>
          <p:cNvPr id="4" name="Table 3"/>
          <p:cNvGraphicFramePr>
            <a:graphicFrameLocks noGrp="1"/>
          </p:cNvGraphicFramePr>
          <p:nvPr>
            <p:extLst>
              <p:ext uri="{D42A27DB-BD31-4B8C-83A1-F6EECF244321}">
                <p14:modId xmlns:p14="http://schemas.microsoft.com/office/powerpoint/2010/main" val="3178283455"/>
              </p:ext>
            </p:extLst>
          </p:nvPr>
        </p:nvGraphicFramePr>
        <p:xfrm>
          <a:off x="6731000" y="2651760"/>
          <a:ext cx="5118526" cy="4206240"/>
        </p:xfrm>
        <a:graphic>
          <a:graphicData uri="http://schemas.openxmlformats.org/drawingml/2006/table">
            <a:tbl>
              <a:tblPr firstRow="1" bandRow="1">
                <a:tableStyleId>{5C22544A-7EE6-4342-B048-85BDC9FD1C3A}</a:tableStyleId>
              </a:tblPr>
              <a:tblGrid>
                <a:gridCol w="5118526">
                  <a:extLst>
                    <a:ext uri="{9D8B030D-6E8A-4147-A177-3AD203B41FA5}">
                      <a16:colId xmlns:a16="http://schemas.microsoft.com/office/drawing/2014/main" val="20000"/>
                    </a:ext>
                  </a:extLst>
                </a:gridCol>
              </a:tblGrid>
              <a:tr h="4079966">
                <a:tc>
                  <a:txBody>
                    <a:bodyPr/>
                    <a:lstStyle/>
                    <a:p>
                      <a:r>
                        <a:rPr lang="en-US" dirty="0">
                          <a:solidFill>
                            <a:srgbClr val="800000"/>
                          </a:solidFill>
                        </a:rPr>
                        <a:t>The last</a:t>
                      </a:r>
                      <a:r>
                        <a:rPr lang="en-US" baseline="0" dirty="0">
                          <a:solidFill>
                            <a:srgbClr val="800000"/>
                          </a:solidFill>
                        </a:rPr>
                        <a:t> </a:t>
                      </a:r>
                      <a:r>
                        <a:rPr lang="en-US" dirty="0">
                          <a:solidFill>
                            <a:srgbClr val="800000"/>
                          </a:solidFill>
                        </a:rPr>
                        <a:t>comment on this verse is left out of many </a:t>
                      </a:r>
                      <a:r>
                        <a:rPr lang="en-US" i="1" dirty="0" err="1">
                          <a:solidFill>
                            <a:srgbClr val="800000"/>
                          </a:solidFill>
                        </a:rPr>
                        <a:t>haggadahs</a:t>
                      </a:r>
                      <a:r>
                        <a:rPr lang="en-US" dirty="0">
                          <a:solidFill>
                            <a:srgbClr val="800000"/>
                          </a:solidFill>
                        </a:rPr>
                        <a:t>. Feel free to skip, but it’s a unique commentary that is worth discussing.</a:t>
                      </a:r>
                    </a:p>
                    <a:p>
                      <a:endParaRPr lang="en-US" i="1" dirty="0"/>
                    </a:p>
                    <a:p>
                      <a:r>
                        <a:rPr lang="en-US" b="1" i="1" dirty="0">
                          <a:solidFill>
                            <a:schemeClr val="bg1">
                              <a:lumMod val="95000"/>
                            </a:schemeClr>
                          </a:solidFill>
                        </a:rPr>
                        <a:t>and many (</a:t>
                      </a:r>
                      <a:r>
                        <a:rPr lang="en-US" b="1" i="1" dirty="0" err="1">
                          <a:solidFill>
                            <a:schemeClr val="bg1">
                              <a:lumMod val="95000"/>
                            </a:schemeClr>
                          </a:solidFill>
                        </a:rPr>
                        <a:t>rav</a:t>
                      </a:r>
                      <a:r>
                        <a:rPr lang="en-US" b="1" i="1" dirty="0">
                          <a:solidFill>
                            <a:schemeClr val="bg1">
                              <a:lumMod val="95000"/>
                            </a:schemeClr>
                          </a:solidFill>
                        </a:rPr>
                        <a:t>)</a:t>
                      </a:r>
                      <a:r>
                        <a:rPr lang="en-US" b="1" dirty="0">
                          <a:solidFill>
                            <a:schemeClr val="bg1">
                              <a:lumMod val="95000"/>
                            </a:schemeClr>
                          </a:solidFill>
                        </a:rPr>
                        <a:t> </a:t>
                      </a:r>
                      <a:r>
                        <a:rPr lang="en-US" dirty="0">
                          <a:solidFill>
                            <a:schemeClr val="bg1">
                              <a:lumMod val="95000"/>
                            </a:schemeClr>
                          </a:solidFill>
                        </a:rPr>
                        <a:t>– </a:t>
                      </a:r>
                      <a:r>
                        <a:rPr lang="en-US" b="0" dirty="0">
                          <a:solidFill>
                            <a:schemeClr val="bg1">
                              <a:lumMod val="95000"/>
                            </a:schemeClr>
                          </a:solidFill>
                        </a:rPr>
                        <a:t>like what’s said: </a:t>
                      </a:r>
                      <a:r>
                        <a:rPr lang="en-US" b="0" i="1" dirty="0">
                          <a:solidFill>
                            <a:schemeClr val="bg1">
                              <a:lumMod val="95000"/>
                            </a:schemeClr>
                          </a:solidFill>
                        </a:rPr>
                        <a:t>Swelling (</a:t>
                      </a:r>
                      <a:r>
                        <a:rPr lang="en-US" b="1" i="1" dirty="0" err="1">
                          <a:solidFill>
                            <a:schemeClr val="bg1">
                              <a:lumMod val="95000"/>
                            </a:schemeClr>
                          </a:solidFill>
                        </a:rPr>
                        <a:t>r’vavah</a:t>
                      </a:r>
                      <a:r>
                        <a:rPr lang="en-US" b="0" i="1" dirty="0">
                          <a:solidFill>
                            <a:schemeClr val="bg1">
                              <a:lumMod val="95000"/>
                            </a:schemeClr>
                          </a:solidFill>
                        </a:rPr>
                        <a:t>), like the growth of the field, so did I make you, and you increased (</a:t>
                      </a:r>
                      <a:r>
                        <a:rPr lang="en-US" b="1" i="1" dirty="0" err="1">
                          <a:solidFill>
                            <a:schemeClr val="bg1">
                              <a:lumMod val="95000"/>
                            </a:schemeClr>
                          </a:solidFill>
                        </a:rPr>
                        <a:t>tarbi</a:t>
                      </a:r>
                      <a:r>
                        <a:rPr lang="en-US" b="0" i="1" dirty="0">
                          <a:solidFill>
                            <a:schemeClr val="bg1">
                              <a:lumMod val="95000"/>
                            </a:schemeClr>
                          </a:solidFill>
                        </a:rPr>
                        <a:t>) and grew great, and came into such charms – your breasts grew firm and your hair grew, and you were naked and bare. And I passed over you and I saw you squatting in your bloods, and I said to you, in your bloods live! and I said to you, in your bloods live! </a:t>
                      </a:r>
                      <a:r>
                        <a:rPr lang="en-US" b="0" dirty="0">
                          <a:solidFill>
                            <a:schemeClr val="bg1">
                              <a:lumMod val="95000"/>
                            </a:schemeClr>
                          </a:solidFill>
                        </a:rPr>
                        <a:t>(Ezek. 16:7, 16:6) </a:t>
                      </a:r>
                      <a:r>
                        <a:rPr lang="x-none" b="0" dirty="0">
                          <a:solidFill>
                            <a:schemeClr val="bg1">
                              <a:lumMod val="95000"/>
                            </a:schemeClr>
                          </a:solidFill>
                        </a:rPr>
                        <a:t> </a:t>
                      </a:r>
                      <a:endParaRPr lang="en-US" b="0" dirty="0">
                        <a:solidFill>
                          <a:schemeClr val="bg1">
                            <a:lumMod val="95000"/>
                          </a:schemeClr>
                        </a:solidFill>
                      </a:endParaRPr>
                    </a:p>
                    <a:p>
                      <a:endParaRPr lang="en-US" dirty="0"/>
                    </a:p>
                  </a:txBody>
                  <a:tcPr/>
                </a:tc>
                <a:extLst>
                  <a:ext uri="{0D108BD9-81ED-4DB2-BD59-A6C34878D82A}">
                    <a16:rowId xmlns:a16="http://schemas.microsoft.com/office/drawing/2014/main" val="10000"/>
                  </a:ext>
                </a:extLst>
              </a:tr>
            </a:tbl>
          </a:graphicData>
        </a:graphic>
      </p:graphicFrame>
      <p:sp>
        <p:nvSpPr>
          <p:cNvPr id="3" name="Slide Number Placeholder 2">
            <a:extLst>
              <a:ext uri="{FF2B5EF4-FFF2-40B4-BE49-F238E27FC236}">
                <a16:creationId xmlns:a16="http://schemas.microsoft.com/office/drawing/2014/main" id="{5940B7FF-935B-0B48-9B24-41CE80928015}"/>
              </a:ext>
            </a:extLst>
          </p:cNvPr>
          <p:cNvSpPr>
            <a:spLocks noGrp="1"/>
          </p:cNvSpPr>
          <p:nvPr>
            <p:ph type="sldNum" sz="quarter" idx="12"/>
          </p:nvPr>
        </p:nvSpPr>
        <p:spPr>
          <a:xfrm>
            <a:off x="10377683" y="6399003"/>
            <a:ext cx="1463040" cy="274320"/>
          </a:xfrm>
        </p:spPr>
        <p:txBody>
          <a:bodyPr/>
          <a:lstStyle/>
          <a:p>
            <a:fld id="{DDED6A29-E892-43EE-9CD2-63AC645924D9}" type="slidenum">
              <a:rPr lang="en-US" smtClean="0"/>
              <a:t>33</a:t>
            </a:fld>
            <a:endParaRPr lang="en-US" dirty="0"/>
          </a:p>
        </p:txBody>
      </p:sp>
    </p:spTree>
    <p:extLst>
      <p:ext uri="{BB962C8B-B14F-4D97-AF65-F5344CB8AC3E}">
        <p14:creationId xmlns:p14="http://schemas.microsoft.com/office/powerpoint/2010/main" val="1242237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833860" y="1199176"/>
            <a:ext cx="5105791" cy="5181142"/>
          </a:xfrm>
        </p:spPr>
        <p:txBody>
          <a:bodyPr>
            <a:noAutofit/>
          </a:bodyPr>
          <a:lstStyle/>
          <a:p>
            <a:pPr marL="0" indent="0">
              <a:buNone/>
            </a:pPr>
            <a:r>
              <a:rPr lang="en-US" sz="2000" b="1" i="1" dirty="0"/>
              <a:t>And they did evil to us / they made us out to be evil, and they oppressed us, and they put on us heavy service</a:t>
            </a:r>
            <a:r>
              <a:rPr lang="en-US" i="1" dirty="0"/>
              <a:t>. </a:t>
            </a:r>
            <a:r>
              <a:rPr lang="en-US" dirty="0"/>
              <a:t>(Deut. 26:6) </a:t>
            </a:r>
          </a:p>
          <a:p>
            <a:pPr marL="0" indent="0">
              <a:spcBef>
                <a:spcPts val="0"/>
              </a:spcBef>
              <a:buNone/>
            </a:pPr>
            <a:endParaRPr lang="en-US" sz="1400" i="1" dirty="0"/>
          </a:p>
          <a:p>
            <a:pPr marL="0" indent="0">
              <a:buNone/>
            </a:pPr>
            <a:r>
              <a:rPr lang="en-US" sz="2000" b="1" i="1" dirty="0"/>
              <a:t>They “</a:t>
            </a:r>
            <a:r>
              <a:rPr lang="en-US" sz="2000" b="1" i="1" dirty="0" err="1"/>
              <a:t>eviled</a:t>
            </a:r>
            <a:r>
              <a:rPr lang="en-US" sz="2000" b="1" i="1" dirty="0"/>
              <a:t> us” </a:t>
            </a:r>
            <a:r>
              <a:rPr lang="en-US" sz="2000" i="1" dirty="0"/>
              <a:t>– </a:t>
            </a:r>
            <a:r>
              <a:rPr lang="en-US" sz="2000" i="1" dirty="0">
                <a:solidFill>
                  <a:srgbClr val="C00000"/>
                </a:solidFill>
              </a:rPr>
              <a:t>this mean both that they did evil to us, and they saw us as evil:</a:t>
            </a:r>
            <a:r>
              <a:rPr lang="en-US" sz="2000" i="1" dirty="0"/>
              <a:t> “Let us deal wisely with them…lest they join our enemies…” </a:t>
            </a:r>
            <a:r>
              <a:rPr lang="en-US" sz="2000" dirty="0"/>
              <a:t>(Exod. 1:10)</a:t>
            </a:r>
            <a:endParaRPr lang="en-US" sz="2000" i="1" dirty="0"/>
          </a:p>
          <a:p>
            <a:pPr marL="0" indent="0">
              <a:buNone/>
            </a:pPr>
            <a:r>
              <a:rPr lang="en-US" sz="2000" b="1" i="1" dirty="0"/>
              <a:t>and they put on us heavy service</a:t>
            </a:r>
            <a:r>
              <a:rPr lang="en-US" sz="2000" b="1" dirty="0"/>
              <a:t> </a:t>
            </a:r>
            <a:r>
              <a:rPr lang="en-US" sz="2000" dirty="0"/>
              <a:t>– as it’s said: </a:t>
            </a:r>
            <a:r>
              <a:rPr lang="en-US" sz="2000" i="1" dirty="0"/>
              <a:t>And </a:t>
            </a:r>
            <a:r>
              <a:rPr lang="en-US" sz="2000" b="1" i="1" dirty="0"/>
              <a:t>Egypt made Israel serve, with force </a:t>
            </a:r>
            <a:r>
              <a:rPr lang="en-US" sz="2000" i="1" dirty="0" err="1"/>
              <a:t>b’farekh</a:t>
            </a:r>
            <a:r>
              <a:rPr lang="en-US" sz="2000" i="1" dirty="0"/>
              <a:t>. </a:t>
            </a:r>
            <a:r>
              <a:rPr lang="en-US" sz="2000" dirty="0"/>
              <a:t>(Exod. 1:13)</a:t>
            </a:r>
          </a:p>
          <a:p>
            <a:pPr marL="0" indent="0">
              <a:buNone/>
            </a:pPr>
            <a:r>
              <a:rPr lang="en-US" sz="2000" i="1" dirty="0">
                <a:solidFill>
                  <a:srgbClr val="C00000"/>
                </a:solidFill>
              </a:rPr>
              <a:t>A Hasidic teaching understands this word to be like “</a:t>
            </a:r>
            <a:r>
              <a:rPr lang="en-US" sz="2000" b="1" i="1" dirty="0" err="1">
                <a:solidFill>
                  <a:srgbClr val="C00000"/>
                </a:solidFill>
              </a:rPr>
              <a:t>b’feh</a:t>
            </a:r>
            <a:r>
              <a:rPr lang="en-US" sz="2000" b="1" i="1" dirty="0">
                <a:solidFill>
                  <a:srgbClr val="C00000"/>
                </a:solidFill>
              </a:rPr>
              <a:t> </a:t>
            </a:r>
            <a:r>
              <a:rPr lang="en-US" sz="2000" b="1" i="1" dirty="0" err="1">
                <a:solidFill>
                  <a:srgbClr val="C00000"/>
                </a:solidFill>
              </a:rPr>
              <a:t>rakh</a:t>
            </a:r>
            <a:r>
              <a:rPr lang="en-US" sz="2000" i="1" dirty="0">
                <a:solidFill>
                  <a:srgbClr val="C00000"/>
                </a:solidFill>
              </a:rPr>
              <a:t>”, “with a soft mouth” – the Egyptians deceived the Hebrews by talking with gentleness.</a:t>
            </a:r>
            <a:r>
              <a:rPr lang="en-US" sz="2000" dirty="0">
                <a:solidFill>
                  <a:srgbClr val="C00000"/>
                </a:solidFill>
              </a:rPr>
              <a:t> </a:t>
            </a:r>
            <a:endParaRPr lang="en-US" sz="2000" i="1" dirty="0">
              <a:solidFill>
                <a:srgbClr val="C00000"/>
              </a:solidFill>
            </a:endParaRPr>
          </a:p>
        </p:txBody>
      </p:sp>
      <p:sp>
        <p:nvSpPr>
          <p:cNvPr id="6" name="TextBox 5">
            <a:extLst>
              <a:ext uri="{FF2B5EF4-FFF2-40B4-BE49-F238E27FC236}">
                <a16:creationId xmlns:a16="http://schemas.microsoft.com/office/drawing/2014/main" id="{A41A89E9-762D-40F3-A861-4B710D3B31AE}"/>
              </a:ext>
            </a:extLst>
          </p:cNvPr>
          <p:cNvSpPr txBox="1"/>
          <p:nvPr/>
        </p:nvSpPr>
        <p:spPr>
          <a:xfrm>
            <a:off x="6247538" y="1346907"/>
            <a:ext cx="4951848" cy="4893647"/>
          </a:xfrm>
          <a:prstGeom prst="rect">
            <a:avLst/>
          </a:prstGeom>
          <a:noFill/>
        </p:spPr>
        <p:txBody>
          <a:bodyPr wrap="square" rtlCol="0">
            <a:spAutoFit/>
          </a:bodyPr>
          <a:lstStyle/>
          <a:p>
            <a:pPr algn="r"/>
            <a:r>
              <a:rPr lang="he-IL" sz="2400" dirty="0"/>
              <a:t>וַיָּרֵעוּ אֹתָנוּ הַמִּצְרִים וַיְעַנּוּנוּ וַיִּתְּנוּ עָלֵינוּ עֲבֹדָה קָשָׁה</a:t>
            </a:r>
            <a:r>
              <a:rPr lang="x-none" sz="2400"/>
              <a:t> </a:t>
            </a:r>
            <a:endParaRPr lang="en-US" sz="2400" dirty="0"/>
          </a:p>
          <a:p>
            <a:pPr algn="r"/>
            <a:r>
              <a:rPr lang="he-IL" sz="2400" dirty="0"/>
              <a:t> </a:t>
            </a:r>
            <a:endParaRPr lang="en-US" dirty="0"/>
          </a:p>
          <a:p>
            <a:r>
              <a:rPr lang="en-US" sz="2000" dirty="0">
                <a:solidFill>
                  <a:srgbClr val="C00000"/>
                </a:solidFill>
              </a:rPr>
              <a:t>What lesson are we supposed learn from our experience? The Torah tells us:</a:t>
            </a:r>
          </a:p>
          <a:p>
            <a:endParaRPr lang="en-US" sz="2000" dirty="0">
              <a:solidFill>
                <a:srgbClr val="C00000"/>
              </a:solidFill>
            </a:endParaRPr>
          </a:p>
          <a:p>
            <a:r>
              <a:rPr lang="en-US" sz="2000" i="1" dirty="0">
                <a:solidFill>
                  <a:srgbClr val="C00000"/>
                </a:solidFill>
              </a:rPr>
              <a:t>When a stranger/refugee/ </a:t>
            </a:r>
            <a:r>
              <a:rPr lang="en-US" sz="2000" i="1" dirty="0" err="1">
                <a:solidFill>
                  <a:srgbClr val="C00000"/>
                </a:solidFill>
              </a:rPr>
              <a:t>ger</a:t>
            </a:r>
            <a:r>
              <a:rPr lang="en-US" sz="2000" i="1" dirty="0">
                <a:solidFill>
                  <a:srgbClr val="C00000"/>
                </a:solidFill>
              </a:rPr>
              <a:t> sojourns with you in your land you shall not mistreat him. The stranger who sojourns with you shall be for you like a native among you, and </a:t>
            </a:r>
            <a:r>
              <a:rPr lang="en-US" sz="2000" b="1" i="1" dirty="0">
                <a:solidFill>
                  <a:srgbClr val="C00000"/>
                </a:solidFill>
              </a:rPr>
              <a:t>you shall love them as yourself, for you were strangers in the land of Egypt</a:t>
            </a:r>
            <a:r>
              <a:rPr lang="en-US" sz="2000" i="1" dirty="0">
                <a:solidFill>
                  <a:srgbClr val="C00000"/>
                </a:solidFill>
              </a:rPr>
              <a:t>. I am YHVH, your God. </a:t>
            </a:r>
            <a:r>
              <a:rPr lang="en-US" sz="2000" dirty="0">
                <a:solidFill>
                  <a:srgbClr val="C00000"/>
                </a:solidFill>
              </a:rPr>
              <a:t>(Lev. 19:16)</a:t>
            </a:r>
          </a:p>
        </p:txBody>
      </p:sp>
      <p:sp>
        <p:nvSpPr>
          <p:cNvPr id="3" name="Slide Number Placeholder 2">
            <a:extLst>
              <a:ext uri="{FF2B5EF4-FFF2-40B4-BE49-F238E27FC236}">
                <a16:creationId xmlns:a16="http://schemas.microsoft.com/office/drawing/2014/main" id="{C95487AA-7C06-D34B-8B09-D3973AB3DA3F}"/>
              </a:ext>
            </a:extLst>
          </p:cNvPr>
          <p:cNvSpPr>
            <a:spLocks noGrp="1"/>
          </p:cNvSpPr>
          <p:nvPr>
            <p:ph type="sldNum" sz="quarter" idx="12"/>
          </p:nvPr>
        </p:nvSpPr>
        <p:spPr/>
        <p:txBody>
          <a:bodyPr/>
          <a:lstStyle/>
          <a:p>
            <a:fld id="{DDED6A29-E892-43EE-9CD2-63AC645924D9}" type="slidenum">
              <a:rPr lang="en-US" smtClean="0"/>
              <a:t>34</a:t>
            </a:fld>
            <a:endParaRPr lang="en-US"/>
          </a:p>
        </p:txBody>
      </p:sp>
      <p:sp>
        <p:nvSpPr>
          <p:cNvPr id="9" name="Title 1">
            <a:extLst>
              <a:ext uri="{FF2B5EF4-FFF2-40B4-BE49-F238E27FC236}">
                <a16:creationId xmlns:a16="http://schemas.microsoft.com/office/drawing/2014/main" id="{91CDD40C-D7A6-6044-A127-EAE1D91BAD48}"/>
              </a:ext>
            </a:extLst>
          </p:cNvPr>
          <p:cNvSpPr txBox="1">
            <a:spLocks/>
          </p:cNvSpPr>
          <p:nvPr/>
        </p:nvSpPr>
        <p:spPr>
          <a:xfrm>
            <a:off x="1048122" y="321837"/>
            <a:ext cx="10466130" cy="7165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US" sz="4000" i="1" dirty="0" err="1"/>
              <a:t>Magid</a:t>
            </a:r>
            <a:r>
              <a:rPr lang="en-US" sz="4000" dirty="0"/>
              <a:t> – </a:t>
            </a:r>
            <a:r>
              <a:rPr lang="en-US" sz="3100" dirty="0"/>
              <a:t>the core: we explain each verse – verse 2</a:t>
            </a:r>
          </a:p>
        </p:txBody>
      </p:sp>
    </p:spTree>
    <p:extLst>
      <p:ext uri="{BB962C8B-B14F-4D97-AF65-F5344CB8AC3E}">
        <p14:creationId xmlns:p14="http://schemas.microsoft.com/office/powerpoint/2010/main" val="2777929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551631" y="1091256"/>
            <a:ext cx="5772880" cy="5258107"/>
          </a:xfrm>
        </p:spPr>
        <p:txBody>
          <a:bodyPr>
            <a:noAutofit/>
          </a:bodyPr>
          <a:lstStyle/>
          <a:p>
            <a:pPr marL="0" indent="0">
              <a:buNone/>
            </a:pPr>
            <a:r>
              <a:rPr lang="en-US" b="1" i="1" dirty="0"/>
              <a:t>And we cried out unto YHVH God of our ancestors, and YHVH heard our voice and saw our oppression/ our humiliation, and our laboring, and our being squeezed</a:t>
            </a:r>
            <a:r>
              <a:rPr lang="he-IL" b="1" i="1" dirty="0"/>
              <a:t> </a:t>
            </a:r>
            <a:r>
              <a:rPr lang="en-US" b="1" i="1" dirty="0"/>
              <a:t>/ our oppression. </a:t>
            </a:r>
            <a:r>
              <a:rPr lang="en-US" dirty="0"/>
              <a:t>(Deut. 26:7) </a:t>
            </a:r>
          </a:p>
          <a:p>
            <a:pPr marL="0" indent="0">
              <a:spcBef>
                <a:spcPts val="0"/>
              </a:spcBef>
              <a:buNone/>
            </a:pPr>
            <a:endParaRPr lang="he-IL" sz="1000" i="1" dirty="0"/>
          </a:p>
          <a:p>
            <a:pPr marL="0" indent="0">
              <a:buNone/>
            </a:pPr>
            <a:r>
              <a:rPr lang="en-US" sz="2000" b="1" i="1" dirty="0"/>
              <a:t>And we cried out</a:t>
            </a:r>
            <a:r>
              <a:rPr lang="he-IL" sz="2000" b="1" i="1" dirty="0"/>
              <a:t> </a:t>
            </a:r>
            <a:r>
              <a:rPr lang="en-US" sz="2000" dirty="0"/>
              <a:t>– like what’s said: </a:t>
            </a:r>
            <a:r>
              <a:rPr lang="en-US" sz="2000" i="1" dirty="0"/>
              <a:t>And it was in those many days</a:t>
            </a:r>
            <a:r>
              <a:rPr lang="he-IL" sz="2000" i="1" dirty="0"/>
              <a:t> </a:t>
            </a:r>
            <a:r>
              <a:rPr lang="en-US" sz="2000" i="1" dirty="0"/>
              <a:t>that the king of Egypt died, and Israel’s children were tortured from the servitude/from the service, and they screamed, and their pleading rose up unto </a:t>
            </a:r>
            <a:r>
              <a:rPr lang="en-US" sz="2000" i="1" dirty="0" err="1"/>
              <a:t>Elohim</a:t>
            </a:r>
            <a:r>
              <a:rPr lang="en-US" sz="2000" i="1" dirty="0"/>
              <a:t> (God). </a:t>
            </a:r>
            <a:r>
              <a:rPr lang="en-US" sz="2000" dirty="0"/>
              <a:t>(Exod. 2:23) </a:t>
            </a:r>
          </a:p>
          <a:p>
            <a:pPr marL="0" indent="0">
              <a:buNone/>
            </a:pPr>
            <a:r>
              <a:rPr lang="en-US" sz="2000" b="1" i="1" dirty="0"/>
              <a:t>and YHVH heard our voice</a:t>
            </a:r>
            <a:r>
              <a:rPr lang="en-US" sz="2000" b="1" dirty="0"/>
              <a:t> </a:t>
            </a:r>
            <a:r>
              <a:rPr lang="en-US" sz="2000" dirty="0"/>
              <a:t>– like what is said: </a:t>
            </a:r>
            <a:r>
              <a:rPr lang="en-US" sz="2000" i="1" dirty="0"/>
              <a:t>And </a:t>
            </a:r>
            <a:r>
              <a:rPr lang="en-US" sz="2000" i="1" dirty="0" err="1"/>
              <a:t>Elohim</a:t>
            </a:r>
            <a:r>
              <a:rPr lang="en-US" sz="2000" i="1" dirty="0"/>
              <a:t> (God) heard their anguish, and </a:t>
            </a:r>
            <a:r>
              <a:rPr lang="en-US" sz="2000" i="1" dirty="0" err="1"/>
              <a:t>Elohim</a:t>
            </a:r>
            <a:r>
              <a:rPr lang="en-US" sz="2000" i="1" dirty="0"/>
              <a:t> remembered God’s covenant with </a:t>
            </a:r>
            <a:r>
              <a:rPr lang="en-US" sz="2000" i="1" dirty="0" err="1"/>
              <a:t>Avraham</a:t>
            </a:r>
            <a:r>
              <a:rPr lang="en-US" sz="2000" dirty="0"/>
              <a:t>, </a:t>
            </a:r>
            <a:r>
              <a:rPr lang="en-US" sz="2000" i="1" dirty="0"/>
              <a:t>with Isaac, and with Jacob. </a:t>
            </a:r>
            <a:r>
              <a:rPr lang="en-US" sz="2000" dirty="0"/>
              <a:t>(Exod. 2:24) </a:t>
            </a:r>
            <a:r>
              <a:rPr lang="en-US" sz="2000" i="1" dirty="0">
                <a:solidFill>
                  <a:srgbClr val="C00000"/>
                </a:solidFill>
              </a:rPr>
              <a:t>=&gt; but didn’t God also remember our mothers, whose effort aroused redemption? See the next two comments:</a:t>
            </a:r>
            <a:endParaRPr lang="en-US" sz="2000" dirty="0">
              <a:solidFill>
                <a:srgbClr val="C00000"/>
              </a:solidFill>
            </a:endParaRPr>
          </a:p>
        </p:txBody>
      </p:sp>
      <p:sp>
        <p:nvSpPr>
          <p:cNvPr id="6" name="TextBox 5">
            <a:extLst>
              <a:ext uri="{FF2B5EF4-FFF2-40B4-BE49-F238E27FC236}">
                <a16:creationId xmlns:a16="http://schemas.microsoft.com/office/drawing/2014/main" id="{A41A89E9-762D-40F3-A861-4B710D3B31AE}"/>
              </a:ext>
            </a:extLst>
          </p:cNvPr>
          <p:cNvSpPr txBox="1"/>
          <p:nvPr/>
        </p:nvSpPr>
        <p:spPr>
          <a:xfrm>
            <a:off x="6478453" y="1158437"/>
            <a:ext cx="4926191" cy="5078313"/>
          </a:xfrm>
          <a:prstGeom prst="rect">
            <a:avLst/>
          </a:prstGeom>
          <a:noFill/>
        </p:spPr>
        <p:txBody>
          <a:bodyPr wrap="square" rtlCol="0">
            <a:spAutoFit/>
          </a:bodyPr>
          <a:lstStyle/>
          <a:p>
            <a:pPr algn="r"/>
            <a:r>
              <a:rPr lang="he-IL" sz="2000" dirty="0"/>
              <a:t>וַנִּצְעַק אֶל יְהוָה </a:t>
            </a:r>
            <a:r>
              <a:rPr lang="he-IL" sz="2000" dirty="0" err="1"/>
              <a:t>אֱלֹהֵי</a:t>
            </a:r>
            <a:r>
              <a:rPr lang="he-IL" sz="2000" dirty="0"/>
              <a:t> </a:t>
            </a:r>
            <a:r>
              <a:rPr lang="he-IL" sz="2000" dirty="0" err="1"/>
              <a:t>אֲבֹתֵינו</a:t>
            </a:r>
            <a:r>
              <a:rPr lang="he-IL" sz="2000" dirty="0"/>
              <a:t>ּ וַיִּשְׁמַע יְהוָה אֶת קֹלֵנו וַיַּרְא אֶת עָנְיֵנוּ וְאֶת עֲמָלֵנוּ וְאֶת לַחֲצֵנוּ</a:t>
            </a:r>
          </a:p>
          <a:p>
            <a:pPr algn="r"/>
            <a:r>
              <a:rPr lang="en-US" sz="2200" dirty="0"/>
              <a:t>   </a:t>
            </a:r>
          </a:p>
          <a:p>
            <a:r>
              <a:rPr lang="en-US" sz="2000" b="1" i="1" dirty="0"/>
              <a:t>and saw our humiliation </a:t>
            </a:r>
            <a:r>
              <a:rPr lang="en-US" sz="2000" dirty="0"/>
              <a:t>– this means the separation between women and men of “the way of the land”– </a:t>
            </a:r>
            <a:r>
              <a:rPr lang="en-US" sz="2000" dirty="0">
                <a:solidFill>
                  <a:schemeClr val="accent2"/>
                </a:solidFill>
              </a:rPr>
              <a:t>because they were afraid to bring children into the world</a:t>
            </a:r>
          </a:p>
          <a:p>
            <a:endParaRPr lang="en-US" sz="1000" dirty="0"/>
          </a:p>
          <a:p>
            <a:r>
              <a:rPr lang="en-US" sz="2000" b="1" i="1" dirty="0"/>
              <a:t>and our laboring </a:t>
            </a:r>
            <a:r>
              <a:rPr lang="en-US" sz="2000" dirty="0"/>
              <a:t>– these are the sons </a:t>
            </a:r>
            <a:r>
              <a:rPr lang="en-US" sz="2000" dirty="0">
                <a:solidFill>
                  <a:schemeClr val="accent2"/>
                </a:solidFill>
              </a:rPr>
              <a:t>that the women labored to give birth to </a:t>
            </a:r>
            <a:r>
              <a:rPr lang="en-US" sz="2000" dirty="0"/>
              <a:t>who were thrown into the Nile</a:t>
            </a:r>
            <a:endParaRPr lang="en-US" sz="2000" i="1" dirty="0"/>
          </a:p>
          <a:p>
            <a:endParaRPr lang="en-US" sz="1200" i="1" dirty="0"/>
          </a:p>
          <a:p>
            <a:r>
              <a:rPr lang="en-US" sz="2000" b="1" i="1" dirty="0"/>
              <a:t>and our being squeezed</a:t>
            </a:r>
            <a:r>
              <a:rPr lang="en-US" sz="2000" b="1" dirty="0"/>
              <a:t> </a:t>
            </a:r>
            <a:r>
              <a:rPr lang="en-US" sz="2000" dirty="0"/>
              <a:t>– this is the pressure</a:t>
            </a:r>
            <a:r>
              <a:rPr lang="en-US" sz="2000" dirty="0">
                <a:solidFill>
                  <a:schemeClr val="accent2"/>
                </a:solidFill>
              </a:rPr>
              <a:t>, because they were not allowed to expand their dwellings when their families grew </a:t>
            </a:r>
          </a:p>
        </p:txBody>
      </p:sp>
      <p:sp>
        <p:nvSpPr>
          <p:cNvPr id="3" name="Slide Number Placeholder 2">
            <a:extLst>
              <a:ext uri="{FF2B5EF4-FFF2-40B4-BE49-F238E27FC236}">
                <a16:creationId xmlns:a16="http://schemas.microsoft.com/office/drawing/2014/main" id="{F9C21552-4C25-AB43-B0DA-23A0338630A8}"/>
              </a:ext>
            </a:extLst>
          </p:cNvPr>
          <p:cNvSpPr>
            <a:spLocks noGrp="1"/>
          </p:cNvSpPr>
          <p:nvPr>
            <p:ph type="sldNum" sz="quarter" idx="12"/>
          </p:nvPr>
        </p:nvSpPr>
        <p:spPr/>
        <p:txBody>
          <a:bodyPr/>
          <a:lstStyle/>
          <a:p>
            <a:fld id="{DDED6A29-E892-43EE-9CD2-63AC645924D9}" type="slidenum">
              <a:rPr lang="en-US" smtClean="0"/>
              <a:t>35</a:t>
            </a:fld>
            <a:endParaRPr lang="en-US"/>
          </a:p>
        </p:txBody>
      </p:sp>
      <p:sp>
        <p:nvSpPr>
          <p:cNvPr id="8" name="Title 1">
            <a:extLst>
              <a:ext uri="{FF2B5EF4-FFF2-40B4-BE49-F238E27FC236}">
                <a16:creationId xmlns:a16="http://schemas.microsoft.com/office/drawing/2014/main" id="{6F27E14A-1271-E448-85FF-96F7E1A57B46}"/>
              </a:ext>
            </a:extLst>
          </p:cNvPr>
          <p:cNvSpPr txBox="1">
            <a:spLocks/>
          </p:cNvSpPr>
          <p:nvPr/>
        </p:nvSpPr>
        <p:spPr>
          <a:xfrm>
            <a:off x="1048122" y="321837"/>
            <a:ext cx="10466130" cy="7165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US" sz="4000" i="1" dirty="0" err="1"/>
              <a:t>Magid</a:t>
            </a:r>
            <a:r>
              <a:rPr lang="en-US" sz="4000" dirty="0"/>
              <a:t> – </a:t>
            </a:r>
            <a:r>
              <a:rPr lang="en-US" sz="3100" dirty="0"/>
              <a:t>the core: we explain each verse – verse 3</a:t>
            </a:r>
          </a:p>
        </p:txBody>
      </p:sp>
    </p:spTree>
    <p:extLst>
      <p:ext uri="{BB962C8B-B14F-4D97-AF65-F5344CB8AC3E}">
        <p14:creationId xmlns:p14="http://schemas.microsoft.com/office/powerpoint/2010/main" val="2198373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839972" y="1226574"/>
            <a:ext cx="5837023" cy="5476309"/>
          </a:xfrm>
        </p:spPr>
        <p:txBody>
          <a:bodyPr>
            <a:noAutofit/>
          </a:bodyPr>
          <a:lstStyle/>
          <a:p>
            <a:pPr marL="0" indent="0">
              <a:buNone/>
            </a:pPr>
            <a:r>
              <a:rPr lang="en-US" b="1" i="1" dirty="0"/>
              <a:t>And YHVH brought us out from Egypt with a strong hand and arm outstretched, with great fearsome-ness, and with signs and with wonders. </a:t>
            </a:r>
            <a:r>
              <a:rPr lang="en-US" dirty="0"/>
              <a:t>(Deut. 26:8) </a:t>
            </a:r>
            <a:endParaRPr lang="en-US" sz="1100" i="1" dirty="0"/>
          </a:p>
          <a:p>
            <a:pPr marL="0" indent="0">
              <a:spcBef>
                <a:spcPts val="1500"/>
              </a:spcBef>
              <a:buNone/>
            </a:pPr>
            <a:r>
              <a:rPr lang="en-US" b="1" i="1" dirty="0"/>
              <a:t>And YHVH brought us out from Egypt</a:t>
            </a:r>
            <a:r>
              <a:rPr lang="en-US" b="1" dirty="0"/>
              <a:t> </a:t>
            </a:r>
            <a:r>
              <a:rPr lang="en-US" dirty="0"/>
              <a:t>– it was not by means of an angel. It was the Holy One blessed be who did it in glory, </a:t>
            </a:r>
            <a:r>
              <a:rPr lang="en-US" dirty="0">
                <a:solidFill>
                  <a:schemeClr val="accent2"/>
                </a:solidFill>
              </a:rPr>
              <a:t>openly</a:t>
            </a:r>
            <a:r>
              <a:rPr lang="en-US" dirty="0">
                <a:solidFill>
                  <a:schemeClr val="tx2">
                    <a:lumMod val="75000"/>
                  </a:schemeClr>
                </a:solidFill>
              </a:rPr>
              <a:t>, </a:t>
            </a:r>
            <a:r>
              <a:rPr lang="en-US" dirty="0"/>
              <a:t>as it says: </a:t>
            </a:r>
            <a:r>
              <a:rPr lang="en-US" i="1" dirty="0"/>
              <a:t>And</a:t>
            </a:r>
            <a:r>
              <a:rPr lang="en-US" b="1" i="1" dirty="0"/>
              <a:t> I </a:t>
            </a:r>
            <a:r>
              <a:rPr lang="en-US" i="1" dirty="0"/>
              <a:t>will pass through the land of Egypt in this night, and </a:t>
            </a:r>
            <a:r>
              <a:rPr lang="en-US" b="1" i="1" dirty="0"/>
              <a:t>I </a:t>
            </a:r>
            <a:r>
              <a:rPr lang="en-US" i="1" dirty="0"/>
              <a:t>will strike down all first-born in the land of Egypt, from human to beast, and</a:t>
            </a:r>
            <a:r>
              <a:rPr lang="en-US" b="1" i="1" dirty="0"/>
              <a:t> I </a:t>
            </a:r>
            <a:r>
              <a:rPr lang="en-US" i="1" dirty="0"/>
              <a:t>will make judgments against all Egypt’s gods – </a:t>
            </a:r>
            <a:r>
              <a:rPr lang="en-US" b="1" i="1" dirty="0"/>
              <a:t>I</a:t>
            </a:r>
            <a:r>
              <a:rPr lang="en-US" i="1" dirty="0"/>
              <a:t> am YHVH. </a:t>
            </a:r>
            <a:r>
              <a:rPr lang="en-US" dirty="0"/>
              <a:t>(Exod. 12:12) </a:t>
            </a:r>
          </a:p>
          <a:p>
            <a:pPr marL="0" indent="0">
              <a:buNone/>
            </a:pPr>
            <a:r>
              <a:rPr lang="en-US" b="1" i="1" dirty="0"/>
              <a:t>with a strong hand </a:t>
            </a:r>
            <a:r>
              <a:rPr lang="en-US" dirty="0"/>
              <a:t>– this is the pestilence </a:t>
            </a:r>
            <a:r>
              <a:rPr lang="en-US" i="1" dirty="0"/>
              <a:t>(</a:t>
            </a:r>
            <a:r>
              <a:rPr lang="en-US" i="1" dirty="0" err="1"/>
              <a:t>dever</a:t>
            </a:r>
            <a:r>
              <a:rPr lang="en-US" i="1" dirty="0"/>
              <a:t>)</a:t>
            </a:r>
            <a:r>
              <a:rPr lang="en-US" dirty="0"/>
              <a:t>, like what’s said: </a:t>
            </a:r>
            <a:r>
              <a:rPr lang="en-US" i="1" dirty="0"/>
              <a:t>Here, the hand of YHVH is going to be upon your herd in the field, on the horses, on the donkeys, on the camels, on the cattle and on the flocks. </a:t>
            </a:r>
            <a:r>
              <a:rPr lang="en-US" dirty="0"/>
              <a:t>(Exod. 9:3)  </a:t>
            </a:r>
            <a:r>
              <a:rPr lang="en-US" i="1" dirty="0">
                <a:solidFill>
                  <a:srgbClr val="C00000"/>
                </a:solidFill>
              </a:rPr>
              <a:t>The oppression committed by humans against each other always comes to harm other creatures as well.</a:t>
            </a:r>
            <a:r>
              <a:rPr lang="en-US" dirty="0">
                <a:solidFill>
                  <a:srgbClr val="C00000"/>
                </a:solidFill>
              </a:rPr>
              <a:t> </a:t>
            </a:r>
            <a:endParaRPr lang="en-US" i="1" dirty="0">
              <a:solidFill>
                <a:srgbClr val="C00000"/>
              </a:solidFill>
            </a:endParaRPr>
          </a:p>
        </p:txBody>
      </p:sp>
      <p:sp>
        <p:nvSpPr>
          <p:cNvPr id="6" name="TextBox 5">
            <a:extLst>
              <a:ext uri="{FF2B5EF4-FFF2-40B4-BE49-F238E27FC236}">
                <a16:creationId xmlns:a16="http://schemas.microsoft.com/office/drawing/2014/main" id="{A41A89E9-762D-40F3-A861-4B710D3B31AE}"/>
              </a:ext>
            </a:extLst>
          </p:cNvPr>
          <p:cNvSpPr txBox="1"/>
          <p:nvPr/>
        </p:nvSpPr>
        <p:spPr>
          <a:xfrm>
            <a:off x="6722197" y="1226574"/>
            <a:ext cx="4982700" cy="5904180"/>
          </a:xfrm>
          <a:prstGeom prst="rect">
            <a:avLst/>
          </a:prstGeom>
          <a:noFill/>
        </p:spPr>
        <p:txBody>
          <a:bodyPr wrap="square" rtlCol="0">
            <a:spAutoFit/>
          </a:bodyPr>
          <a:lstStyle/>
          <a:p>
            <a:pPr algn="r"/>
            <a:r>
              <a:rPr lang="he-IL" sz="2000" dirty="0"/>
              <a:t>וַיּוֹצִאֵנוּ יְהוָה מִמִּצְרַיִם בְּיָד חֲזָקָה וּבִזְרֹעַ נְטוּיָה</a:t>
            </a:r>
            <a:r>
              <a:rPr lang="x-none" sz="2000"/>
              <a:t> </a:t>
            </a:r>
            <a:r>
              <a:rPr lang="he-IL" sz="2000" dirty="0" err="1"/>
              <a:t>וּבְמֹרָא</a:t>
            </a:r>
            <a:r>
              <a:rPr lang="he-IL" sz="2000" dirty="0"/>
              <a:t> גָּדֹל </a:t>
            </a:r>
            <a:r>
              <a:rPr lang="he-IL" sz="2000" dirty="0" err="1"/>
              <a:t>וּבְאֹתוֹת</a:t>
            </a:r>
            <a:r>
              <a:rPr lang="he-IL" sz="2000" dirty="0"/>
              <a:t> וּבְמֹפְתִים</a:t>
            </a:r>
          </a:p>
          <a:p>
            <a:pPr algn="r"/>
            <a:endParaRPr lang="en-US" sz="2200" b="1" dirty="0"/>
          </a:p>
          <a:p>
            <a:pPr>
              <a:spcAft>
                <a:spcPts val="1000"/>
              </a:spcAft>
            </a:pPr>
            <a:r>
              <a:rPr lang="en-US" b="1" i="1" dirty="0"/>
              <a:t>and with great fearsomeness </a:t>
            </a:r>
            <a:r>
              <a:rPr lang="en-US" i="1" dirty="0"/>
              <a:t>– </a:t>
            </a:r>
            <a:r>
              <a:rPr lang="en-US" dirty="0"/>
              <a:t>this is the revelation of the </a:t>
            </a:r>
            <a:r>
              <a:rPr lang="en-US" i="1" dirty="0" err="1"/>
              <a:t>Shekhinah</a:t>
            </a:r>
            <a:r>
              <a:rPr lang="en-US" dirty="0"/>
              <a:t>/God’s presence</a:t>
            </a:r>
          </a:p>
          <a:p>
            <a:pPr>
              <a:spcAft>
                <a:spcPts val="1000"/>
              </a:spcAft>
            </a:pPr>
            <a:r>
              <a:rPr lang="en-US" b="1" i="1" dirty="0"/>
              <a:t>and with signs </a:t>
            </a:r>
            <a:r>
              <a:rPr lang="en-US" i="1" dirty="0"/>
              <a:t>– </a:t>
            </a:r>
            <a:r>
              <a:rPr lang="en-US" dirty="0"/>
              <a:t>this is the staff </a:t>
            </a:r>
            <a:r>
              <a:rPr lang="en-US" dirty="0">
                <a:solidFill>
                  <a:schemeClr val="accent2"/>
                </a:solidFill>
              </a:rPr>
              <a:t>(of Moses) </a:t>
            </a:r>
          </a:p>
          <a:p>
            <a:pPr>
              <a:spcAft>
                <a:spcPts val="1000"/>
              </a:spcAft>
            </a:pPr>
            <a:r>
              <a:rPr lang="en-US" b="1" i="1" dirty="0"/>
              <a:t>and with wonders </a:t>
            </a:r>
            <a:r>
              <a:rPr lang="en-US" i="1" dirty="0"/>
              <a:t>– </a:t>
            </a:r>
            <a:r>
              <a:rPr lang="en-US" dirty="0"/>
              <a:t>this is the blood, like what is said: </a:t>
            </a:r>
            <a:r>
              <a:rPr lang="en-US" i="1" dirty="0"/>
              <a:t>And I will put my wonders in the skies and in the land, blood, and fire, and pillars of smoke.</a:t>
            </a:r>
            <a:r>
              <a:rPr lang="en-US" dirty="0"/>
              <a:t> (Joel 3:3) </a:t>
            </a:r>
          </a:p>
          <a:p>
            <a:pPr>
              <a:spcAft>
                <a:spcPts val="1000"/>
              </a:spcAft>
            </a:pPr>
            <a:r>
              <a:rPr lang="en-US" b="1" i="1" dirty="0"/>
              <a:t>with a strong hand </a:t>
            </a:r>
            <a:r>
              <a:rPr lang="en-US" dirty="0"/>
              <a:t>– two words, </a:t>
            </a:r>
            <a:r>
              <a:rPr lang="en-US" b="1" i="1" dirty="0"/>
              <a:t>and arm outstretched</a:t>
            </a:r>
            <a:r>
              <a:rPr lang="en-US" i="1" dirty="0"/>
              <a:t> – </a:t>
            </a:r>
            <a:r>
              <a:rPr lang="en-US" dirty="0"/>
              <a:t>two words, </a:t>
            </a:r>
            <a:r>
              <a:rPr lang="en-US" b="1" i="1" dirty="0"/>
              <a:t>and with great fearsomeness </a:t>
            </a:r>
            <a:r>
              <a:rPr lang="en-US" dirty="0"/>
              <a:t>– two words, </a:t>
            </a:r>
            <a:r>
              <a:rPr lang="en-US" b="1" i="1" dirty="0"/>
              <a:t>and with signs </a:t>
            </a:r>
            <a:r>
              <a:rPr lang="en-US" i="1" dirty="0"/>
              <a:t>– </a:t>
            </a:r>
            <a:r>
              <a:rPr lang="en-US" dirty="0"/>
              <a:t>two of them, </a:t>
            </a:r>
            <a:r>
              <a:rPr lang="en-US" b="1" i="1" dirty="0"/>
              <a:t>and with wonders </a:t>
            </a:r>
            <a:r>
              <a:rPr lang="en-US" i="1" dirty="0"/>
              <a:t>– </a:t>
            </a:r>
            <a:r>
              <a:rPr lang="en-US" dirty="0"/>
              <a:t>two of them. This makes ten blows, </a:t>
            </a:r>
            <a:r>
              <a:rPr lang="en-US" dirty="0">
                <a:solidFill>
                  <a:schemeClr val="accent2"/>
                </a:solidFill>
              </a:rPr>
              <a:t>ten plagues</a:t>
            </a:r>
            <a:r>
              <a:rPr lang="en-US" dirty="0">
                <a:solidFill>
                  <a:srgbClr val="0F647B"/>
                </a:solidFill>
              </a:rPr>
              <a:t>…  </a:t>
            </a:r>
            <a:endParaRPr lang="en-US" dirty="0"/>
          </a:p>
          <a:p>
            <a:pPr>
              <a:spcAft>
                <a:spcPts val="1000"/>
              </a:spcAft>
            </a:pPr>
            <a:endParaRPr lang="en-US" dirty="0"/>
          </a:p>
          <a:p>
            <a:pPr algn="r"/>
            <a:r>
              <a:rPr lang="he-IL" sz="2200" dirty="0"/>
              <a:t> </a:t>
            </a:r>
            <a:r>
              <a:rPr lang="en-US" sz="2200" dirty="0"/>
              <a:t> </a:t>
            </a:r>
          </a:p>
        </p:txBody>
      </p:sp>
      <p:sp>
        <p:nvSpPr>
          <p:cNvPr id="3" name="Slide Number Placeholder 2">
            <a:extLst>
              <a:ext uri="{FF2B5EF4-FFF2-40B4-BE49-F238E27FC236}">
                <a16:creationId xmlns:a16="http://schemas.microsoft.com/office/drawing/2014/main" id="{2680D16B-24CF-C048-BDD7-BD0354A0651A}"/>
              </a:ext>
            </a:extLst>
          </p:cNvPr>
          <p:cNvSpPr>
            <a:spLocks noGrp="1"/>
          </p:cNvSpPr>
          <p:nvPr>
            <p:ph type="sldNum" sz="quarter" idx="12"/>
          </p:nvPr>
        </p:nvSpPr>
        <p:spPr/>
        <p:txBody>
          <a:bodyPr/>
          <a:lstStyle/>
          <a:p>
            <a:fld id="{DDED6A29-E892-43EE-9CD2-63AC645924D9}" type="slidenum">
              <a:rPr lang="en-US" smtClean="0"/>
              <a:t>36</a:t>
            </a:fld>
            <a:endParaRPr lang="en-US"/>
          </a:p>
        </p:txBody>
      </p:sp>
      <p:sp>
        <p:nvSpPr>
          <p:cNvPr id="8" name="Title 1">
            <a:extLst>
              <a:ext uri="{FF2B5EF4-FFF2-40B4-BE49-F238E27FC236}">
                <a16:creationId xmlns:a16="http://schemas.microsoft.com/office/drawing/2014/main" id="{99E56C3E-BA07-0D42-A504-E8B12ACA6E63}"/>
              </a:ext>
            </a:extLst>
          </p:cNvPr>
          <p:cNvSpPr txBox="1">
            <a:spLocks/>
          </p:cNvSpPr>
          <p:nvPr/>
        </p:nvSpPr>
        <p:spPr>
          <a:xfrm>
            <a:off x="1048122" y="321837"/>
            <a:ext cx="10466130" cy="7165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US" sz="4000" i="1" dirty="0" err="1"/>
              <a:t>Magid</a:t>
            </a:r>
            <a:r>
              <a:rPr lang="en-US" sz="4000" dirty="0"/>
              <a:t> – </a:t>
            </a:r>
            <a:r>
              <a:rPr lang="en-US" sz="3100" dirty="0"/>
              <a:t>the core: we explain each verse – verse 4</a:t>
            </a:r>
          </a:p>
        </p:txBody>
      </p:sp>
      <p:sp>
        <p:nvSpPr>
          <p:cNvPr id="9" name="TextBox 8">
            <a:extLst>
              <a:ext uri="{FF2B5EF4-FFF2-40B4-BE49-F238E27FC236}">
                <a16:creationId xmlns:a16="http://schemas.microsoft.com/office/drawing/2014/main" id="{888D4CBF-BC92-5C48-932A-E06C7DCBCCDA}"/>
              </a:ext>
            </a:extLst>
          </p:cNvPr>
          <p:cNvSpPr txBox="1"/>
          <p:nvPr/>
        </p:nvSpPr>
        <p:spPr>
          <a:xfrm>
            <a:off x="29057" y="-66907"/>
            <a:ext cx="1282390" cy="369332"/>
          </a:xfrm>
          <a:prstGeom prst="rect">
            <a:avLst/>
          </a:prstGeom>
          <a:noFill/>
        </p:spPr>
        <p:txBody>
          <a:bodyPr wrap="square" rtlCol="0">
            <a:spAutoFit/>
          </a:bodyPr>
          <a:lstStyle/>
          <a:p>
            <a:r>
              <a:rPr lang="en-US" dirty="0">
                <a:hlinkClick r:id="rId2" action="ppaction://hlinksldjump"/>
              </a:rPr>
              <a:t>Short cuts</a:t>
            </a:r>
            <a:endParaRPr lang="en-US" dirty="0"/>
          </a:p>
        </p:txBody>
      </p:sp>
    </p:spTree>
    <p:extLst>
      <p:ext uri="{BB962C8B-B14F-4D97-AF65-F5344CB8AC3E}">
        <p14:creationId xmlns:p14="http://schemas.microsoft.com/office/powerpoint/2010/main" val="2149044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6697978" cy="931901"/>
          </a:xfrm>
        </p:spPr>
        <p:txBody>
          <a:bodyPr>
            <a:normAutofit/>
          </a:bodyPr>
          <a:lstStyle/>
          <a:p>
            <a:r>
              <a:rPr lang="en-US" dirty="0"/>
              <a:t>The Ten Plagues</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1675717" y="2058765"/>
            <a:ext cx="3544629" cy="4555087"/>
          </a:xfrm>
        </p:spPr>
        <p:txBody>
          <a:bodyPr>
            <a:noAutofit/>
          </a:bodyPr>
          <a:lstStyle/>
          <a:p>
            <a:pPr marL="0" indent="0">
              <a:buNone/>
            </a:pPr>
            <a:r>
              <a:rPr lang="en-US" sz="2000" b="1" i="1" dirty="0"/>
              <a:t>Dam</a:t>
            </a:r>
            <a:r>
              <a:rPr lang="en-US" sz="2000" b="1" dirty="0"/>
              <a:t> - Blood</a:t>
            </a:r>
          </a:p>
          <a:p>
            <a:pPr marL="0" indent="0">
              <a:buNone/>
            </a:pPr>
            <a:r>
              <a:rPr lang="en-US" sz="2000" b="1" i="1" dirty="0" err="1"/>
              <a:t>Tzfarde'a</a:t>
            </a:r>
            <a:r>
              <a:rPr lang="en-US" sz="2000" b="1" dirty="0"/>
              <a:t> - Frogs</a:t>
            </a:r>
          </a:p>
          <a:p>
            <a:pPr marL="0" indent="0">
              <a:buNone/>
            </a:pPr>
            <a:r>
              <a:rPr lang="en-US" sz="2000" b="1" i="1" dirty="0" err="1"/>
              <a:t>Kinim</a:t>
            </a:r>
            <a:r>
              <a:rPr lang="en-US" sz="2000" b="1" dirty="0"/>
              <a:t> - Lice</a:t>
            </a:r>
          </a:p>
          <a:p>
            <a:pPr marL="0" indent="0">
              <a:buNone/>
            </a:pPr>
            <a:r>
              <a:rPr lang="en-US" sz="2000" b="1" i="1" dirty="0" err="1"/>
              <a:t>Arov</a:t>
            </a:r>
            <a:r>
              <a:rPr lang="en-US" sz="2000" b="1" dirty="0"/>
              <a:t> - Wild animals</a:t>
            </a:r>
          </a:p>
          <a:p>
            <a:pPr marL="0" indent="0">
              <a:buNone/>
            </a:pPr>
            <a:r>
              <a:rPr lang="en-US" sz="2000" b="1" i="1" dirty="0" err="1"/>
              <a:t>Dever</a:t>
            </a:r>
            <a:r>
              <a:rPr lang="en-US" sz="2000" b="1" dirty="0"/>
              <a:t> - Pestilence</a:t>
            </a:r>
          </a:p>
          <a:p>
            <a:pPr marL="0" indent="0">
              <a:buNone/>
            </a:pPr>
            <a:r>
              <a:rPr lang="en-US" sz="2000" b="1" i="1" dirty="0" err="1"/>
              <a:t>Shchin</a:t>
            </a:r>
            <a:r>
              <a:rPr lang="en-US" sz="2000" b="1" dirty="0"/>
              <a:t> - Boils</a:t>
            </a:r>
          </a:p>
          <a:p>
            <a:pPr marL="0" indent="0">
              <a:buNone/>
            </a:pPr>
            <a:r>
              <a:rPr lang="en-US" sz="2000" b="1" i="1" dirty="0"/>
              <a:t>Barad</a:t>
            </a:r>
            <a:r>
              <a:rPr lang="en-US" sz="2000" b="1" dirty="0"/>
              <a:t> - Hail</a:t>
            </a:r>
          </a:p>
          <a:p>
            <a:pPr marL="0" indent="0">
              <a:buNone/>
            </a:pPr>
            <a:r>
              <a:rPr lang="en-US" sz="2000" b="1" i="1" dirty="0" err="1"/>
              <a:t>Arbeh</a:t>
            </a:r>
            <a:r>
              <a:rPr lang="en-US" sz="2000" b="1" dirty="0"/>
              <a:t> - Locusts</a:t>
            </a:r>
          </a:p>
          <a:p>
            <a:pPr marL="0" indent="0">
              <a:buNone/>
            </a:pPr>
            <a:r>
              <a:rPr lang="en-US" sz="2000" b="1" i="1" dirty="0" err="1"/>
              <a:t>Choshech</a:t>
            </a:r>
            <a:r>
              <a:rPr lang="en-US" sz="2000" b="1" dirty="0"/>
              <a:t> - Darkness</a:t>
            </a:r>
          </a:p>
          <a:p>
            <a:pPr marL="0" indent="0">
              <a:buNone/>
            </a:pPr>
            <a:r>
              <a:rPr lang="en-US" sz="2000" b="1" i="1" dirty="0" err="1"/>
              <a:t>Makat</a:t>
            </a:r>
            <a:r>
              <a:rPr lang="en-US" sz="2000" b="1" i="1" dirty="0"/>
              <a:t> </a:t>
            </a:r>
            <a:r>
              <a:rPr lang="en-US" sz="2000" b="1" i="1" dirty="0" err="1"/>
              <a:t>Bechorot</a:t>
            </a:r>
            <a:r>
              <a:rPr lang="en-US" sz="2000" b="1" i="1" dirty="0"/>
              <a:t> </a:t>
            </a:r>
            <a:r>
              <a:rPr lang="en-US" sz="2000" b="1" dirty="0"/>
              <a:t>- Slaying of the firstborn</a:t>
            </a:r>
          </a:p>
          <a:p>
            <a:pPr marL="0" indent="0">
              <a:buNone/>
            </a:pPr>
            <a:endParaRPr lang="en-US" sz="2000" dirty="0"/>
          </a:p>
        </p:txBody>
      </p:sp>
      <p:sp>
        <p:nvSpPr>
          <p:cNvPr id="6" name="TextBox 5">
            <a:extLst>
              <a:ext uri="{FF2B5EF4-FFF2-40B4-BE49-F238E27FC236}">
                <a16:creationId xmlns:a16="http://schemas.microsoft.com/office/drawing/2014/main" id="{A41A89E9-762D-40F3-A861-4B710D3B31AE}"/>
              </a:ext>
            </a:extLst>
          </p:cNvPr>
          <p:cNvSpPr txBox="1"/>
          <p:nvPr/>
        </p:nvSpPr>
        <p:spPr>
          <a:xfrm>
            <a:off x="8085721" y="553408"/>
            <a:ext cx="3738713" cy="6186309"/>
          </a:xfrm>
          <a:prstGeom prst="rect">
            <a:avLst/>
          </a:prstGeom>
          <a:noFill/>
        </p:spPr>
        <p:txBody>
          <a:bodyPr wrap="square" rtlCol="0">
            <a:spAutoFit/>
          </a:bodyPr>
          <a:lstStyle/>
          <a:p>
            <a:pPr algn="r"/>
            <a:r>
              <a:rPr lang="he-IL" sz="2200" dirty="0"/>
              <a:t>אֵלּוּ עֶשֶׂר מַכּוֹת שֶׁהֵבִיא הַקָּדוֹשׁ בָּרוּךְ הוּא עַל הַמִּצְרִים בְּמִצְרַיִם, וְאֵלוּ הֵן:</a:t>
            </a:r>
          </a:p>
          <a:p>
            <a:pPr algn="r"/>
            <a:endParaRPr lang="he-IL" sz="2200" b="1" dirty="0"/>
          </a:p>
          <a:p>
            <a:pPr lvl="2" algn="ctr"/>
            <a:r>
              <a:rPr lang="he-IL" sz="2200" b="1" dirty="0"/>
              <a:t>דָּם </a:t>
            </a:r>
          </a:p>
          <a:p>
            <a:pPr lvl="2" algn="ctr"/>
            <a:r>
              <a:rPr lang="he-IL" sz="2200" b="1" dirty="0"/>
              <a:t>צְפַרְדֵּעַ </a:t>
            </a:r>
          </a:p>
          <a:p>
            <a:pPr lvl="2" algn="ctr"/>
            <a:r>
              <a:rPr lang="he-IL" sz="2200" b="1" dirty="0"/>
              <a:t>כִּנִּים </a:t>
            </a:r>
          </a:p>
          <a:p>
            <a:pPr lvl="2" algn="ctr"/>
            <a:r>
              <a:rPr lang="he-IL" sz="2200" b="1" dirty="0"/>
              <a:t>עָרוֹב </a:t>
            </a:r>
          </a:p>
          <a:p>
            <a:pPr lvl="2" algn="ctr"/>
            <a:r>
              <a:rPr lang="he-IL" sz="2200" b="1" dirty="0"/>
              <a:t>דֶּבֶר</a:t>
            </a:r>
            <a:endParaRPr lang="en-US" sz="2200" b="1" dirty="0"/>
          </a:p>
          <a:p>
            <a:pPr lvl="2" algn="ctr"/>
            <a:r>
              <a:rPr lang="he-IL" sz="2200" b="1" dirty="0"/>
              <a:t>שְׁחִין </a:t>
            </a:r>
          </a:p>
          <a:p>
            <a:pPr lvl="2" algn="ctr"/>
            <a:r>
              <a:rPr lang="he-IL" sz="2200" b="1" dirty="0"/>
              <a:t>בָּרָד </a:t>
            </a:r>
          </a:p>
          <a:p>
            <a:pPr lvl="2" algn="ctr"/>
            <a:r>
              <a:rPr lang="he-IL" sz="2200" b="1" dirty="0"/>
              <a:t>אַרְבֶּה </a:t>
            </a:r>
          </a:p>
          <a:p>
            <a:pPr lvl="2" algn="ctr"/>
            <a:r>
              <a:rPr lang="he-IL" sz="2200" b="1" dirty="0"/>
              <a:t>חשֶׁךְ </a:t>
            </a:r>
          </a:p>
          <a:p>
            <a:pPr lvl="2" algn="ctr"/>
            <a:r>
              <a:rPr lang="he-IL" sz="2200" b="1" dirty="0"/>
              <a:t>מַכַּת בְּכוֹרוֹת</a:t>
            </a:r>
          </a:p>
          <a:p>
            <a:pPr algn="r"/>
            <a:endParaRPr lang="he-IL" sz="2200" dirty="0"/>
          </a:p>
          <a:p>
            <a:pPr algn="r"/>
            <a:r>
              <a:rPr lang="he-IL" sz="2200" dirty="0"/>
              <a:t>רַבִּי יְהוּדָה הָיָה נוֹתֵן בָּהֶם </a:t>
            </a:r>
            <a:endParaRPr lang="en-US" sz="2200" dirty="0"/>
          </a:p>
          <a:p>
            <a:pPr algn="r"/>
            <a:r>
              <a:rPr lang="he-IL" sz="2200" dirty="0"/>
              <a:t>סִמָּנִים: דְּצַ״ךְ עַדַ״שׁ בְּאַחַ״ב.</a:t>
            </a:r>
          </a:p>
          <a:p>
            <a:pPr algn="r"/>
            <a:endParaRPr lang="he-IL" sz="2200" dirty="0"/>
          </a:p>
        </p:txBody>
      </p:sp>
      <p:pic>
        <p:nvPicPr>
          <p:cNvPr id="20482" name="Picture 2" descr="Ten Plagues Poster - JECCMarketplace">
            <a:extLst>
              <a:ext uri="{FF2B5EF4-FFF2-40B4-BE49-F238E27FC236}">
                <a16:creationId xmlns:a16="http://schemas.microsoft.com/office/drawing/2014/main" id="{A3CFDA6A-F94C-4E87-8B2C-8A04A10BB8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30001" y="1887680"/>
            <a:ext cx="3544629" cy="472617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4C250180-3965-F048-9ADB-6387C72959D7}"/>
              </a:ext>
            </a:extLst>
          </p:cNvPr>
          <p:cNvSpPr>
            <a:spLocks noGrp="1"/>
          </p:cNvSpPr>
          <p:nvPr>
            <p:ph type="sldNum" sz="quarter" idx="12"/>
          </p:nvPr>
        </p:nvSpPr>
        <p:spPr/>
        <p:txBody>
          <a:bodyPr/>
          <a:lstStyle/>
          <a:p>
            <a:fld id="{DDED6A29-E892-43EE-9CD2-63AC645924D9}" type="slidenum">
              <a:rPr lang="en-US" smtClean="0"/>
              <a:t>37</a:t>
            </a:fld>
            <a:endParaRPr lang="en-US"/>
          </a:p>
        </p:txBody>
      </p:sp>
      <p:sp>
        <p:nvSpPr>
          <p:cNvPr id="4" name="TextBox 3">
            <a:extLst>
              <a:ext uri="{FF2B5EF4-FFF2-40B4-BE49-F238E27FC236}">
                <a16:creationId xmlns:a16="http://schemas.microsoft.com/office/drawing/2014/main" id="{61F7B568-7C7A-7A46-99DD-E6BCE3D6889C}"/>
              </a:ext>
            </a:extLst>
          </p:cNvPr>
          <p:cNvSpPr txBox="1"/>
          <p:nvPr/>
        </p:nvSpPr>
        <p:spPr>
          <a:xfrm>
            <a:off x="1066800" y="1219532"/>
            <a:ext cx="7018921" cy="646331"/>
          </a:xfrm>
          <a:prstGeom prst="rect">
            <a:avLst/>
          </a:prstGeom>
          <a:noFill/>
        </p:spPr>
        <p:txBody>
          <a:bodyPr wrap="square" rtlCol="0">
            <a:spAutoFit/>
          </a:bodyPr>
          <a:lstStyle/>
          <a:p>
            <a:r>
              <a:rPr lang="en-US" dirty="0"/>
              <a:t>This makes ten blows, ten plagues, that the Holy One, blessed be, brought on the Egyptians in Egypt, and they are:</a:t>
            </a:r>
          </a:p>
        </p:txBody>
      </p:sp>
    </p:spTree>
    <p:extLst>
      <p:ext uri="{BB962C8B-B14F-4D97-AF65-F5344CB8AC3E}">
        <p14:creationId xmlns:p14="http://schemas.microsoft.com/office/powerpoint/2010/main" val="761377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2092271" y="-10633"/>
            <a:ext cx="7315200" cy="1371600"/>
          </a:xfrm>
        </p:spPr>
        <p:txBody>
          <a:bodyPr>
            <a:normAutofit/>
          </a:bodyPr>
          <a:lstStyle/>
          <a:p>
            <a:r>
              <a:rPr lang="en-US" sz="4000" i="1" dirty="0" err="1"/>
              <a:t>Dayenu</a:t>
            </a:r>
            <a:r>
              <a:rPr lang="en-US" sz="4000" i="1" dirty="0"/>
              <a:t>!</a:t>
            </a:r>
            <a:r>
              <a:rPr lang="en-US" sz="4000" dirty="0"/>
              <a:t> – short</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330012" y="1168855"/>
            <a:ext cx="4779154" cy="5689146"/>
          </a:xfrm>
        </p:spPr>
        <p:txBody>
          <a:bodyPr>
            <a:noAutofit/>
          </a:bodyPr>
          <a:lstStyle/>
          <a:p>
            <a:pPr marL="0" indent="0">
              <a:buNone/>
            </a:pPr>
            <a:r>
              <a:rPr lang="en-US" i="1" dirty="0"/>
              <a:t>Ilu </a:t>
            </a:r>
            <a:r>
              <a:rPr lang="en-US" i="1" dirty="0" err="1"/>
              <a:t>hotsi</a:t>
            </a:r>
            <a:r>
              <a:rPr lang="en-US" i="1" dirty="0"/>
              <a:t>- </a:t>
            </a:r>
            <a:r>
              <a:rPr lang="en-US" i="1" dirty="0" err="1"/>
              <a:t>hotsi’anu</a:t>
            </a:r>
            <a:r>
              <a:rPr lang="en-US" i="1" dirty="0"/>
              <a:t>, </a:t>
            </a:r>
            <a:r>
              <a:rPr lang="en-US" i="1" dirty="0" err="1"/>
              <a:t>hotsi’anu</a:t>
            </a:r>
            <a:r>
              <a:rPr lang="en-US" i="1" dirty="0"/>
              <a:t> </a:t>
            </a:r>
            <a:r>
              <a:rPr lang="en-US" i="1" dirty="0" err="1"/>
              <a:t>mimitzrayim</a:t>
            </a:r>
            <a:r>
              <a:rPr lang="en-US" i="1" dirty="0"/>
              <a:t>, </a:t>
            </a:r>
            <a:r>
              <a:rPr lang="en-US" i="1" dirty="0" err="1"/>
              <a:t>hotsi’anu</a:t>
            </a:r>
            <a:r>
              <a:rPr lang="en-US" i="1" dirty="0"/>
              <a:t> </a:t>
            </a:r>
            <a:r>
              <a:rPr lang="en-US" i="1" dirty="0" err="1"/>
              <a:t>mimitzrayim</a:t>
            </a:r>
            <a:r>
              <a:rPr lang="en-US" i="1" dirty="0"/>
              <a:t>, </a:t>
            </a:r>
            <a:r>
              <a:rPr lang="en-US" i="1" dirty="0" err="1"/>
              <a:t>dayenu</a:t>
            </a:r>
            <a:r>
              <a:rPr lang="en-US" i="1" dirty="0"/>
              <a:t>.</a:t>
            </a:r>
          </a:p>
          <a:p>
            <a:pPr marL="0" indent="0">
              <a:buNone/>
            </a:pPr>
            <a:r>
              <a:rPr lang="en-US" i="1" dirty="0"/>
              <a:t>Dai- </a:t>
            </a:r>
            <a:r>
              <a:rPr lang="en-US" i="1" dirty="0" err="1"/>
              <a:t>dayenu</a:t>
            </a:r>
            <a:r>
              <a:rPr lang="en-US" i="1" dirty="0"/>
              <a:t>, </a:t>
            </a:r>
            <a:r>
              <a:rPr lang="en-US" i="1" dirty="0" err="1"/>
              <a:t>dai</a:t>
            </a:r>
            <a:r>
              <a:rPr lang="en-US" i="1" dirty="0"/>
              <a:t>- </a:t>
            </a:r>
            <a:r>
              <a:rPr lang="en-US" i="1" dirty="0" err="1"/>
              <a:t>dayenu</a:t>
            </a:r>
            <a:r>
              <a:rPr lang="en-US" i="1" dirty="0"/>
              <a:t>, </a:t>
            </a:r>
            <a:r>
              <a:rPr lang="en-US" i="1" dirty="0" err="1"/>
              <a:t>dai</a:t>
            </a:r>
            <a:r>
              <a:rPr lang="en-US" i="1" dirty="0"/>
              <a:t>- </a:t>
            </a:r>
            <a:r>
              <a:rPr lang="en-US" i="1" dirty="0" err="1"/>
              <a:t>dayenu</a:t>
            </a:r>
            <a:r>
              <a:rPr lang="en-US" i="1" dirty="0"/>
              <a:t>, </a:t>
            </a:r>
            <a:r>
              <a:rPr lang="en-US" i="1" dirty="0" err="1"/>
              <a:t>dayenu</a:t>
            </a:r>
            <a:r>
              <a:rPr lang="en-US" i="1" dirty="0"/>
              <a:t> </a:t>
            </a:r>
            <a:r>
              <a:rPr lang="en-US" i="1" dirty="0" err="1"/>
              <a:t>dayenu</a:t>
            </a:r>
            <a:r>
              <a:rPr lang="en-US" i="1" dirty="0"/>
              <a:t> (x2)</a:t>
            </a:r>
          </a:p>
          <a:p>
            <a:pPr marL="0" indent="0">
              <a:buNone/>
            </a:pPr>
            <a:r>
              <a:rPr lang="en-US" i="1" dirty="0"/>
              <a:t>Ilu </a:t>
            </a:r>
            <a:r>
              <a:rPr lang="en-US" i="1" dirty="0" err="1"/>
              <a:t>natan</a:t>
            </a:r>
            <a:r>
              <a:rPr lang="en-US" i="1" dirty="0"/>
              <a:t> </a:t>
            </a:r>
            <a:r>
              <a:rPr lang="en-US" i="1" dirty="0" err="1"/>
              <a:t>natan</a:t>
            </a:r>
            <a:r>
              <a:rPr lang="en-US" i="1" dirty="0"/>
              <a:t> </a:t>
            </a:r>
            <a:r>
              <a:rPr lang="en-US" i="1" dirty="0" err="1"/>
              <a:t>lanu</a:t>
            </a:r>
            <a:r>
              <a:rPr lang="en-US" i="1" dirty="0"/>
              <a:t>, </a:t>
            </a:r>
            <a:r>
              <a:rPr lang="en-US" i="1" dirty="0" err="1"/>
              <a:t>natan</a:t>
            </a:r>
            <a:r>
              <a:rPr lang="en-US" i="1" dirty="0"/>
              <a:t> </a:t>
            </a:r>
            <a:r>
              <a:rPr lang="en-US" i="1" dirty="0" err="1"/>
              <a:t>lanu</a:t>
            </a:r>
            <a:r>
              <a:rPr lang="en-US" i="1" dirty="0"/>
              <a:t> et </a:t>
            </a:r>
            <a:r>
              <a:rPr lang="en-US" i="1" dirty="0" err="1"/>
              <a:t>hashabat</a:t>
            </a:r>
            <a:r>
              <a:rPr lang="en-US" i="1" dirty="0"/>
              <a:t>, </a:t>
            </a:r>
            <a:r>
              <a:rPr lang="en-US" i="1" dirty="0" err="1"/>
              <a:t>natan</a:t>
            </a:r>
            <a:r>
              <a:rPr lang="en-US" i="1" dirty="0"/>
              <a:t> </a:t>
            </a:r>
            <a:r>
              <a:rPr lang="en-US" i="1" dirty="0" err="1"/>
              <a:t>lanu</a:t>
            </a:r>
            <a:r>
              <a:rPr lang="en-US" i="1" dirty="0"/>
              <a:t> et </a:t>
            </a:r>
            <a:r>
              <a:rPr lang="en-US" i="1" dirty="0" err="1"/>
              <a:t>hashabat</a:t>
            </a:r>
            <a:r>
              <a:rPr lang="en-US" i="1" dirty="0"/>
              <a:t>, </a:t>
            </a:r>
            <a:r>
              <a:rPr lang="en-US" i="1" dirty="0" err="1"/>
              <a:t>dayenu</a:t>
            </a:r>
            <a:r>
              <a:rPr lang="en-US" i="1" dirty="0"/>
              <a:t>.</a:t>
            </a:r>
          </a:p>
          <a:p>
            <a:pPr marL="0" indent="0">
              <a:buNone/>
            </a:pPr>
            <a:r>
              <a:rPr lang="en-US" i="1" dirty="0"/>
              <a:t>Dai- </a:t>
            </a:r>
            <a:r>
              <a:rPr lang="en-US" i="1" dirty="0" err="1"/>
              <a:t>dayenu</a:t>
            </a:r>
            <a:r>
              <a:rPr lang="en-US" i="1" dirty="0"/>
              <a:t>, </a:t>
            </a:r>
            <a:r>
              <a:rPr lang="en-US" i="1" dirty="0" err="1"/>
              <a:t>dai</a:t>
            </a:r>
            <a:r>
              <a:rPr lang="en-US" i="1" dirty="0"/>
              <a:t>- </a:t>
            </a:r>
            <a:r>
              <a:rPr lang="en-US" i="1" dirty="0" err="1"/>
              <a:t>dayenu</a:t>
            </a:r>
            <a:r>
              <a:rPr lang="en-US" i="1" dirty="0"/>
              <a:t>, </a:t>
            </a:r>
            <a:r>
              <a:rPr lang="en-US" i="1" dirty="0" err="1"/>
              <a:t>dai</a:t>
            </a:r>
            <a:r>
              <a:rPr lang="en-US" i="1" dirty="0"/>
              <a:t>- </a:t>
            </a:r>
            <a:r>
              <a:rPr lang="en-US" i="1" dirty="0" err="1"/>
              <a:t>dayenu</a:t>
            </a:r>
            <a:r>
              <a:rPr lang="en-US" i="1" dirty="0"/>
              <a:t>, </a:t>
            </a:r>
            <a:r>
              <a:rPr lang="en-US" i="1" dirty="0" err="1"/>
              <a:t>dayenu</a:t>
            </a:r>
            <a:r>
              <a:rPr lang="en-US" i="1" dirty="0"/>
              <a:t> </a:t>
            </a:r>
            <a:r>
              <a:rPr lang="en-US" i="1" dirty="0" err="1"/>
              <a:t>dayenu</a:t>
            </a:r>
            <a:r>
              <a:rPr lang="en-US" i="1" dirty="0"/>
              <a:t> (x2)</a:t>
            </a:r>
          </a:p>
          <a:p>
            <a:pPr marL="0" indent="0">
              <a:buNone/>
            </a:pPr>
            <a:r>
              <a:rPr lang="en-US" i="1" dirty="0"/>
              <a:t>Ilu </a:t>
            </a:r>
            <a:r>
              <a:rPr lang="en-US" i="1" dirty="0" err="1"/>
              <a:t>natan</a:t>
            </a:r>
            <a:r>
              <a:rPr lang="en-US" i="1" dirty="0"/>
              <a:t> </a:t>
            </a:r>
            <a:r>
              <a:rPr lang="en-US" i="1" dirty="0" err="1"/>
              <a:t>natan</a:t>
            </a:r>
            <a:r>
              <a:rPr lang="en-US" i="1" dirty="0"/>
              <a:t> </a:t>
            </a:r>
            <a:r>
              <a:rPr lang="en-US" i="1" dirty="0" err="1"/>
              <a:t>lanu</a:t>
            </a:r>
            <a:r>
              <a:rPr lang="en-US" i="1" dirty="0"/>
              <a:t>, </a:t>
            </a:r>
            <a:r>
              <a:rPr lang="en-US" i="1" dirty="0" err="1"/>
              <a:t>natan</a:t>
            </a:r>
            <a:r>
              <a:rPr lang="en-US" i="1" dirty="0"/>
              <a:t> </a:t>
            </a:r>
            <a:r>
              <a:rPr lang="en-US" i="1" dirty="0" err="1"/>
              <a:t>lanu</a:t>
            </a:r>
            <a:r>
              <a:rPr lang="en-US" i="1" dirty="0"/>
              <a:t> et </a:t>
            </a:r>
            <a:r>
              <a:rPr lang="en-US" i="1" dirty="0" err="1"/>
              <a:t>hatorah</a:t>
            </a:r>
            <a:r>
              <a:rPr lang="en-US" i="1" dirty="0"/>
              <a:t>, </a:t>
            </a:r>
            <a:r>
              <a:rPr lang="en-US" i="1" dirty="0" err="1"/>
              <a:t>natan</a:t>
            </a:r>
            <a:r>
              <a:rPr lang="en-US" i="1" dirty="0"/>
              <a:t> </a:t>
            </a:r>
            <a:r>
              <a:rPr lang="en-US" i="1" dirty="0" err="1"/>
              <a:t>lanu</a:t>
            </a:r>
            <a:r>
              <a:rPr lang="en-US" i="1" dirty="0"/>
              <a:t> et </a:t>
            </a:r>
            <a:r>
              <a:rPr lang="en-US" i="1" dirty="0" err="1"/>
              <a:t>hatorah</a:t>
            </a:r>
            <a:r>
              <a:rPr lang="en-US" i="1" dirty="0"/>
              <a:t>, </a:t>
            </a:r>
            <a:r>
              <a:rPr lang="en-US" i="1" dirty="0" err="1"/>
              <a:t>dayenu</a:t>
            </a:r>
            <a:r>
              <a:rPr lang="en-US" i="1" dirty="0"/>
              <a:t>.</a:t>
            </a:r>
          </a:p>
          <a:p>
            <a:pPr marL="0" indent="0">
              <a:buNone/>
            </a:pPr>
            <a:r>
              <a:rPr lang="en-US" i="1" dirty="0"/>
              <a:t>Dai- </a:t>
            </a:r>
            <a:r>
              <a:rPr lang="en-US" i="1" dirty="0" err="1"/>
              <a:t>dayenu</a:t>
            </a:r>
            <a:r>
              <a:rPr lang="en-US" i="1" dirty="0"/>
              <a:t>, </a:t>
            </a:r>
            <a:r>
              <a:rPr lang="en-US" i="1" dirty="0" err="1"/>
              <a:t>dai</a:t>
            </a:r>
            <a:r>
              <a:rPr lang="en-US" i="1" dirty="0"/>
              <a:t>- </a:t>
            </a:r>
            <a:r>
              <a:rPr lang="en-US" i="1" dirty="0" err="1"/>
              <a:t>dayenu</a:t>
            </a:r>
            <a:r>
              <a:rPr lang="en-US" i="1" dirty="0"/>
              <a:t>, </a:t>
            </a:r>
            <a:r>
              <a:rPr lang="en-US" i="1" dirty="0" err="1"/>
              <a:t>dai</a:t>
            </a:r>
            <a:r>
              <a:rPr lang="en-US" i="1" dirty="0"/>
              <a:t>- </a:t>
            </a:r>
            <a:r>
              <a:rPr lang="en-US" i="1" dirty="0" err="1"/>
              <a:t>dayenu</a:t>
            </a:r>
            <a:r>
              <a:rPr lang="en-US" i="1" dirty="0"/>
              <a:t>, </a:t>
            </a:r>
            <a:r>
              <a:rPr lang="en-US" i="1" dirty="0" err="1"/>
              <a:t>dayenu</a:t>
            </a:r>
            <a:r>
              <a:rPr lang="en-US" i="1" dirty="0"/>
              <a:t> </a:t>
            </a:r>
            <a:r>
              <a:rPr lang="en-US" i="1" dirty="0" err="1"/>
              <a:t>dayenu</a:t>
            </a:r>
            <a:r>
              <a:rPr lang="en-US" i="1" dirty="0"/>
              <a:t> (x2)</a:t>
            </a:r>
          </a:p>
          <a:p>
            <a:pPr marL="0" indent="0">
              <a:buNone/>
            </a:pPr>
            <a:endParaRPr lang="en-US" sz="1000" i="1" dirty="0"/>
          </a:p>
          <a:p>
            <a:pPr marL="0" indent="0">
              <a:spcBef>
                <a:spcPts val="1500"/>
              </a:spcBef>
              <a:buNone/>
            </a:pPr>
            <a:r>
              <a:rPr lang="en-US" b="1" dirty="0">
                <a:solidFill>
                  <a:srgbClr val="800000"/>
                </a:solidFill>
              </a:rPr>
              <a:t>It is a Persian custom to </a:t>
            </a:r>
            <a:r>
              <a:rPr lang="en-US" b="1" dirty="0" err="1">
                <a:solidFill>
                  <a:srgbClr val="800000"/>
                </a:solidFill>
              </a:rPr>
              <a:t>wack</a:t>
            </a:r>
            <a:r>
              <a:rPr lang="en-US" b="1" dirty="0">
                <a:solidFill>
                  <a:srgbClr val="800000"/>
                </a:solidFill>
              </a:rPr>
              <a:t> each other with green onions during </a:t>
            </a:r>
            <a:r>
              <a:rPr lang="en-US" b="1" i="1" dirty="0" err="1">
                <a:solidFill>
                  <a:srgbClr val="800000"/>
                </a:solidFill>
              </a:rPr>
              <a:t>Dayenu</a:t>
            </a:r>
            <a:r>
              <a:rPr lang="en-US" b="1" dirty="0">
                <a:solidFill>
                  <a:srgbClr val="800000"/>
                </a:solidFill>
              </a:rPr>
              <a:t>.</a:t>
            </a:r>
          </a:p>
        </p:txBody>
      </p:sp>
      <p:sp>
        <p:nvSpPr>
          <p:cNvPr id="6" name="TextBox 5">
            <a:extLst>
              <a:ext uri="{FF2B5EF4-FFF2-40B4-BE49-F238E27FC236}">
                <a16:creationId xmlns:a16="http://schemas.microsoft.com/office/drawing/2014/main" id="{A41A89E9-762D-40F3-A861-4B710D3B31AE}"/>
              </a:ext>
            </a:extLst>
          </p:cNvPr>
          <p:cNvSpPr txBox="1"/>
          <p:nvPr/>
        </p:nvSpPr>
        <p:spPr>
          <a:xfrm>
            <a:off x="5109167" y="350613"/>
            <a:ext cx="6752822" cy="2800767"/>
          </a:xfrm>
          <a:prstGeom prst="rect">
            <a:avLst/>
          </a:prstGeom>
          <a:noFill/>
        </p:spPr>
        <p:txBody>
          <a:bodyPr wrap="square" rtlCol="0">
            <a:spAutoFit/>
          </a:bodyPr>
          <a:lstStyle/>
          <a:p>
            <a:pPr algn="r"/>
            <a:r>
              <a:rPr lang="he-IL" sz="2200" dirty="0"/>
              <a:t>אִלּוּ הוֹצִיאָנוּ מִמִצְרַיִם, דַּיֵּנוּ. </a:t>
            </a:r>
            <a:endParaRPr lang="en-US" sz="2200" dirty="0"/>
          </a:p>
          <a:p>
            <a:pPr algn="r"/>
            <a:r>
              <a:rPr lang="he-IL" sz="2200" dirty="0"/>
              <a:t>אִלּוּ נָתַן לָנוּ אֶת</a:t>
            </a:r>
            <a:r>
              <a:rPr lang="en-US" sz="2200" dirty="0"/>
              <a:t> </a:t>
            </a:r>
            <a:r>
              <a:rPr lang="he-IL" sz="2200" dirty="0"/>
              <a:t>הַשַׁבָּת, דַּיֵּנוּ. </a:t>
            </a:r>
          </a:p>
          <a:p>
            <a:pPr algn="r"/>
            <a:r>
              <a:rPr lang="he-IL" sz="2200" dirty="0"/>
              <a:t>אִלּוּ נַתַן לָנוּ אֶת</a:t>
            </a:r>
            <a:r>
              <a:rPr lang="en-US" sz="2200" dirty="0"/>
              <a:t> </a:t>
            </a:r>
            <a:r>
              <a:rPr lang="he-IL" sz="2200" dirty="0"/>
              <a:t>הַתּוֹרָה, דַּיֵּנוּ. </a:t>
            </a:r>
          </a:p>
          <a:p>
            <a:endParaRPr lang="en-US" sz="2200" dirty="0"/>
          </a:p>
          <a:p>
            <a:r>
              <a:rPr lang="en-US" sz="2200" dirty="0"/>
              <a:t>If the One only brought us out of Egypt…</a:t>
            </a:r>
          </a:p>
          <a:p>
            <a:r>
              <a:rPr lang="en-US" sz="2200" dirty="0"/>
              <a:t>If the One only gave us the Sabbath…</a:t>
            </a:r>
          </a:p>
          <a:p>
            <a:r>
              <a:rPr lang="en-US" sz="2200" dirty="0"/>
              <a:t>If the One only gave us the Torah…</a:t>
            </a:r>
          </a:p>
          <a:p>
            <a:pPr algn="r"/>
            <a:r>
              <a:rPr lang="en-US" sz="2200" dirty="0"/>
              <a:t>It would be enough!</a:t>
            </a:r>
            <a:endParaRPr lang="he-IL" sz="2200" dirty="0"/>
          </a:p>
        </p:txBody>
      </p:sp>
      <p:pic>
        <p:nvPicPr>
          <p:cNvPr id="4" name="Picture 3" descr="A group of people sitting at a table eating food&#10;&#10;Description automatically generated">
            <a:extLst>
              <a:ext uri="{FF2B5EF4-FFF2-40B4-BE49-F238E27FC236}">
                <a16:creationId xmlns:a16="http://schemas.microsoft.com/office/drawing/2014/main" id="{48A99DDC-BAA0-463F-A0B8-EA5A610B62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360" r="-6362"/>
          <a:stretch/>
        </p:blipFill>
        <p:spPr>
          <a:xfrm>
            <a:off x="5240276" y="3310036"/>
            <a:ext cx="4779155" cy="3563964"/>
          </a:xfrm>
          <a:prstGeom prst="rect">
            <a:avLst/>
          </a:prstGeom>
        </p:spPr>
      </p:pic>
      <p:sp>
        <p:nvSpPr>
          <p:cNvPr id="3" name="Slide Number Placeholder 2">
            <a:extLst>
              <a:ext uri="{FF2B5EF4-FFF2-40B4-BE49-F238E27FC236}">
                <a16:creationId xmlns:a16="http://schemas.microsoft.com/office/drawing/2014/main" id="{667745D5-EA5C-844F-ABA4-A9B7C3667542}"/>
              </a:ext>
            </a:extLst>
          </p:cNvPr>
          <p:cNvSpPr>
            <a:spLocks noGrp="1"/>
          </p:cNvSpPr>
          <p:nvPr>
            <p:ph type="sldNum" sz="quarter" idx="12"/>
          </p:nvPr>
        </p:nvSpPr>
        <p:spPr>
          <a:xfrm>
            <a:off x="10334569" y="6233067"/>
            <a:ext cx="1463040" cy="274320"/>
          </a:xfrm>
        </p:spPr>
        <p:txBody>
          <a:bodyPr/>
          <a:lstStyle/>
          <a:p>
            <a:fld id="{DDED6A29-E892-43EE-9CD2-63AC645924D9}" type="slidenum">
              <a:rPr lang="en-US" smtClean="0"/>
              <a:t>38</a:t>
            </a:fld>
            <a:endParaRPr lang="en-US" dirty="0"/>
          </a:p>
        </p:txBody>
      </p:sp>
      <p:sp>
        <p:nvSpPr>
          <p:cNvPr id="7" name="TextBox 6">
            <a:extLst>
              <a:ext uri="{FF2B5EF4-FFF2-40B4-BE49-F238E27FC236}">
                <a16:creationId xmlns:a16="http://schemas.microsoft.com/office/drawing/2014/main" id="{87DACEF5-6994-2244-8AAA-F030E627B934}"/>
              </a:ext>
            </a:extLst>
          </p:cNvPr>
          <p:cNvSpPr txBox="1"/>
          <p:nvPr/>
        </p:nvSpPr>
        <p:spPr>
          <a:xfrm>
            <a:off x="29057" y="-66907"/>
            <a:ext cx="1282390" cy="369332"/>
          </a:xfrm>
          <a:prstGeom prst="rect">
            <a:avLst/>
          </a:prstGeom>
          <a:noFill/>
        </p:spPr>
        <p:txBody>
          <a:bodyPr wrap="square" rtlCol="0">
            <a:spAutoFit/>
          </a:bodyPr>
          <a:lstStyle/>
          <a:p>
            <a:r>
              <a:rPr lang="en-US" dirty="0">
                <a:hlinkClick r:id="rId3" action="ppaction://hlinksldjump"/>
              </a:rPr>
              <a:t>Short cuts</a:t>
            </a:r>
            <a:endParaRPr lang="en-US" dirty="0"/>
          </a:p>
        </p:txBody>
      </p:sp>
    </p:spTree>
    <p:extLst>
      <p:ext uri="{BB962C8B-B14F-4D97-AF65-F5344CB8AC3E}">
        <p14:creationId xmlns:p14="http://schemas.microsoft.com/office/powerpoint/2010/main" val="2240415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6186112" y="0"/>
            <a:ext cx="5760050" cy="1371600"/>
          </a:xfrm>
        </p:spPr>
        <p:txBody>
          <a:bodyPr>
            <a:normAutofit/>
          </a:bodyPr>
          <a:lstStyle/>
          <a:p>
            <a:r>
              <a:rPr lang="en-US" sz="4000" i="1" dirty="0" err="1"/>
              <a:t>Dayenu</a:t>
            </a:r>
            <a:r>
              <a:rPr lang="en-US" sz="4000" i="1" dirty="0"/>
              <a:t>! </a:t>
            </a:r>
            <a:r>
              <a:rPr lang="mr-IN" sz="4000" dirty="0"/>
              <a:t>–</a:t>
            </a:r>
            <a:r>
              <a:rPr lang="en-US" sz="4000" dirty="0"/>
              <a:t> long – #1</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577288" y="507224"/>
            <a:ext cx="5760050" cy="6006674"/>
          </a:xfrm>
        </p:spPr>
        <p:txBody>
          <a:bodyPr>
            <a:noAutofit/>
          </a:bodyPr>
          <a:lstStyle/>
          <a:p>
            <a:r>
              <a:rPr lang="he-IL" sz="2800" dirty="0"/>
              <a:t>כַּמָה מַעֲלוֹת טוֹבוֹת לַמָּקוֹם עָלֵינוּ</a:t>
            </a:r>
            <a:endParaRPr lang="en-US" sz="2800" dirty="0"/>
          </a:p>
          <a:p>
            <a:r>
              <a:rPr lang="en-US" dirty="0"/>
              <a:t>How many good steps by the </a:t>
            </a:r>
            <a:r>
              <a:rPr lang="en-US" i="1" dirty="0" err="1"/>
              <a:t>Makom</a:t>
            </a:r>
            <a:r>
              <a:rPr lang="en-US" i="1" dirty="0"/>
              <a:t> </a:t>
            </a:r>
            <a:r>
              <a:rPr lang="en-US" dirty="0"/>
              <a:t>(Place = God) </a:t>
            </a:r>
            <a:r>
              <a:rPr lang="en-US" dirty="0">
                <a:solidFill>
                  <a:srgbClr val="0F647B"/>
                </a:solidFill>
              </a:rPr>
              <a:t>raised us up</a:t>
            </a:r>
            <a:r>
              <a:rPr lang="en-US" dirty="0"/>
              <a:t>!</a:t>
            </a:r>
          </a:p>
          <a:p>
            <a:r>
              <a:rPr lang="en-US" dirty="0"/>
              <a:t>If the One brought us out from Egypt, and did not do judgments on them – that would be enough for us! </a:t>
            </a:r>
            <a:r>
              <a:rPr lang="en-US" i="1" dirty="0" err="1"/>
              <a:t>Dayeinu</a:t>
            </a:r>
            <a:r>
              <a:rPr lang="en-US" i="1" dirty="0"/>
              <a:t>!</a:t>
            </a:r>
            <a:endParaRPr lang="en-US" dirty="0"/>
          </a:p>
          <a:p>
            <a:r>
              <a:rPr lang="en-US" dirty="0"/>
              <a:t>If the One did judgments on them, and did not do so on their gods  – </a:t>
            </a:r>
            <a:r>
              <a:rPr lang="en-US" i="1" dirty="0" err="1"/>
              <a:t>Dayeinu</a:t>
            </a:r>
            <a:r>
              <a:rPr lang="en-US" i="1" dirty="0"/>
              <a:t>!</a:t>
            </a:r>
            <a:endParaRPr lang="en-US" dirty="0"/>
          </a:p>
          <a:p>
            <a:r>
              <a:rPr lang="en-US" dirty="0"/>
              <a:t>If the One did so on their gods, and did not kill their firstborn – </a:t>
            </a:r>
            <a:r>
              <a:rPr lang="en-US" i="1" dirty="0" err="1"/>
              <a:t>Dayeinu</a:t>
            </a:r>
            <a:r>
              <a:rPr lang="en-US" i="1" dirty="0"/>
              <a:t>!</a:t>
            </a:r>
            <a:endParaRPr lang="en-US" dirty="0"/>
          </a:p>
          <a:p>
            <a:r>
              <a:rPr lang="en-US" dirty="0"/>
              <a:t>If the One killed their firstborn, and did not give us their wealth – </a:t>
            </a:r>
            <a:r>
              <a:rPr lang="en-US" i="1" dirty="0" err="1"/>
              <a:t>Dayeinu</a:t>
            </a:r>
            <a:r>
              <a:rPr lang="en-US" i="1" dirty="0"/>
              <a:t>!</a:t>
            </a:r>
            <a:endParaRPr lang="en-US" dirty="0"/>
          </a:p>
          <a:p>
            <a:r>
              <a:rPr lang="en-US" dirty="0"/>
              <a:t>If the One gave us their wealth, and did not split the sea for us – </a:t>
            </a:r>
            <a:r>
              <a:rPr lang="en-US" i="1" dirty="0" err="1"/>
              <a:t>Dayeinu</a:t>
            </a:r>
            <a:r>
              <a:rPr lang="en-US" i="1" dirty="0"/>
              <a:t>!</a:t>
            </a:r>
            <a:endParaRPr lang="en-US" dirty="0"/>
          </a:p>
          <a:p>
            <a:r>
              <a:rPr lang="en-US" dirty="0"/>
              <a:t>If the One split the sea for us, and did not make us pass through on dry land – </a:t>
            </a:r>
            <a:r>
              <a:rPr lang="en-US" i="1" dirty="0" err="1"/>
              <a:t>Dayeinu</a:t>
            </a:r>
            <a:r>
              <a:rPr lang="en-US" i="1" dirty="0"/>
              <a:t>!</a:t>
            </a:r>
            <a:endParaRPr lang="en-US" dirty="0"/>
          </a:p>
          <a:p>
            <a:r>
              <a:rPr lang="en-US" dirty="0"/>
              <a:t>If the One made us pass through on dry land, and did not drown our oppressors – </a:t>
            </a:r>
            <a:r>
              <a:rPr lang="en-US" i="1" dirty="0" err="1"/>
              <a:t>Dayeinu</a:t>
            </a:r>
            <a:r>
              <a:rPr lang="en-US" i="1" dirty="0"/>
              <a:t>!</a:t>
            </a:r>
            <a:endParaRPr lang="en-US" dirty="0"/>
          </a:p>
        </p:txBody>
      </p:sp>
      <p:sp>
        <p:nvSpPr>
          <p:cNvPr id="6" name="TextBox 5">
            <a:extLst>
              <a:ext uri="{FF2B5EF4-FFF2-40B4-BE49-F238E27FC236}">
                <a16:creationId xmlns:a16="http://schemas.microsoft.com/office/drawing/2014/main" id="{A41A89E9-762D-40F3-A861-4B710D3B31AE}"/>
              </a:ext>
            </a:extLst>
          </p:cNvPr>
          <p:cNvSpPr txBox="1"/>
          <p:nvPr/>
        </p:nvSpPr>
        <p:spPr>
          <a:xfrm>
            <a:off x="6337338" y="858597"/>
            <a:ext cx="5490556" cy="5755422"/>
          </a:xfrm>
          <a:prstGeom prst="rect">
            <a:avLst/>
          </a:prstGeom>
          <a:noFill/>
        </p:spPr>
        <p:txBody>
          <a:bodyPr wrap="square" rtlCol="0">
            <a:spAutoFit/>
          </a:bodyPr>
          <a:lstStyle/>
          <a:p>
            <a:pPr algn="r"/>
            <a:endParaRPr lang="he-IL" sz="2200" dirty="0"/>
          </a:p>
          <a:p>
            <a:pPr marL="285750" indent="-285750">
              <a:spcAft>
                <a:spcPts val="800"/>
              </a:spcAft>
              <a:buFont typeface="Arial"/>
              <a:buChar char="•"/>
            </a:pPr>
            <a:r>
              <a:rPr lang="en-US" dirty="0"/>
              <a:t>If the One drowned our oppressors in its midst, and did not fill our needs in the desert forty years – </a:t>
            </a:r>
            <a:r>
              <a:rPr lang="en-US" i="1" dirty="0" err="1"/>
              <a:t>Dayeinu</a:t>
            </a:r>
            <a:r>
              <a:rPr lang="en-US" i="1" dirty="0"/>
              <a:t>!</a:t>
            </a:r>
            <a:endParaRPr lang="en-US" dirty="0"/>
          </a:p>
          <a:p>
            <a:pPr marL="285750" indent="-285750">
              <a:spcAft>
                <a:spcPts val="800"/>
              </a:spcAft>
              <a:buFont typeface="Arial"/>
              <a:buChar char="•"/>
            </a:pPr>
            <a:r>
              <a:rPr lang="en-US" dirty="0"/>
              <a:t>If the One filled our needs in the wilderness/desert forty years, and did not feed us manna – </a:t>
            </a:r>
            <a:r>
              <a:rPr lang="en-US" i="1" dirty="0" err="1"/>
              <a:t>Dayeinu</a:t>
            </a:r>
            <a:r>
              <a:rPr lang="en-US" i="1" dirty="0"/>
              <a:t>!</a:t>
            </a:r>
            <a:endParaRPr lang="en-US" dirty="0"/>
          </a:p>
          <a:p>
            <a:pPr marL="285750" indent="-285750">
              <a:spcAft>
                <a:spcPts val="800"/>
              </a:spcAft>
              <a:buFont typeface="Arial"/>
              <a:buChar char="•"/>
            </a:pPr>
            <a:r>
              <a:rPr lang="en-US" dirty="0"/>
              <a:t>If the One fed us manna, and did not give us Shabbat – </a:t>
            </a:r>
            <a:r>
              <a:rPr lang="en-US" i="1" dirty="0" err="1"/>
              <a:t>Dayeinu</a:t>
            </a:r>
            <a:r>
              <a:rPr lang="en-US" i="1" dirty="0"/>
              <a:t>!</a:t>
            </a:r>
            <a:endParaRPr lang="en-US" dirty="0"/>
          </a:p>
          <a:p>
            <a:pPr marL="285750" indent="-285750">
              <a:spcAft>
                <a:spcPts val="800"/>
              </a:spcAft>
              <a:buFont typeface="Arial"/>
              <a:buChar char="•"/>
            </a:pPr>
            <a:r>
              <a:rPr lang="en-US" dirty="0"/>
              <a:t>If the One gave us Shabbat, and did not bring us near before Mt. Sinai – </a:t>
            </a:r>
            <a:r>
              <a:rPr lang="en-US" i="1" dirty="0" err="1"/>
              <a:t>Dayeinu</a:t>
            </a:r>
            <a:r>
              <a:rPr lang="en-US" i="1" dirty="0"/>
              <a:t>!</a:t>
            </a:r>
            <a:endParaRPr lang="en-US" dirty="0"/>
          </a:p>
          <a:p>
            <a:pPr marL="285750" indent="-285750">
              <a:spcAft>
                <a:spcPts val="800"/>
              </a:spcAft>
              <a:buFont typeface="Arial"/>
              <a:buChar char="•"/>
            </a:pPr>
            <a:r>
              <a:rPr lang="en-US" dirty="0"/>
              <a:t>If the One brought us near before Mt. Sinai, and did not give us the Torah – </a:t>
            </a:r>
            <a:r>
              <a:rPr lang="en-US" i="1" dirty="0" err="1"/>
              <a:t>Dayeinu</a:t>
            </a:r>
            <a:r>
              <a:rPr lang="en-US" i="1" dirty="0"/>
              <a:t>!</a:t>
            </a:r>
            <a:endParaRPr lang="en-US" dirty="0"/>
          </a:p>
          <a:p>
            <a:pPr marL="285750" indent="-285750">
              <a:spcAft>
                <a:spcPts val="800"/>
              </a:spcAft>
              <a:buFont typeface="Arial"/>
              <a:buChar char="•"/>
            </a:pPr>
            <a:r>
              <a:rPr lang="en-US" dirty="0"/>
              <a:t>If the One gave us the Torah, and did not make us enter the land of Israel – </a:t>
            </a:r>
            <a:r>
              <a:rPr lang="en-US" i="1" dirty="0" err="1"/>
              <a:t>Dayeinu</a:t>
            </a:r>
            <a:r>
              <a:rPr lang="en-US" i="1" dirty="0"/>
              <a:t>!</a:t>
            </a:r>
            <a:endParaRPr lang="en-US" dirty="0"/>
          </a:p>
          <a:p>
            <a:pPr marL="285750" indent="-285750">
              <a:spcAft>
                <a:spcPts val="800"/>
              </a:spcAft>
              <a:buFont typeface="Arial"/>
              <a:buChar char="•"/>
            </a:pPr>
            <a:r>
              <a:rPr lang="en-US" dirty="0"/>
              <a:t>If the One made us enter the land of Israel, and did not build for us the chosen House (the Temple) – </a:t>
            </a:r>
            <a:r>
              <a:rPr lang="en-US" i="1" dirty="0" err="1"/>
              <a:t>Dayeinu</a:t>
            </a:r>
            <a:r>
              <a:rPr lang="en-US" i="1" dirty="0"/>
              <a:t>!</a:t>
            </a:r>
            <a:r>
              <a:rPr lang="en-US" dirty="0"/>
              <a:t> </a:t>
            </a:r>
          </a:p>
        </p:txBody>
      </p:sp>
      <p:sp>
        <p:nvSpPr>
          <p:cNvPr id="3" name="Slide Number Placeholder 2">
            <a:extLst>
              <a:ext uri="{FF2B5EF4-FFF2-40B4-BE49-F238E27FC236}">
                <a16:creationId xmlns:a16="http://schemas.microsoft.com/office/drawing/2014/main" id="{5151548D-41F2-764F-8D91-84AE9EC4092F}"/>
              </a:ext>
            </a:extLst>
          </p:cNvPr>
          <p:cNvSpPr>
            <a:spLocks noGrp="1"/>
          </p:cNvSpPr>
          <p:nvPr>
            <p:ph type="sldNum" sz="quarter" idx="12"/>
          </p:nvPr>
        </p:nvSpPr>
        <p:spPr/>
        <p:txBody>
          <a:bodyPr/>
          <a:lstStyle/>
          <a:p>
            <a:fld id="{DDED6A29-E892-43EE-9CD2-63AC645924D9}" type="slidenum">
              <a:rPr lang="en-US" smtClean="0"/>
              <a:t>39</a:t>
            </a:fld>
            <a:endParaRPr lang="en-US"/>
          </a:p>
        </p:txBody>
      </p:sp>
    </p:spTree>
    <p:extLst>
      <p:ext uri="{BB962C8B-B14F-4D97-AF65-F5344CB8AC3E}">
        <p14:creationId xmlns:p14="http://schemas.microsoft.com/office/powerpoint/2010/main" val="2541501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76008"/>
            <a:ext cx="10058400" cy="977200"/>
          </a:xfrm>
        </p:spPr>
        <p:txBody>
          <a:bodyPr>
            <a:normAutofit/>
          </a:bodyPr>
          <a:lstStyle/>
          <a:p>
            <a:r>
              <a:rPr lang="en-US" dirty="0"/>
              <a:t>One whole year </a:t>
            </a:r>
            <a:endParaRPr lang="en-US" sz="3100" dirty="0"/>
          </a:p>
        </p:txBody>
      </p:sp>
      <p:sp>
        <p:nvSpPr>
          <p:cNvPr id="3" name="Content Placeholder 2">
            <a:extLst>
              <a:ext uri="{FF2B5EF4-FFF2-40B4-BE49-F238E27FC236}">
                <a16:creationId xmlns:a16="http://schemas.microsoft.com/office/drawing/2014/main" id="{2A53E01A-CD2C-45F4-8CCD-4770351DC3B8}"/>
              </a:ext>
            </a:extLst>
          </p:cNvPr>
          <p:cNvSpPr>
            <a:spLocks noGrp="1"/>
          </p:cNvSpPr>
          <p:nvPr>
            <p:ph idx="1"/>
          </p:nvPr>
        </p:nvSpPr>
        <p:spPr>
          <a:xfrm>
            <a:off x="1066800" y="1283315"/>
            <a:ext cx="10058400" cy="5161517"/>
          </a:xfrm>
        </p:spPr>
        <p:txBody>
          <a:bodyPr>
            <a:normAutofit fontScale="85000" lnSpcReduction="20000"/>
          </a:bodyPr>
          <a:lstStyle/>
          <a:p>
            <a:pPr marL="0" indent="0">
              <a:lnSpc>
                <a:spcPct val="120000"/>
              </a:lnSpc>
              <a:buNone/>
            </a:pPr>
            <a:r>
              <a:rPr lang="en-US" sz="2800" dirty="0"/>
              <a:t>We began an unwelcome journey through the pandemic last year at Purim, and many of us did a seder over Zoom one month later to be with friends and family. This year, people who have finished their vaccinations might be gathering in person. But we might still want to use zoom, because travel is still limited and even without the pandemic, family and friends may be far-flung and sorely missed. </a:t>
            </a:r>
          </a:p>
          <a:p>
            <a:pPr marL="0" indent="0">
              <a:lnSpc>
                <a:spcPct val="120000"/>
              </a:lnSpc>
              <a:buNone/>
            </a:pPr>
            <a:r>
              <a:rPr lang="en-US" sz="2800" dirty="0"/>
              <a:t>May we all find healing and find the strength to make a better world out of this one. And may this presentation of the Haggadah help you find wonderful ways to celebrate!</a:t>
            </a:r>
          </a:p>
          <a:p>
            <a:pPr marL="0" indent="0">
              <a:lnSpc>
                <a:spcPct val="120000"/>
              </a:lnSpc>
              <a:buNone/>
            </a:pPr>
            <a:r>
              <a:rPr lang="en-US" sz="2800" dirty="0"/>
              <a:t>This </a:t>
            </a:r>
            <a:r>
              <a:rPr lang="en-US" sz="2800" i="1" dirty="0"/>
              <a:t>Haggadah </a:t>
            </a:r>
            <a:r>
              <a:rPr lang="en-US" sz="2800" dirty="0"/>
              <a:t>is open source, meaning you can change anything, but please give credit to its sources on </a:t>
            </a:r>
            <a:r>
              <a:rPr lang="en-US" sz="2800" dirty="0">
                <a:hlinkClick r:id="rId2"/>
              </a:rPr>
              <a:t>neohasid.org</a:t>
            </a:r>
            <a:r>
              <a:rPr lang="en-US" sz="2800" dirty="0"/>
              <a:t> and the </a:t>
            </a:r>
            <a:r>
              <a:rPr lang="en-US" sz="2800" dirty="0">
                <a:hlinkClick r:id="rId3"/>
              </a:rPr>
              <a:t>Jewish Language Project</a:t>
            </a:r>
            <a:r>
              <a:rPr lang="en-US" sz="2800" dirty="0"/>
              <a:t>.</a:t>
            </a:r>
          </a:p>
        </p:txBody>
      </p:sp>
      <p:sp>
        <p:nvSpPr>
          <p:cNvPr id="4" name="Slide Number Placeholder 3">
            <a:extLst>
              <a:ext uri="{FF2B5EF4-FFF2-40B4-BE49-F238E27FC236}">
                <a16:creationId xmlns:a16="http://schemas.microsoft.com/office/drawing/2014/main" id="{F8562139-044D-9A4B-BD2A-91991EFD8EF9}"/>
              </a:ext>
            </a:extLst>
          </p:cNvPr>
          <p:cNvSpPr>
            <a:spLocks noGrp="1"/>
          </p:cNvSpPr>
          <p:nvPr>
            <p:ph type="sldNum" sz="quarter" idx="12"/>
          </p:nvPr>
        </p:nvSpPr>
        <p:spPr/>
        <p:txBody>
          <a:bodyPr/>
          <a:lstStyle/>
          <a:p>
            <a:fld id="{DDED6A29-E892-43EE-9CD2-63AC645924D9}" type="slidenum">
              <a:rPr lang="en-US" smtClean="0"/>
              <a:t>4</a:t>
            </a:fld>
            <a:endParaRPr lang="en-US"/>
          </a:p>
        </p:txBody>
      </p:sp>
      <p:sp>
        <p:nvSpPr>
          <p:cNvPr id="5" name="TextBox 4">
            <a:extLst>
              <a:ext uri="{FF2B5EF4-FFF2-40B4-BE49-F238E27FC236}">
                <a16:creationId xmlns:a16="http://schemas.microsoft.com/office/drawing/2014/main" id="{3548293B-391C-9B42-B8D8-2222079FB521}"/>
              </a:ext>
            </a:extLst>
          </p:cNvPr>
          <p:cNvSpPr txBox="1"/>
          <p:nvPr/>
        </p:nvSpPr>
        <p:spPr>
          <a:xfrm>
            <a:off x="29057" y="-66907"/>
            <a:ext cx="1282390" cy="369332"/>
          </a:xfrm>
          <a:prstGeom prst="rect">
            <a:avLst/>
          </a:prstGeom>
          <a:noFill/>
        </p:spPr>
        <p:txBody>
          <a:bodyPr wrap="square" rtlCol="0">
            <a:spAutoFit/>
          </a:bodyPr>
          <a:lstStyle/>
          <a:p>
            <a:r>
              <a:rPr lang="en-US" dirty="0">
                <a:hlinkClick r:id="rId4" action="ppaction://hlinksldjump"/>
              </a:rPr>
              <a:t>Short cuts</a:t>
            </a:r>
            <a:endParaRPr lang="en-US" dirty="0"/>
          </a:p>
        </p:txBody>
      </p:sp>
    </p:spTree>
    <p:extLst>
      <p:ext uri="{BB962C8B-B14F-4D97-AF65-F5344CB8AC3E}">
        <p14:creationId xmlns:p14="http://schemas.microsoft.com/office/powerpoint/2010/main" val="1682266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839972" y="-10633"/>
            <a:ext cx="10512056" cy="1371600"/>
          </a:xfrm>
        </p:spPr>
        <p:txBody>
          <a:bodyPr>
            <a:normAutofit/>
          </a:bodyPr>
          <a:lstStyle/>
          <a:p>
            <a:pPr algn="ctr"/>
            <a:r>
              <a:rPr lang="en-US" sz="4400" i="1" dirty="0" err="1"/>
              <a:t>Dayenu</a:t>
            </a:r>
            <a:r>
              <a:rPr lang="en-US" sz="4400" i="1" dirty="0"/>
              <a:t>! </a:t>
            </a:r>
            <a:r>
              <a:rPr lang="en-US" sz="4400" dirty="0"/>
              <a:t>– long – #2</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744059" y="1058333"/>
            <a:ext cx="5958719" cy="5193611"/>
          </a:xfrm>
        </p:spPr>
        <p:txBody>
          <a:bodyPr>
            <a:noAutofit/>
          </a:bodyPr>
          <a:lstStyle/>
          <a:p>
            <a:pPr marL="0" indent="0">
              <a:buNone/>
            </a:pPr>
            <a:r>
              <a:rPr lang="en-US" sz="2100" dirty="0"/>
              <a:t>Beyond each one, so much more so all of them – goodness doubled and redoubled by the </a:t>
            </a:r>
            <a:r>
              <a:rPr lang="en-US" sz="2100" i="1" dirty="0" err="1"/>
              <a:t>Makom</a:t>
            </a:r>
            <a:r>
              <a:rPr lang="en-US" sz="2100" i="1" dirty="0"/>
              <a:t> </a:t>
            </a:r>
            <a:r>
              <a:rPr lang="en-US" sz="2100" dirty="0"/>
              <a:t>(Place) for us…</a:t>
            </a:r>
          </a:p>
          <a:p>
            <a:pPr marL="0" indent="0">
              <a:buNone/>
            </a:pPr>
            <a:r>
              <a:rPr lang="en-US" sz="2100" dirty="0"/>
              <a:t>For the One brought us out from Egypt, and did judgments with them and did with their gods, and killed their firstborn and gave us their wealth, and split the sea for us and made us pass through on dry land, and drowned our oppressors in its midst, and stopped our needing in the wilderness/desert forty years and fed us manna, and gave us Shabbat, and brought us near before Mt. Sinai and gave us the Torah, and made us enter the land of Israel and built for us the chosen House (the Temple) to atone for our sins. </a:t>
            </a:r>
          </a:p>
        </p:txBody>
      </p:sp>
      <p:sp>
        <p:nvSpPr>
          <p:cNvPr id="6" name="TextBox 5">
            <a:extLst>
              <a:ext uri="{FF2B5EF4-FFF2-40B4-BE49-F238E27FC236}">
                <a16:creationId xmlns:a16="http://schemas.microsoft.com/office/drawing/2014/main" id="{A41A89E9-762D-40F3-A861-4B710D3B31AE}"/>
              </a:ext>
            </a:extLst>
          </p:cNvPr>
          <p:cNvSpPr txBox="1"/>
          <p:nvPr/>
        </p:nvSpPr>
        <p:spPr>
          <a:xfrm>
            <a:off x="6914626" y="1013538"/>
            <a:ext cx="4810733" cy="5170645"/>
          </a:xfrm>
          <a:prstGeom prst="rect">
            <a:avLst/>
          </a:prstGeom>
          <a:noFill/>
        </p:spPr>
        <p:txBody>
          <a:bodyPr wrap="square" rtlCol="0">
            <a:spAutoFit/>
          </a:bodyPr>
          <a:lstStyle/>
          <a:p>
            <a:pPr algn="r"/>
            <a:r>
              <a:rPr lang="he-IL" sz="2200" dirty="0"/>
              <a:t>עַל אַחַת, כַּמָה וְכַּמָה, טוֹבָה כְפוּלָה וּמְכֻפֶּלֶת לַמָּקוֹם עָלֵינוּ: שֶׁהוֹצִיאָנוּ מִמִּצְרַיִם, וְעָשָׂה בָהֶם שְׁפָטִים, וְעָשָׂה בֵאלֹהֵיהֶם, וְהָרַג אֶת</a:t>
            </a:r>
            <a:r>
              <a:rPr lang="en-US" sz="2200" dirty="0"/>
              <a:t> </a:t>
            </a:r>
            <a:r>
              <a:rPr lang="he-IL" sz="2200" dirty="0"/>
              <a:t>בְּכוֹרֵיהֶם, וְנָתַן לָנוּ אֶת</a:t>
            </a:r>
            <a:r>
              <a:rPr lang="en-US" sz="2200" dirty="0"/>
              <a:t> </a:t>
            </a:r>
            <a:r>
              <a:rPr lang="he-IL" sz="2200" dirty="0"/>
              <a:t>מָמוֹנָם, וְקָרַע לָנוּ אֶת</a:t>
            </a:r>
            <a:r>
              <a:rPr lang="en-US" sz="2200" dirty="0"/>
              <a:t> </a:t>
            </a:r>
            <a:r>
              <a:rPr lang="he-IL" sz="2200" dirty="0"/>
              <a:t>הַיָּם, וְהֶעֱבִירָנוּ בְּתוֹכוֹ בֶּחָרָבָה, וְשִׁקַּע צָרֵנוּ בְּתוֹכוֹ, וְסִפֵּק צָרְכֵּנוּ בַּמִדְבָּר אַרְבָּעִים שָׁנָה, וְהֶאֱכִילָנוּ אֶת</a:t>
            </a:r>
            <a:r>
              <a:rPr lang="en-US" sz="2200" dirty="0"/>
              <a:t> </a:t>
            </a:r>
            <a:r>
              <a:rPr lang="he-IL" sz="2200" dirty="0"/>
              <a:t>הַמָּן, וְנָתַן לָנוּ אֶת</a:t>
            </a:r>
            <a:r>
              <a:rPr lang="en-US" sz="2200" dirty="0"/>
              <a:t> </a:t>
            </a:r>
            <a:r>
              <a:rPr lang="he-IL" sz="2200" dirty="0"/>
              <a:t>הַשַּׁבָּת, וְקֵרְבָנוּ לִפְנֵי הַר סִינַי, וְנַתָן לָנוּ אֶת</a:t>
            </a:r>
            <a:r>
              <a:rPr lang="en-US" sz="2200" dirty="0"/>
              <a:t> </a:t>
            </a:r>
            <a:r>
              <a:rPr lang="he-IL" sz="2200" dirty="0"/>
              <a:t>הַתּוֹרָה, וְהִכְנִיסָנוּ לְאֶרֶץ יִשְׂרָאֵל, וּבָנָה לָנוּ אֶת</a:t>
            </a:r>
            <a:r>
              <a:rPr lang="en-US" sz="2200" dirty="0"/>
              <a:t> </a:t>
            </a:r>
            <a:r>
              <a:rPr lang="he-IL" sz="2200" dirty="0"/>
              <a:t>בֵּית הַבְּחִירָה לְכַפֵּר עַל</a:t>
            </a:r>
            <a:r>
              <a:rPr lang="en-US" sz="2200" dirty="0"/>
              <a:t> </a:t>
            </a:r>
            <a:r>
              <a:rPr lang="he-IL" sz="2200" dirty="0"/>
              <a:t>כָּל</a:t>
            </a:r>
            <a:r>
              <a:rPr lang="en-US" sz="2200" dirty="0"/>
              <a:t> </a:t>
            </a:r>
            <a:r>
              <a:rPr lang="he-IL" sz="2200" dirty="0"/>
              <a:t>עֲוֹנוֹתֵינוּ.</a:t>
            </a:r>
            <a:endParaRPr lang="en-US" sz="2200" dirty="0"/>
          </a:p>
          <a:p>
            <a:pPr algn="r"/>
            <a:endParaRPr lang="en-US" sz="2200" dirty="0"/>
          </a:p>
          <a:p>
            <a:r>
              <a:rPr lang="en-US" sz="2200" i="1" dirty="0">
                <a:solidFill>
                  <a:srgbClr val="800000"/>
                </a:solidFill>
              </a:rPr>
              <a:t>Would it really be enough for us if the sea split but our ancestors didn’t pass through it?</a:t>
            </a:r>
            <a:endParaRPr lang="he-IL" sz="2200" i="1" dirty="0">
              <a:solidFill>
                <a:srgbClr val="800000"/>
              </a:solidFill>
            </a:endParaRPr>
          </a:p>
        </p:txBody>
      </p:sp>
      <p:sp>
        <p:nvSpPr>
          <p:cNvPr id="3" name="Slide Number Placeholder 2">
            <a:extLst>
              <a:ext uri="{FF2B5EF4-FFF2-40B4-BE49-F238E27FC236}">
                <a16:creationId xmlns:a16="http://schemas.microsoft.com/office/drawing/2014/main" id="{313248EC-79B3-9241-BE05-F295D56EF07F}"/>
              </a:ext>
            </a:extLst>
          </p:cNvPr>
          <p:cNvSpPr>
            <a:spLocks noGrp="1"/>
          </p:cNvSpPr>
          <p:nvPr>
            <p:ph type="sldNum" sz="quarter" idx="12"/>
          </p:nvPr>
        </p:nvSpPr>
        <p:spPr/>
        <p:txBody>
          <a:bodyPr/>
          <a:lstStyle/>
          <a:p>
            <a:fld id="{DDED6A29-E892-43EE-9CD2-63AC645924D9}" type="slidenum">
              <a:rPr lang="en-US" smtClean="0"/>
              <a:t>40</a:t>
            </a:fld>
            <a:endParaRPr lang="en-US"/>
          </a:p>
        </p:txBody>
      </p:sp>
    </p:spTree>
    <p:extLst>
      <p:ext uri="{BB962C8B-B14F-4D97-AF65-F5344CB8AC3E}">
        <p14:creationId xmlns:p14="http://schemas.microsoft.com/office/powerpoint/2010/main" val="1713648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186739"/>
            <a:ext cx="10517444" cy="1008393"/>
          </a:xfrm>
        </p:spPr>
        <p:txBody>
          <a:bodyPr>
            <a:normAutofit fontScale="90000"/>
          </a:bodyPr>
          <a:lstStyle/>
          <a:p>
            <a:r>
              <a:rPr lang="en-US" dirty="0" err="1"/>
              <a:t>Rabban</a:t>
            </a:r>
            <a:r>
              <a:rPr lang="en-US" dirty="0"/>
              <a:t> Gamliel’s Three Things - #1</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1255889" y="1246738"/>
            <a:ext cx="4318000" cy="1984706"/>
          </a:xfrm>
        </p:spPr>
        <p:txBody>
          <a:bodyPr>
            <a:noAutofit/>
          </a:bodyPr>
          <a:lstStyle/>
          <a:p>
            <a:pPr marL="0" indent="0">
              <a:buNone/>
            </a:pPr>
            <a:r>
              <a:rPr lang="en-US" dirty="0" err="1"/>
              <a:t>Rabban</a:t>
            </a:r>
            <a:r>
              <a:rPr lang="en-US" dirty="0"/>
              <a:t> </a:t>
            </a:r>
            <a:r>
              <a:rPr lang="en-US" dirty="0" err="1"/>
              <a:t>Gamliel</a:t>
            </a:r>
            <a:r>
              <a:rPr lang="en-US" dirty="0"/>
              <a:t> would say: Anyone who did not mention these three things on Pesach has not been brought out from the grip of their obligation, and these are: </a:t>
            </a:r>
            <a:r>
              <a:rPr lang="en-US" i="1" dirty="0"/>
              <a:t>Pesach</a:t>
            </a:r>
            <a:r>
              <a:rPr lang="en-US" dirty="0"/>
              <a:t>, </a:t>
            </a:r>
            <a:r>
              <a:rPr lang="en-US" i="1" dirty="0" err="1"/>
              <a:t>Matsah</a:t>
            </a:r>
            <a:r>
              <a:rPr lang="en-US" dirty="0"/>
              <a:t>, and </a:t>
            </a:r>
            <a:r>
              <a:rPr lang="en-US" i="1" dirty="0" err="1"/>
              <a:t>Maror</a:t>
            </a:r>
            <a:r>
              <a:rPr lang="en-US" dirty="0"/>
              <a:t>. </a:t>
            </a:r>
          </a:p>
          <a:p>
            <a:pPr marL="0" indent="0">
              <a:buNone/>
            </a:pPr>
            <a:endParaRPr lang="en-US" sz="2000" dirty="0"/>
          </a:p>
        </p:txBody>
      </p:sp>
      <p:sp>
        <p:nvSpPr>
          <p:cNvPr id="6" name="TextBox 5">
            <a:extLst>
              <a:ext uri="{FF2B5EF4-FFF2-40B4-BE49-F238E27FC236}">
                <a16:creationId xmlns:a16="http://schemas.microsoft.com/office/drawing/2014/main" id="{A41A89E9-762D-40F3-A861-4B710D3B31AE}"/>
              </a:ext>
            </a:extLst>
          </p:cNvPr>
          <p:cNvSpPr txBox="1"/>
          <p:nvPr/>
        </p:nvSpPr>
        <p:spPr>
          <a:xfrm>
            <a:off x="5834229" y="3507764"/>
            <a:ext cx="4635651" cy="3385542"/>
          </a:xfrm>
          <a:prstGeom prst="rect">
            <a:avLst/>
          </a:prstGeom>
          <a:noFill/>
        </p:spPr>
        <p:txBody>
          <a:bodyPr wrap="square" rtlCol="0">
            <a:spAutoFit/>
          </a:bodyPr>
          <a:lstStyle/>
          <a:p>
            <a:pPr algn="r"/>
            <a:r>
              <a:rPr lang="he-IL" sz="2400" dirty="0"/>
              <a:t>פֶּסַח שֶׁהָיוּ אֲבוֹתֵינוּ אוֹכְלִים בִּזְמַן שֶׁבֵּית הַמִּקְדָּשׁ הָיָה קַיָּם, עַל שׁוּם מָה? עַל שׁוּם שֶׁפָּסַח הַקָּדוֹשׁ בָּרוּךְ הוּא עַל בָּתֵּי אֲבוֹתֵינוּ בְּמִצְרַיִם, שֶׁנֶּאֱמַר: וַאֲמַרְתֶּם זֶבַח פֶּסַח הוּא לַה, אֲשֶׁר פָּסַח עַל בָּתֵּי בְנֵי יִשְׂרָאֵל בְּמִצְרַיִם בְּנָגְפּוֹ אֶת</a:t>
            </a:r>
            <a:r>
              <a:rPr lang="en-US" sz="2400" dirty="0"/>
              <a:t> </a:t>
            </a:r>
            <a:r>
              <a:rPr lang="he-IL" sz="2400" dirty="0"/>
              <a:t>מִצְרַיִם, וְאֶת</a:t>
            </a:r>
            <a:r>
              <a:rPr lang="en-US" sz="2400" dirty="0"/>
              <a:t> </a:t>
            </a:r>
            <a:r>
              <a:rPr lang="he-IL" sz="2400" dirty="0"/>
              <a:t>בָּתֵּינוּ הִצִּיל. וַיִּקֹּד הָעָם וַיִּשְׁתַּחווּ. </a:t>
            </a:r>
          </a:p>
          <a:p>
            <a:pPr algn="r"/>
            <a:endParaRPr lang="he-IL" sz="2200" dirty="0"/>
          </a:p>
        </p:txBody>
      </p:sp>
      <p:pic>
        <p:nvPicPr>
          <p:cNvPr id="21506" name="Picture 2" descr="Mezuzah and Time | Torah and Science">
            <a:extLst>
              <a:ext uri="{FF2B5EF4-FFF2-40B4-BE49-F238E27FC236}">
                <a16:creationId xmlns:a16="http://schemas.microsoft.com/office/drawing/2014/main" id="{DCC860DD-446C-440D-ACDC-3C23F6B721E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77413" y="1117899"/>
            <a:ext cx="2755439" cy="22961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74664" y="3135267"/>
            <a:ext cx="5621336" cy="3477875"/>
          </a:xfrm>
          <a:prstGeom prst="rect">
            <a:avLst/>
          </a:prstGeom>
          <a:noFill/>
        </p:spPr>
        <p:txBody>
          <a:bodyPr wrap="square" rtlCol="0">
            <a:spAutoFit/>
          </a:bodyPr>
          <a:lstStyle/>
          <a:p>
            <a:r>
              <a:rPr lang="en-US" sz="2000" dirty="0"/>
              <a:t>1) </a:t>
            </a:r>
            <a:r>
              <a:rPr lang="en-US" sz="2000" i="1" dirty="0"/>
              <a:t>Pesach</a:t>
            </a:r>
            <a:r>
              <a:rPr lang="en-US" sz="2000" dirty="0"/>
              <a:t> that our ancestors were eating in the time when the House of the Sanctuary (the Temple) was standing, is because of what? Because the Holy One skipped over the houses of our ancestors in Egypt, as it is said: </a:t>
            </a:r>
            <a:r>
              <a:rPr lang="en-US" sz="2000" i="1" dirty="0"/>
              <a:t>And you all will say: it is a sacrifice of Pesach for YHVH, who skipped (</a:t>
            </a:r>
            <a:r>
              <a:rPr lang="en-US" sz="2000" i="1" dirty="0" err="1"/>
              <a:t>pasach-ed</a:t>
            </a:r>
            <a:r>
              <a:rPr lang="en-US" sz="2000" i="1" dirty="0"/>
              <a:t>) over the houses of the children of Israel in Egypt when God plagued Egypt, and our houses the One rescued. And the people bowed and prostrated. </a:t>
            </a:r>
            <a:r>
              <a:rPr lang="en-US" sz="2000" dirty="0"/>
              <a:t>(Exod. 12:27) </a:t>
            </a:r>
            <a:endParaRPr lang="en-US" sz="1900" dirty="0"/>
          </a:p>
        </p:txBody>
      </p:sp>
      <p:sp>
        <p:nvSpPr>
          <p:cNvPr id="7" name="TextBox 6"/>
          <p:cNvSpPr txBox="1"/>
          <p:nvPr/>
        </p:nvSpPr>
        <p:spPr>
          <a:xfrm>
            <a:off x="5383388" y="1210094"/>
            <a:ext cx="3033889" cy="2047991"/>
          </a:xfrm>
          <a:prstGeom prst="rect">
            <a:avLst/>
          </a:prstGeom>
          <a:noFill/>
        </p:spPr>
        <p:txBody>
          <a:bodyPr wrap="square" rtlCol="0">
            <a:spAutoFit/>
          </a:bodyPr>
          <a:lstStyle/>
          <a:p>
            <a:pPr algn="r"/>
            <a:r>
              <a:rPr lang="he-IL" sz="2200" dirty="0"/>
              <a:t>רַבָּן גַּמְלִיאֵל הָיָה אוֹמֵר: </a:t>
            </a:r>
          </a:p>
          <a:p>
            <a:pPr algn="r"/>
            <a:r>
              <a:rPr lang="he-IL" sz="2200" dirty="0"/>
              <a:t>כָּל שֶׁלֹּא אָמַר שְׁלשָׁה דְּבָרִים אֵלּוּ בַּפֶּסַח, לא יָצָא יְדֵי חוֹבָתוֹ, וְאֵלּוּ הֵן: פֶּסַח, מַצָּה, וּמָרוֹר.</a:t>
            </a:r>
          </a:p>
          <a:p>
            <a:pPr algn="r"/>
            <a:endParaRPr lang="en-US" dirty="0"/>
          </a:p>
        </p:txBody>
      </p:sp>
      <p:sp>
        <p:nvSpPr>
          <p:cNvPr id="4" name="Slide Number Placeholder 3">
            <a:extLst>
              <a:ext uri="{FF2B5EF4-FFF2-40B4-BE49-F238E27FC236}">
                <a16:creationId xmlns:a16="http://schemas.microsoft.com/office/drawing/2014/main" id="{B305D1C0-B419-8040-BF81-E231C5F55D2F}"/>
              </a:ext>
            </a:extLst>
          </p:cNvPr>
          <p:cNvSpPr>
            <a:spLocks noGrp="1"/>
          </p:cNvSpPr>
          <p:nvPr>
            <p:ph type="sldNum" sz="quarter" idx="12"/>
          </p:nvPr>
        </p:nvSpPr>
        <p:spPr/>
        <p:txBody>
          <a:bodyPr/>
          <a:lstStyle/>
          <a:p>
            <a:fld id="{DDED6A29-E892-43EE-9CD2-63AC645924D9}" type="slidenum">
              <a:rPr lang="en-US" smtClean="0"/>
              <a:t>41</a:t>
            </a:fld>
            <a:endParaRPr lang="en-US"/>
          </a:p>
        </p:txBody>
      </p:sp>
      <p:sp>
        <p:nvSpPr>
          <p:cNvPr id="9" name="TextBox 8">
            <a:extLst>
              <a:ext uri="{FF2B5EF4-FFF2-40B4-BE49-F238E27FC236}">
                <a16:creationId xmlns:a16="http://schemas.microsoft.com/office/drawing/2014/main" id="{3782F469-5F1A-704A-8DE6-0B5438A57F0E}"/>
              </a:ext>
            </a:extLst>
          </p:cNvPr>
          <p:cNvSpPr txBox="1"/>
          <p:nvPr/>
        </p:nvSpPr>
        <p:spPr>
          <a:xfrm>
            <a:off x="29057" y="-66907"/>
            <a:ext cx="1282390" cy="369332"/>
          </a:xfrm>
          <a:prstGeom prst="rect">
            <a:avLst/>
          </a:prstGeom>
          <a:noFill/>
        </p:spPr>
        <p:txBody>
          <a:bodyPr wrap="square" rtlCol="0">
            <a:spAutoFit/>
          </a:bodyPr>
          <a:lstStyle/>
          <a:p>
            <a:r>
              <a:rPr lang="en-US" dirty="0">
                <a:hlinkClick r:id="rId3" action="ppaction://hlinksldjump"/>
              </a:rPr>
              <a:t>Short cuts</a:t>
            </a:r>
            <a:endParaRPr lang="en-US" dirty="0"/>
          </a:p>
        </p:txBody>
      </p:sp>
    </p:spTree>
    <p:extLst>
      <p:ext uri="{BB962C8B-B14F-4D97-AF65-F5344CB8AC3E}">
        <p14:creationId xmlns:p14="http://schemas.microsoft.com/office/powerpoint/2010/main" val="1641812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837367"/>
          </a:xfrm>
        </p:spPr>
        <p:txBody>
          <a:bodyPr>
            <a:normAutofit fontScale="90000"/>
          </a:bodyPr>
          <a:lstStyle/>
          <a:p>
            <a:r>
              <a:rPr lang="en-US" dirty="0" err="1"/>
              <a:t>Rabban</a:t>
            </a:r>
            <a:r>
              <a:rPr lang="en-US" dirty="0"/>
              <a:t> Gamliel’s Three Things - #2</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380168" y="1103181"/>
            <a:ext cx="5203067" cy="5220585"/>
          </a:xfrm>
        </p:spPr>
        <p:txBody>
          <a:bodyPr>
            <a:noAutofit/>
          </a:bodyPr>
          <a:lstStyle/>
          <a:p>
            <a:pPr marL="0" indent="0">
              <a:buNone/>
            </a:pPr>
            <a:r>
              <a:rPr lang="en-US" sz="2000" i="1" dirty="0">
                <a:solidFill>
                  <a:srgbClr val="800000"/>
                </a:solidFill>
              </a:rPr>
              <a:t>Point to or lift the matzah.</a:t>
            </a:r>
          </a:p>
          <a:p>
            <a:pPr marL="0" indent="0">
              <a:buNone/>
            </a:pPr>
            <a:r>
              <a:rPr lang="en-US" sz="2000" dirty="0"/>
              <a:t>2) This </a:t>
            </a:r>
            <a:r>
              <a:rPr lang="en-US" sz="2000" i="1" dirty="0" err="1"/>
              <a:t>matsah</a:t>
            </a:r>
            <a:r>
              <a:rPr lang="en-US" sz="2000" dirty="0"/>
              <a:t> that we are eating is because of what? Because their dough didn’t have time to rise to become </a:t>
            </a:r>
            <a:r>
              <a:rPr lang="en-US" sz="2000" i="1" dirty="0" err="1"/>
              <a:t>chamets</a:t>
            </a:r>
            <a:r>
              <a:rPr lang="en-US" sz="2000" i="1" dirty="0"/>
              <a:t> </a:t>
            </a:r>
            <a:r>
              <a:rPr lang="en-US" sz="2000" dirty="0"/>
              <a:t>before the Ruler of the kings of kings, the Holy One, blessed be, was revealed over them and redeemed them, as it’s said: </a:t>
            </a:r>
            <a:r>
              <a:rPr lang="en-US" sz="2000" i="1" dirty="0"/>
              <a:t>And they baked the dough which they brought out from Egypt, cakes of </a:t>
            </a:r>
            <a:r>
              <a:rPr lang="en-US" sz="2000" i="1" dirty="0" err="1"/>
              <a:t>matsot</a:t>
            </a:r>
            <a:r>
              <a:rPr lang="en-US" sz="2000" i="1" dirty="0"/>
              <a:t>, for it didn’t rise, for they were driven from Egypt, and they couldn’t linger or hesitate, and they couldn’t even prepare provisions for themselves. </a:t>
            </a:r>
            <a:r>
              <a:rPr lang="en-US" sz="2000" dirty="0"/>
              <a:t>(Exod. 12:39) </a:t>
            </a:r>
            <a:endParaRPr lang="he-IL" sz="2000" dirty="0"/>
          </a:p>
        </p:txBody>
      </p:sp>
      <p:sp>
        <p:nvSpPr>
          <p:cNvPr id="6" name="TextBox 5">
            <a:extLst>
              <a:ext uri="{FF2B5EF4-FFF2-40B4-BE49-F238E27FC236}">
                <a16:creationId xmlns:a16="http://schemas.microsoft.com/office/drawing/2014/main" id="{A41A89E9-762D-40F3-A861-4B710D3B31AE}"/>
              </a:ext>
            </a:extLst>
          </p:cNvPr>
          <p:cNvSpPr txBox="1"/>
          <p:nvPr/>
        </p:nvSpPr>
        <p:spPr>
          <a:xfrm>
            <a:off x="5583236" y="1215504"/>
            <a:ext cx="5541964" cy="2677656"/>
          </a:xfrm>
          <a:prstGeom prst="rect">
            <a:avLst/>
          </a:prstGeom>
          <a:noFill/>
        </p:spPr>
        <p:txBody>
          <a:bodyPr wrap="square" rtlCol="0">
            <a:spAutoFit/>
          </a:bodyPr>
          <a:lstStyle/>
          <a:p>
            <a:pPr algn="r"/>
            <a:r>
              <a:rPr lang="he-IL" sz="2400" dirty="0"/>
              <a:t>מַצָּה זוֹ שֶׁאָנוֹ אוֹכְלִים, עַל שׁוּם מָה? עַל שׁוּם שֶׁלֹּא הִסְפִּיק בְּצֵקָם שֶׁל אֲבוֹתֵינוּ לְהַחֲמִיץ עַד שֶׁנִּגְלָה עֲלֵיהֶם מֶלֶךְ מַלְכֵי הַמְּלָכִים, הַקָּדוֹשׁ בָּרוּךְ הוּא, וּגְאָלָם, שֶׁנֶּאֱמַר: וַיֹּאפוּ אֶת</a:t>
            </a:r>
            <a:r>
              <a:rPr lang="en-US" sz="2400" dirty="0"/>
              <a:t> </a:t>
            </a:r>
            <a:r>
              <a:rPr lang="he-IL" sz="2400" dirty="0"/>
              <a:t>הַבָּצֵק אֲשֶׁר הוֹצִיאוּ מִמִּצְרַיִם עֻגֹת מַצּוֹּת, כִּי לֹא חָמֵץ, כִּי גֹרְשׁוּ מִמִּצְרַיִם וְלֹא יָכְלוּ לְהִתְמַהְמֵהַּ, וְגַם צֵדָה לֹא עָשׂוּ לָהֶם. </a:t>
            </a:r>
          </a:p>
        </p:txBody>
      </p:sp>
      <p:pic>
        <p:nvPicPr>
          <p:cNvPr id="27650" name="Picture 2" descr="What Is Matzo? – The Forward">
            <a:extLst>
              <a:ext uri="{FF2B5EF4-FFF2-40B4-BE49-F238E27FC236}">
                <a16:creationId xmlns:a16="http://schemas.microsoft.com/office/drawing/2014/main" id="{94586657-8770-404E-BA9E-1AE5AF4A88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7776" y="3946456"/>
            <a:ext cx="4504014" cy="29193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id="{5A3A767A-449A-4120-BCED-74F9CEDDB144}"/>
              </a:ext>
            </a:extLst>
          </p:cNvPr>
          <p:cNvSpPr txBox="1"/>
          <p:nvPr/>
        </p:nvSpPr>
        <p:spPr>
          <a:xfrm>
            <a:off x="1423977" y="5768807"/>
            <a:ext cx="5611234" cy="877163"/>
          </a:xfrm>
          <a:prstGeom prst="rect">
            <a:avLst/>
          </a:prstGeom>
          <a:noFill/>
        </p:spPr>
        <p:txBody>
          <a:bodyPr wrap="square" rtlCol="0">
            <a:spAutoFit/>
          </a:bodyPr>
          <a:lstStyle/>
          <a:p>
            <a:r>
              <a:rPr lang="en-US" sz="1700" b="1" dirty="0">
                <a:solidFill>
                  <a:srgbClr val="C00000"/>
                </a:solidFill>
              </a:rPr>
              <a:t>This is the second explanation given for </a:t>
            </a:r>
            <a:r>
              <a:rPr lang="en-US" sz="1700" b="1" i="1" dirty="0" err="1">
                <a:solidFill>
                  <a:srgbClr val="C00000"/>
                </a:solidFill>
              </a:rPr>
              <a:t>matsah</a:t>
            </a:r>
            <a:r>
              <a:rPr lang="en-US" sz="1700" b="1" dirty="0">
                <a:solidFill>
                  <a:srgbClr val="C00000"/>
                </a:solidFill>
              </a:rPr>
              <a:t>. It is the beginning of the transformation of </a:t>
            </a:r>
            <a:r>
              <a:rPr lang="en-US" sz="1700" b="1" i="1" dirty="0" err="1">
                <a:solidFill>
                  <a:srgbClr val="C00000"/>
                </a:solidFill>
              </a:rPr>
              <a:t>matsah</a:t>
            </a:r>
            <a:r>
              <a:rPr lang="en-US" sz="1700" b="1" dirty="0">
                <a:solidFill>
                  <a:srgbClr val="C00000"/>
                </a:solidFill>
              </a:rPr>
              <a:t> from symbol of slavery to a symbol of freedom.</a:t>
            </a:r>
          </a:p>
        </p:txBody>
      </p:sp>
      <p:sp>
        <p:nvSpPr>
          <p:cNvPr id="3" name="Slide Number Placeholder 2">
            <a:extLst>
              <a:ext uri="{FF2B5EF4-FFF2-40B4-BE49-F238E27FC236}">
                <a16:creationId xmlns:a16="http://schemas.microsoft.com/office/drawing/2014/main" id="{FC791AA1-344F-D14D-81AF-B966EC0173E9}"/>
              </a:ext>
            </a:extLst>
          </p:cNvPr>
          <p:cNvSpPr>
            <a:spLocks noGrp="1"/>
          </p:cNvSpPr>
          <p:nvPr>
            <p:ph type="sldNum" sz="quarter" idx="12"/>
          </p:nvPr>
        </p:nvSpPr>
        <p:spPr>
          <a:xfrm>
            <a:off x="10393680" y="410177"/>
            <a:ext cx="1463040" cy="274320"/>
          </a:xfrm>
        </p:spPr>
        <p:txBody>
          <a:bodyPr/>
          <a:lstStyle/>
          <a:p>
            <a:fld id="{DDED6A29-E892-43EE-9CD2-63AC645924D9}" type="slidenum">
              <a:rPr lang="en-US" smtClean="0"/>
              <a:t>42</a:t>
            </a:fld>
            <a:endParaRPr lang="en-US"/>
          </a:p>
        </p:txBody>
      </p:sp>
    </p:spTree>
    <p:extLst>
      <p:ext uri="{BB962C8B-B14F-4D97-AF65-F5344CB8AC3E}">
        <p14:creationId xmlns:p14="http://schemas.microsoft.com/office/powerpoint/2010/main" val="545312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5"/>
            <a:ext cx="10512056" cy="854622"/>
          </a:xfrm>
        </p:spPr>
        <p:txBody>
          <a:bodyPr>
            <a:normAutofit fontScale="90000"/>
          </a:bodyPr>
          <a:lstStyle/>
          <a:p>
            <a:r>
              <a:rPr lang="en-US" dirty="0" err="1"/>
              <a:t>Rabban</a:t>
            </a:r>
            <a:r>
              <a:rPr lang="en-US" dirty="0"/>
              <a:t> Gamliel’s Three Things - #3</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672404" y="1157784"/>
            <a:ext cx="5589092" cy="5471751"/>
          </a:xfrm>
        </p:spPr>
        <p:txBody>
          <a:bodyPr>
            <a:noAutofit/>
          </a:bodyPr>
          <a:lstStyle/>
          <a:p>
            <a:pPr marL="0" indent="0">
              <a:buNone/>
            </a:pPr>
            <a:r>
              <a:rPr lang="en-US" sz="2000" i="1" dirty="0">
                <a:solidFill>
                  <a:srgbClr val="800000"/>
                </a:solidFill>
              </a:rPr>
              <a:t>Point to or lift the </a:t>
            </a:r>
            <a:r>
              <a:rPr lang="en-US" sz="2000" i="1" dirty="0" err="1">
                <a:solidFill>
                  <a:srgbClr val="800000"/>
                </a:solidFill>
              </a:rPr>
              <a:t>maror</a:t>
            </a:r>
            <a:r>
              <a:rPr lang="en-US" sz="2000" i="1" dirty="0">
                <a:solidFill>
                  <a:srgbClr val="800000"/>
                </a:solidFill>
              </a:rPr>
              <a:t>.</a:t>
            </a:r>
          </a:p>
          <a:p>
            <a:pPr marL="0" indent="0">
              <a:buNone/>
            </a:pPr>
            <a:r>
              <a:rPr lang="en-US" sz="2000" dirty="0"/>
              <a:t>3) This </a:t>
            </a:r>
            <a:r>
              <a:rPr lang="en-US" sz="2000" dirty="0" err="1"/>
              <a:t>maror</a:t>
            </a:r>
            <a:r>
              <a:rPr lang="en-US" sz="2000" dirty="0"/>
              <a:t> [bitter herbs] that we are eating, for the sake of what [is it]? For the sake [to commemorate] that the Egyptians embittered the lives of our ancestors in Egypt, as it is stated (Exodus 1:14); "And they made their lives bitter with hard service, in mortar and in brick, and in all manner of service in the field; in all their service, wherein they made them serve with rigor." </a:t>
            </a:r>
          </a:p>
          <a:p>
            <a:pPr marL="0" indent="0">
              <a:buNone/>
            </a:pPr>
            <a:endParaRPr lang="en-US" sz="900" dirty="0"/>
          </a:p>
          <a:p>
            <a:pPr marL="0" indent="0">
              <a:buNone/>
            </a:pPr>
            <a:r>
              <a:rPr lang="en-US" sz="2000" i="1" dirty="0">
                <a:solidFill>
                  <a:srgbClr val="C00000"/>
                </a:solidFill>
              </a:rPr>
              <a:t>In Sephardi custom greens are used. Syrians use romaine lettuce and add a bit of date </a:t>
            </a:r>
            <a:r>
              <a:rPr lang="en-US" sz="2000" i="1" dirty="0" err="1">
                <a:solidFill>
                  <a:srgbClr val="C00000"/>
                </a:solidFill>
              </a:rPr>
              <a:t>charoset</a:t>
            </a:r>
            <a:r>
              <a:rPr lang="en-US" sz="2000" i="1" dirty="0">
                <a:solidFill>
                  <a:srgbClr val="C00000"/>
                </a:solidFill>
              </a:rPr>
              <a:t>. Dandelion greens make the best bitters, and you can pick them from the earth yourself in many places.</a:t>
            </a:r>
          </a:p>
        </p:txBody>
      </p:sp>
      <p:sp>
        <p:nvSpPr>
          <p:cNvPr id="6" name="TextBox 5">
            <a:extLst>
              <a:ext uri="{FF2B5EF4-FFF2-40B4-BE49-F238E27FC236}">
                <a16:creationId xmlns:a16="http://schemas.microsoft.com/office/drawing/2014/main" id="{A41A89E9-762D-40F3-A861-4B710D3B31AE}"/>
              </a:ext>
            </a:extLst>
          </p:cNvPr>
          <p:cNvSpPr txBox="1"/>
          <p:nvPr/>
        </p:nvSpPr>
        <p:spPr>
          <a:xfrm>
            <a:off x="6329414" y="1402384"/>
            <a:ext cx="4869971" cy="2308324"/>
          </a:xfrm>
          <a:prstGeom prst="rect">
            <a:avLst/>
          </a:prstGeom>
          <a:noFill/>
        </p:spPr>
        <p:txBody>
          <a:bodyPr wrap="square" rtlCol="0">
            <a:spAutoFit/>
          </a:bodyPr>
          <a:lstStyle/>
          <a:p>
            <a:pPr algn="r"/>
            <a:r>
              <a:rPr lang="he-IL" sz="2400" dirty="0"/>
              <a:t>מָרוֹר זֶה שֶׁאָנוּ אוֹכְלִים, עַל שׁוּם מָה? עַל שׁוּם שֶׁמֵּרְרוּ הַמִּצְרִים אֶת חַיֵּי אֲבוֹתֵינוּ בְּמִצְרַיִם, שֶׁנֶּאֱמַר: וַיְמָרְרוּ אֶת חַיֵּיהֶם בַּעֲבֹדָה קָשָה, בְּחֹמֶר וּבִלְבֵנִים וּבְכָל-עֲבֹדָה בַּשָּׂדֶה אֶת כָּל עֲבֹדָתָם אֲשֶׁר עָבְדוּ בָהֶם בְּפָרֶךְ. </a:t>
            </a:r>
          </a:p>
        </p:txBody>
      </p:sp>
      <p:pic>
        <p:nvPicPr>
          <p:cNvPr id="28674" name="Picture 2" descr="Horseradish: Nutrition, Benefits, Uses, and Side Effects">
            <a:extLst>
              <a:ext uri="{FF2B5EF4-FFF2-40B4-BE49-F238E27FC236}">
                <a16:creationId xmlns:a16="http://schemas.microsoft.com/office/drawing/2014/main" id="{92628968-D2C2-4551-9B9E-55B644A5B3F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9997" r="2067" b="3811"/>
          <a:stretch/>
        </p:blipFill>
        <p:spPr bwMode="auto">
          <a:xfrm>
            <a:off x="8639489" y="4092030"/>
            <a:ext cx="2907792" cy="240487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maror.jpeg"/>
          <p:cNvPicPr>
            <a:picLocks noChangeAspect="1"/>
          </p:cNvPicPr>
          <p:nvPr/>
        </p:nvPicPr>
        <p:blipFill rotWithShape="1">
          <a:blip r:embed="rId3">
            <a:extLst>
              <a:ext uri="{28A0092B-C50C-407E-A947-70E740481C1C}">
                <a14:useLocalDpi xmlns:a14="http://schemas.microsoft.com/office/drawing/2010/main" val="0"/>
              </a:ext>
            </a:extLst>
          </a:blip>
          <a:srcRect l="41744" r="-41744"/>
          <a:stretch/>
        </p:blipFill>
        <p:spPr>
          <a:xfrm>
            <a:off x="6638701" y="4092031"/>
            <a:ext cx="3587003" cy="2378339"/>
          </a:xfrm>
          <a:prstGeom prst="rect">
            <a:avLst/>
          </a:prstGeom>
        </p:spPr>
      </p:pic>
      <p:sp>
        <p:nvSpPr>
          <p:cNvPr id="4" name="Slide Number Placeholder 3">
            <a:extLst>
              <a:ext uri="{FF2B5EF4-FFF2-40B4-BE49-F238E27FC236}">
                <a16:creationId xmlns:a16="http://schemas.microsoft.com/office/drawing/2014/main" id="{8DAB6BB4-3677-1447-9F51-A08E83582916}"/>
              </a:ext>
            </a:extLst>
          </p:cNvPr>
          <p:cNvSpPr>
            <a:spLocks noGrp="1"/>
          </p:cNvSpPr>
          <p:nvPr>
            <p:ph type="sldNum" sz="quarter" idx="12"/>
          </p:nvPr>
        </p:nvSpPr>
        <p:spPr/>
        <p:txBody>
          <a:bodyPr/>
          <a:lstStyle/>
          <a:p>
            <a:fld id="{DDED6A29-E892-43EE-9CD2-63AC645924D9}" type="slidenum">
              <a:rPr lang="en-US" smtClean="0"/>
              <a:t>43</a:t>
            </a:fld>
            <a:endParaRPr lang="en-US"/>
          </a:p>
        </p:txBody>
      </p:sp>
      <p:sp>
        <p:nvSpPr>
          <p:cNvPr id="8" name="TextBox 7">
            <a:extLst>
              <a:ext uri="{FF2B5EF4-FFF2-40B4-BE49-F238E27FC236}">
                <a16:creationId xmlns:a16="http://schemas.microsoft.com/office/drawing/2014/main" id="{2D8ECB05-044A-6A4B-BBD5-470E2DCBA632}"/>
              </a:ext>
            </a:extLst>
          </p:cNvPr>
          <p:cNvSpPr txBox="1"/>
          <p:nvPr/>
        </p:nvSpPr>
        <p:spPr>
          <a:xfrm>
            <a:off x="29057" y="-66907"/>
            <a:ext cx="1282390" cy="369332"/>
          </a:xfrm>
          <a:prstGeom prst="rect">
            <a:avLst/>
          </a:prstGeom>
          <a:noFill/>
        </p:spPr>
        <p:txBody>
          <a:bodyPr wrap="square" rtlCol="0">
            <a:spAutoFit/>
          </a:bodyPr>
          <a:lstStyle/>
          <a:p>
            <a:r>
              <a:rPr lang="en-US" dirty="0">
                <a:hlinkClick r:id="rId4" action="ppaction://hlinksldjump"/>
              </a:rPr>
              <a:t>Short cuts</a:t>
            </a:r>
            <a:endParaRPr lang="en-US" dirty="0"/>
          </a:p>
        </p:txBody>
      </p:sp>
    </p:spTree>
    <p:extLst>
      <p:ext uri="{BB962C8B-B14F-4D97-AF65-F5344CB8AC3E}">
        <p14:creationId xmlns:p14="http://schemas.microsoft.com/office/powerpoint/2010/main" val="748688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888677"/>
          </a:xfrm>
        </p:spPr>
        <p:txBody>
          <a:bodyPr>
            <a:normAutofit/>
          </a:bodyPr>
          <a:lstStyle/>
          <a:p>
            <a:r>
              <a:rPr lang="en-US" dirty="0"/>
              <a:t>The Climax of the Seder - #1</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351277" y="1371601"/>
            <a:ext cx="4266794" cy="5220585"/>
          </a:xfrm>
        </p:spPr>
        <p:txBody>
          <a:bodyPr>
            <a:noAutofit/>
          </a:bodyPr>
          <a:lstStyle/>
          <a:p>
            <a:pPr marL="0" indent="0">
              <a:buNone/>
            </a:pPr>
            <a:r>
              <a:rPr lang="en-US" sz="2000" dirty="0"/>
              <a:t>In each and every generation, a person is obligated to see themself (and to show themself) as if they went out from Egypt, as it says: </a:t>
            </a:r>
            <a:r>
              <a:rPr lang="en-US" sz="2000" i="1" dirty="0"/>
              <a:t>And you will tell to your child in that day, </a:t>
            </a:r>
            <a:r>
              <a:rPr lang="en-US" sz="2000" b="1" i="1" dirty="0"/>
              <a:t>Because of this</a:t>
            </a:r>
            <a:r>
              <a:rPr lang="en-US" sz="2000" i="1" dirty="0"/>
              <a:t> YHVH acted for me </a:t>
            </a:r>
            <a:r>
              <a:rPr lang="en-US" sz="2000" i="1" u="sng" dirty="0"/>
              <a:t>in my going out</a:t>
            </a:r>
            <a:r>
              <a:rPr lang="en-US" sz="2000" dirty="0"/>
              <a:t> </a:t>
            </a:r>
            <a:r>
              <a:rPr lang="en-US" sz="2000" i="1" dirty="0"/>
              <a:t>from Egypt / </a:t>
            </a:r>
            <a:r>
              <a:rPr lang="en-US" sz="2000" b="1" i="1" dirty="0" err="1"/>
              <a:t>Ba`avur</a:t>
            </a:r>
            <a:r>
              <a:rPr lang="en-US" sz="2000" b="1" i="1" dirty="0"/>
              <a:t> </a:t>
            </a:r>
            <a:r>
              <a:rPr lang="en-US" sz="2000" b="1" i="1" dirty="0" err="1"/>
              <a:t>zeh</a:t>
            </a:r>
            <a:r>
              <a:rPr lang="en-US" sz="2000" i="1" dirty="0"/>
              <a:t> `</a:t>
            </a:r>
            <a:r>
              <a:rPr lang="en-US" sz="2000" i="1" dirty="0" err="1"/>
              <a:t>asah</a:t>
            </a:r>
            <a:r>
              <a:rPr lang="en-US" sz="2000" i="1" dirty="0"/>
              <a:t> li YHVH </a:t>
            </a:r>
            <a:r>
              <a:rPr lang="en-US" sz="2000" i="1" dirty="0" err="1"/>
              <a:t>b’tseiti</a:t>
            </a:r>
            <a:r>
              <a:rPr lang="en-US" sz="2000" i="1" dirty="0"/>
              <a:t> </a:t>
            </a:r>
            <a:r>
              <a:rPr lang="en-US" sz="2000" i="1" dirty="0" err="1"/>
              <a:t>mimitsrayim</a:t>
            </a:r>
            <a:r>
              <a:rPr lang="en-US" sz="2000" i="1" dirty="0"/>
              <a:t>. </a:t>
            </a:r>
            <a:r>
              <a:rPr lang="en-US" sz="2000" dirty="0"/>
              <a:t>(Exod. 12:26)</a:t>
            </a:r>
          </a:p>
          <a:p>
            <a:pPr marL="0" indent="0">
              <a:buNone/>
            </a:pPr>
            <a:endParaRPr lang="en-US" sz="2000" dirty="0"/>
          </a:p>
          <a:p>
            <a:pPr marL="0" indent="0">
              <a:buNone/>
            </a:pPr>
            <a:r>
              <a:rPr lang="en-US" sz="1900" i="1" dirty="0">
                <a:solidFill>
                  <a:srgbClr val="C00000"/>
                </a:solidFill>
              </a:rPr>
              <a:t>This is the fourth and final transformation of the verse “</a:t>
            </a:r>
            <a:r>
              <a:rPr lang="en-US" sz="1900" i="1" dirty="0" err="1">
                <a:solidFill>
                  <a:srgbClr val="C00000"/>
                </a:solidFill>
              </a:rPr>
              <a:t>Ba`avur</a:t>
            </a:r>
            <a:r>
              <a:rPr lang="en-US" sz="1900" i="1" dirty="0">
                <a:solidFill>
                  <a:srgbClr val="C00000"/>
                </a:solidFill>
              </a:rPr>
              <a:t> </a:t>
            </a:r>
            <a:r>
              <a:rPr lang="en-US" sz="1900" i="1" dirty="0" err="1">
                <a:solidFill>
                  <a:srgbClr val="C00000"/>
                </a:solidFill>
              </a:rPr>
              <a:t>zeh</a:t>
            </a:r>
            <a:r>
              <a:rPr lang="en-US" sz="1900" i="1" dirty="0">
                <a:solidFill>
                  <a:srgbClr val="C00000"/>
                </a:solidFill>
              </a:rPr>
              <a:t>”. Hopefully when we get to this point of the seder we have understood the lesson =&gt;</a:t>
            </a:r>
          </a:p>
        </p:txBody>
      </p:sp>
      <p:sp>
        <p:nvSpPr>
          <p:cNvPr id="6" name="TextBox 5">
            <a:extLst>
              <a:ext uri="{FF2B5EF4-FFF2-40B4-BE49-F238E27FC236}">
                <a16:creationId xmlns:a16="http://schemas.microsoft.com/office/drawing/2014/main" id="{A41A89E9-762D-40F3-A861-4B710D3B31AE}"/>
              </a:ext>
            </a:extLst>
          </p:cNvPr>
          <p:cNvSpPr txBox="1"/>
          <p:nvPr/>
        </p:nvSpPr>
        <p:spPr>
          <a:xfrm>
            <a:off x="8193310" y="1076564"/>
            <a:ext cx="3621755" cy="5216813"/>
          </a:xfrm>
          <a:prstGeom prst="rect">
            <a:avLst/>
          </a:prstGeom>
          <a:noFill/>
        </p:spPr>
        <p:txBody>
          <a:bodyPr wrap="square" rtlCol="0">
            <a:spAutoFit/>
          </a:bodyPr>
          <a:lstStyle/>
          <a:p>
            <a:pPr algn="r"/>
            <a:r>
              <a:rPr lang="he-IL" sz="2400" dirty="0"/>
              <a:t>בְּכָל</a:t>
            </a:r>
            <a:r>
              <a:rPr lang="en-US" sz="2400" dirty="0"/>
              <a:t> </a:t>
            </a:r>
            <a:r>
              <a:rPr lang="he-IL" sz="2400" dirty="0"/>
              <a:t>דּוֹר וָדוֹר חַיָּב אָדָם לִרְאוֹת אֶת</a:t>
            </a:r>
            <a:r>
              <a:rPr lang="en-US" sz="2400" dirty="0"/>
              <a:t> </a:t>
            </a:r>
            <a:r>
              <a:rPr lang="he-IL" sz="2400" dirty="0"/>
              <a:t>עַצְמוֹ כְּאִלּוּ הוּא יָצָא מִמִּצְרַיִם, שֶׁנֶּאֱמַר: וְהִגַּדְתָּ לְבִנְךָ בַּיּוֹם הַהוּא לֵאמֹר, בַּעֲבוּר זֶה עָשָׂה ה׳ לִי בְּצֵאתִי מִמִּצְרַיִם. </a:t>
            </a:r>
            <a:endParaRPr lang="en-US" sz="2400" dirty="0"/>
          </a:p>
          <a:p>
            <a:pPr algn="r"/>
            <a:endParaRPr lang="en-US" sz="900" dirty="0"/>
          </a:p>
          <a:p>
            <a:pPr algn="r"/>
            <a:endParaRPr lang="en-US" sz="900" dirty="0"/>
          </a:p>
          <a:p>
            <a:r>
              <a:rPr lang="en-US" sz="1900" i="1" dirty="0">
                <a:solidFill>
                  <a:srgbClr val="C00000"/>
                </a:solidFill>
              </a:rPr>
              <a:t>=&gt; We cannot include ourselves by excluding others. Excluding others can only happen when we are telling a story about the past. Now, we become fully present in the story, a part of the story, like the child, witnessing, experiencing. </a:t>
            </a:r>
            <a:endParaRPr lang="he-IL" sz="1900" i="1" dirty="0">
              <a:solidFill>
                <a:srgbClr val="C00000"/>
              </a:solidFill>
            </a:endParaRPr>
          </a:p>
        </p:txBody>
      </p:sp>
      <p:pic>
        <p:nvPicPr>
          <p:cNvPr id="30722" name="Picture 2" descr="BIBL36 &amp; BIBL39 - Shepherds - Biblical Costume Rentals - Alicia's ...">
            <a:extLst>
              <a:ext uri="{FF2B5EF4-FFF2-40B4-BE49-F238E27FC236}">
                <a16:creationId xmlns:a16="http://schemas.microsoft.com/office/drawing/2014/main" id="{37A93D44-F6D3-48A2-A7D0-37CCE304F5E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56296" y="1765595"/>
            <a:ext cx="3324446" cy="443259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88774A75-EF91-9B4D-BA5C-2C75FA214E59}"/>
              </a:ext>
            </a:extLst>
          </p:cNvPr>
          <p:cNvSpPr>
            <a:spLocks noGrp="1"/>
          </p:cNvSpPr>
          <p:nvPr>
            <p:ph type="sldNum" sz="quarter" idx="12"/>
          </p:nvPr>
        </p:nvSpPr>
        <p:spPr/>
        <p:txBody>
          <a:bodyPr/>
          <a:lstStyle/>
          <a:p>
            <a:fld id="{DDED6A29-E892-43EE-9CD2-63AC645924D9}" type="slidenum">
              <a:rPr lang="en-US" smtClean="0"/>
              <a:t>44</a:t>
            </a:fld>
            <a:endParaRPr lang="en-US"/>
          </a:p>
        </p:txBody>
      </p:sp>
    </p:spTree>
    <p:extLst>
      <p:ext uri="{BB962C8B-B14F-4D97-AF65-F5344CB8AC3E}">
        <p14:creationId xmlns:p14="http://schemas.microsoft.com/office/powerpoint/2010/main" val="1414278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888677"/>
          </a:xfrm>
        </p:spPr>
        <p:txBody>
          <a:bodyPr>
            <a:normAutofit/>
          </a:bodyPr>
          <a:lstStyle/>
          <a:p>
            <a:r>
              <a:rPr lang="en-US" dirty="0"/>
              <a:t>The Climax of the Seder - #2</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351277" y="1371601"/>
            <a:ext cx="4266794" cy="5220585"/>
          </a:xfrm>
        </p:spPr>
        <p:txBody>
          <a:bodyPr>
            <a:noAutofit/>
          </a:bodyPr>
          <a:lstStyle/>
          <a:p>
            <a:pPr marL="0" indent="0">
              <a:buNone/>
            </a:pPr>
            <a:r>
              <a:rPr lang="en-US" sz="2000" dirty="0"/>
              <a:t>For not only our ancestors alone did the Holy One redeem, blessed be. Rather, even us the One redeemed with them, as it says: </a:t>
            </a:r>
            <a:r>
              <a:rPr lang="en-US" sz="2000" i="1" dirty="0"/>
              <a:t>And us God brought from there, in order to bring us, to give to us the land sworn to our ancestors.</a:t>
            </a:r>
            <a:r>
              <a:rPr lang="en-US" sz="2000" dirty="0"/>
              <a:t> (Deut. 6:23) </a:t>
            </a:r>
          </a:p>
          <a:p>
            <a:pPr marL="0" indent="0">
              <a:buNone/>
            </a:pPr>
            <a:endParaRPr lang="en-US" sz="2000" dirty="0"/>
          </a:p>
          <a:p>
            <a:pPr marL="0" indent="0">
              <a:buNone/>
            </a:pPr>
            <a:r>
              <a:rPr lang="en-US" sz="2000" dirty="0">
                <a:solidFill>
                  <a:srgbClr val="C00000"/>
                </a:solidFill>
              </a:rPr>
              <a:t>This is a great moment to do some play-acting with costumes and props!</a:t>
            </a:r>
          </a:p>
        </p:txBody>
      </p:sp>
      <p:sp>
        <p:nvSpPr>
          <p:cNvPr id="6" name="TextBox 5">
            <a:extLst>
              <a:ext uri="{FF2B5EF4-FFF2-40B4-BE49-F238E27FC236}">
                <a16:creationId xmlns:a16="http://schemas.microsoft.com/office/drawing/2014/main" id="{A41A89E9-762D-40F3-A861-4B710D3B31AE}"/>
              </a:ext>
            </a:extLst>
          </p:cNvPr>
          <p:cNvSpPr txBox="1"/>
          <p:nvPr/>
        </p:nvSpPr>
        <p:spPr>
          <a:xfrm>
            <a:off x="5251391" y="1371601"/>
            <a:ext cx="6589332" cy="2123658"/>
          </a:xfrm>
          <a:prstGeom prst="rect">
            <a:avLst/>
          </a:prstGeom>
          <a:noFill/>
        </p:spPr>
        <p:txBody>
          <a:bodyPr wrap="square" rtlCol="0">
            <a:spAutoFit/>
          </a:bodyPr>
          <a:lstStyle/>
          <a:p>
            <a:pPr algn="r"/>
            <a:r>
              <a:rPr lang="he-IL" sz="2200" dirty="0"/>
              <a:t>שֶׁלֹא אֶת</a:t>
            </a:r>
            <a:r>
              <a:rPr lang="en-US" sz="2200" dirty="0"/>
              <a:t> </a:t>
            </a:r>
            <a:r>
              <a:rPr lang="he-IL" sz="2200" dirty="0"/>
              <a:t>אֲבוֹתֵינוּ וְאִמּוֹתֵינוּ בִּלְבָד גָּאַל הַקָּדוֹשׁ בָּרוּךְ הוּא, אֶלָּא אַף אוֹתָנוּ גָּאַל עִמָּהֶם, שֶׁנֶּאֱמַר: וְאוֹתָנוּ הוֹצִיא מִשָּׁם, לְמַעַן הָבִיא אוֹתָנוּ, לָתֶת לָנוּ אֶת</a:t>
            </a:r>
            <a:r>
              <a:rPr lang="en-US" sz="2200" dirty="0"/>
              <a:t> </a:t>
            </a:r>
            <a:r>
              <a:rPr lang="he-IL" sz="2200" dirty="0"/>
              <a:t>הָאָרֶץ אֲשֶׁר נִשָׁבַּע לַאֲבֹתֵינוּ. </a:t>
            </a:r>
            <a:endParaRPr lang="en-US" sz="2200" dirty="0"/>
          </a:p>
          <a:p>
            <a:pPr algn="r"/>
            <a:endParaRPr lang="en-US" sz="2200" dirty="0"/>
          </a:p>
          <a:p>
            <a:pPr algn="r"/>
            <a:endParaRPr lang="en-US" sz="2200" dirty="0"/>
          </a:p>
        </p:txBody>
      </p:sp>
      <p:pic>
        <p:nvPicPr>
          <p:cNvPr id="3" name="Picture 2" descr="passover-at-GESH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9865" y="3082087"/>
            <a:ext cx="6087487" cy="3438809"/>
          </a:xfrm>
          <a:prstGeom prst="rect">
            <a:avLst/>
          </a:prstGeom>
        </p:spPr>
      </p:pic>
      <p:sp>
        <p:nvSpPr>
          <p:cNvPr id="4" name="Slide Number Placeholder 3">
            <a:extLst>
              <a:ext uri="{FF2B5EF4-FFF2-40B4-BE49-F238E27FC236}">
                <a16:creationId xmlns:a16="http://schemas.microsoft.com/office/drawing/2014/main" id="{D0303A35-1470-EC4B-BF50-EC5D4205B31C}"/>
              </a:ext>
            </a:extLst>
          </p:cNvPr>
          <p:cNvSpPr>
            <a:spLocks noGrp="1"/>
          </p:cNvSpPr>
          <p:nvPr>
            <p:ph type="sldNum" sz="quarter" idx="12"/>
          </p:nvPr>
        </p:nvSpPr>
        <p:spPr/>
        <p:txBody>
          <a:bodyPr/>
          <a:lstStyle/>
          <a:p>
            <a:fld id="{DDED6A29-E892-43EE-9CD2-63AC645924D9}" type="slidenum">
              <a:rPr lang="en-US" smtClean="0"/>
              <a:t>45</a:t>
            </a:fld>
            <a:endParaRPr lang="en-US"/>
          </a:p>
        </p:txBody>
      </p:sp>
      <p:sp>
        <p:nvSpPr>
          <p:cNvPr id="7" name="TextBox 6">
            <a:extLst>
              <a:ext uri="{FF2B5EF4-FFF2-40B4-BE49-F238E27FC236}">
                <a16:creationId xmlns:a16="http://schemas.microsoft.com/office/drawing/2014/main" id="{AC78C12B-FE12-7B4E-A3C8-6920D3FC8F36}"/>
              </a:ext>
            </a:extLst>
          </p:cNvPr>
          <p:cNvSpPr txBox="1"/>
          <p:nvPr/>
        </p:nvSpPr>
        <p:spPr>
          <a:xfrm>
            <a:off x="29057" y="-66907"/>
            <a:ext cx="1282390" cy="369332"/>
          </a:xfrm>
          <a:prstGeom prst="rect">
            <a:avLst/>
          </a:prstGeom>
          <a:noFill/>
        </p:spPr>
        <p:txBody>
          <a:bodyPr wrap="square" rtlCol="0">
            <a:spAutoFit/>
          </a:bodyPr>
          <a:lstStyle/>
          <a:p>
            <a:r>
              <a:rPr lang="en-US" dirty="0">
                <a:hlinkClick r:id="rId3" action="ppaction://hlinksldjump"/>
              </a:rPr>
              <a:t>Short cuts</a:t>
            </a:r>
            <a:endParaRPr lang="en-US" dirty="0"/>
          </a:p>
        </p:txBody>
      </p:sp>
    </p:spTree>
    <p:extLst>
      <p:ext uri="{BB962C8B-B14F-4D97-AF65-F5344CB8AC3E}">
        <p14:creationId xmlns:p14="http://schemas.microsoft.com/office/powerpoint/2010/main" val="4124962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80911" y="265814"/>
            <a:ext cx="7526867" cy="651408"/>
          </a:xfrm>
        </p:spPr>
        <p:txBody>
          <a:bodyPr>
            <a:normAutofit fontScale="90000"/>
          </a:bodyPr>
          <a:lstStyle/>
          <a:p>
            <a:r>
              <a:rPr lang="en-US" dirty="0"/>
              <a:t>Hallel - </a:t>
            </a:r>
            <a:r>
              <a:rPr lang="he-IL" dirty="0"/>
              <a:t>הלל</a:t>
            </a:r>
            <a:r>
              <a:rPr lang="en-US" dirty="0"/>
              <a:t> - first part - #1</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1133965" y="1210398"/>
            <a:ext cx="10450278" cy="1137068"/>
          </a:xfrm>
        </p:spPr>
        <p:txBody>
          <a:bodyPr>
            <a:noAutofit/>
          </a:bodyPr>
          <a:lstStyle/>
          <a:p>
            <a:pPr marL="0" indent="0">
              <a:buNone/>
            </a:pPr>
            <a:r>
              <a:rPr lang="en-US" sz="2000" dirty="0"/>
              <a:t>Therefore we owe and are compelled to give thanks, to praise, to extol, to beautify, to exalt, to adorn, to bless, to raise up, and to be jubilant to the One who did for our ancestors and for us all these miracles, who brought us out from slavery to freedom, from agony to joy, from servitude to redemption – and so we sing!</a:t>
            </a:r>
          </a:p>
        </p:txBody>
      </p:sp>
      <p:sp>
        <p:nvSpPr>
          <p:cNvPr id="6" name="TextBox 5">
            <a:extLst>
              <a:ext uri="{FF2B5EF4-FFF2-40B4-BE49-F238E27FC236}">
                <a16:creationId xmlns:a16="http://schemas.microsoft.com/office/drawing/2014/main" id="{A41A89E9-762D-40F3-A861-4B710D3B31AE}"/>
              </a:ext>
            </a:extLst>
          </p:cNvPr>
          <p:cNvSpPr txBox="1"/>
          <p:nvPr/>
        </p:nvSpPr>
        <p:spPr>
          <a:xfrm>
            <a:off x="6760682" y="2685581"/>
            <a:ext cx="5105697" cy="4016484"/>
          </a:xfrm>
          <a:prstGeom prst="rect">
            <a:avLst/>
          </a:prstGeom>
          <a:noFill/>
        </p:spPr>
        <p:txBody>
          <a:bodyPr wrap="square" rtlCol="0">
            <a:spAutoFit/>
          </a:bodyPr>
          <a:lstStyle/>
          <a:p>
            <a:pPr algn="r"/>
            <a:r>
              <a:rPr lang="he-IL" sz="2100" dirty="0"/>
              <a:t>הַלְלוּיָהּ הַלְלוּ עַבְדֵי יְהוָה</a:t>
            </a:r>
            <a:r>
              <a:rPr lang="x-none" sz="2100"/>
              <a:t> </a:t>
            </a:r>
            <a:endParaRPr lang="en-US" sz="2100" dirty="0"/>
          </a:p>
          <a:p>
            <a:pPr algn="r"/>
            <a:r>
              <a:rPr lang="he-IL" sz="2100" dirty="0"/>
              <a:t>הַלְלוּ אֶת שֵׁם יְהוָה</a:t>
            </a:r>
            <a:r>
              <a:rPr lang="x-none" sz="2100"/>
              <a:t> </a:t>
            </a:r>
            <a:endParaRPr lang="en-US" sz="2100" dirty="0"/>
          </a:p>
          <a:p>
            <a:pPr algn="r"/>
            <a:r>
              <a:rPr lang="he-IL" sz="2100" dirty="0"/>
              <a:t>יְהִי שֵׁם ה׳ מְבֹרָךְ מֵעַתָּה וְעַד עוֹלָם</a:t>
            </a:r>
            <a:r>
              <a:rPr lang="x-none" sz="2100"/>
              <a:t> </a:t>
            </a:r>
            <a:endParaRPr lang="en-US" sz="2100" dirty="0"/>
          </a:p>
          <a:p>
            <a:pPr algn="r"/>
            <a:r>
              <a:rPr lang="he-IL" sz="2100" dirty="0"/>
              <a:t>מִמִּזְרַח שֶׁמֶשׁ עַד מְבוֹאוֹ מְהֻלָּל שֵׁם יְהוָה</a:t>
            </a:r>
            <a:r>
              <a:rPr lang="x-none" sz="2100"/>
              <a:t> </a:t>
            </a:r>
            <a:endParaRPr lang="en-US" sz="2100" dirty="0"/>
          </a:p>
          <a:p>
            <a:pPr algn="r"/>
            <a:r>
              <a:rPr lang="he-IL" sz="2100" dirty="0"/>
              <a:t>רָם עַל כָּל גּוֹיִם יְהוָה עַל הַשָּׁמַיִם כְּבוֹדוֹ</a:t>
            </a:r>
            <a:endParaRPr lang="en-US" sz="2100" dirty="0"/>
          </a:p>
          <a:p>
            <a:pPr algn="r"/>
            <a:r>
              <a:rPr lang="he-IL" sz="2100" dirty="0"/>
              <a:t>מִי כַּיי אֱלֹהֵינוּ </a:t>
            </a:r>
            <a:r>
              <a:rPr lang="he-IL" sz="2100" dirty="0" err="1"/>
              <a:t>הַמַּגְבִּיהִי</a:t>
            </a:r>
            <a:r>
              <a:rPr lang="he-IL" sz="2100" dirty="0"/>
              <a:t> לָשָׁבֶת</a:t>
            </a:r>
            <a:r>
              <a:rPr lang="x-none" sz="2100"/>
              <a:t> </a:t>
            </a:r>
            <a:endParaRPr lang="en-US" sz="2100" dirty="0"/>
          </a:p>
          <a:p>
            <a:pPr algn="r"/>
            <a:r>
              <a:rPr lang="he-IL" sz="2100" dirty="0"/>
              <a:t>הַמַּשְׁפִּילִי לִרְאוֹת בַּשָּׁמַיִם וּבָאָרֶץ?</a:t>
            </a:r>
            <a:r>
              <a:rPr lang="x-none" sz="2100"/>
              <a:t> </a:t>
            </a:r>
            <a:endParaRPr lang="en-US" sz="2100" dirty="0"/>
          </a:p>
          <a:p>
            <a:pPr algn="r"/>
            <a:r>
              <a:rPr lang="he-IL" sz="2100" dirty="0"/>
              <a:t>מְקִימִי מֵעָפָר דָּל</a:t>
            </a:r>
            <a:r>
              <a:rPr lang="x-none" sz="2100" dirty="0"/>
              <a:t>, </a:t>
            </a:r>
            <a:r>
              <a:rPr lang="he-IL" sz="2100" dirty="0"/>
              <a:t>מֵאַשְׁפֹּת יָרִים אֶבְיוֹן</a:t>
            </a:r>
            <a:r>
              <a:rPr lang="x-none" sz="2100" dirty="0"/>
              <a:t>, </a:t>
            </a:r>
            <a:endParaRPr lang="en-US" sz="2100" dirty="0"/>
          </a:p>
          <a:p>
            <a:pPr algn="r"/>
            <a:r>
              <a:rPr lang="he-IL" sz="2100" dirty="0" err="1"/>
              <a:t>לְהוֹשִׁיבִי</a:t>
            </a:r>
            <a:r>
              <a:rPr lang="he-IL" sz="2100" dirty="0"/>
              <a:t> עִם נְדִיבִים עִם נְדִיבֵי עַמּוֹ</a:t>
            </a:r>
            <a:r>
              <a:rPr lang="x-none" sz="2100"/>
              <a:t> </a:t>
            </a:r>
            <a:endParaRPr lang="en-US" sz="2100" dirty="0"/>
          </a:p>
          <a:p>
            <a:pPr algn="r"/>
            <a:r>
              <a:rPr lang="he-IL" sz="2100" dirty="0"/>
              <a:t>מוֹשִׁיבִי עֲקֶרֶת הַבַּיִת, </a:t>
            </a:r>
          </a:p>
          <a:p>
            <a:pPr algn="r"/>
            <a:r>
              <a:rPr lang="he-IL" sz="2100" dirty="0"/>
              <a:t>אֵם הַבָּנִים שְׂמֵחָה. הַלְלוּיָהּ.</a:t>
            </a:r>
            <a:endParaRPr lang="en-US" sz="2100" dirty="0"/>
          </a:p>
          <a:p>
            <a:pPr algn="r"/>
            <a:endParaRPr lang="en-US" sz="2400" i="1" dirty="0"/>
          </a:p>
        </p:txBody>
      </p:sp>
      <p:sp>
        <p:nvSpPr>
          <p:cNvPr id="3" name="TextBox 2"/>
          <p:cNvSpPr txBox="1"/>
          <p:nvPr/>
        </p:nvSpPr>
        <p:spPr>
          <a:xfrm>
            <a:off x="425634" y="2628508"/>
            <a:ext cx="7004427" cy="4093428"/>
          </a:xfrm>
          <a:prstGeom prst="rect">
            <a:avLst/>
          </a:prstGeom>
          <a:noFill/>
        </p:spPr>
        <p:txBody>
          <a:bodyPr wrap="square" rtlCol="0">
            <a:spAutoFit/>
          </a:bodyPr>
          <a:lstStyle/>
          <a:p>
            <a:r>
              <a:rPr lang="en-US" sz="2000" i="1" dirty="0"/>
              <a:t>Praise Yah! Servants of YHVH, praise, praise the name YHVH. May the name YHVH be blessed from now and for all-time. From the shining of the sun until it’s coming own, may the name YHVH be praised. High over all the nations is YHVH, God’s glory is over the heavens. Who is like YHVH our God, the One who is on high (even when) sitting? the One who bends low to see (even) the heavens and the earth? The One who raises up the impoverished from the dirt, who from the trash-heap will raise up the poor, to make him sit with the nobles, with the nobles of his people; The One who makes sit/ be set the barren of the house (to become) a mother of children, joyful. Praise Yah!</a:t>
            </a:r>
            <a:r>
              <a:rPr lang="en-US" sz="2000" dirty="0"/>
              <a:t>  </a:t>
            </a:r>
          </a:p>
        </p:txBody>
      </p:sp>
      <p:sp>
        <p:nvSpPr>
          <p:cNvPr id="4" name="Slide Number Placeholder 3">
            <a:extLst>
              <a:ext uri="{FF2B5EF4-FFF2-40B4-BE49-F238E27FC236}">
                <a16:creationId xmlns:a16="http://schemas.microsoft.com/office/drawing/2014/main" id="{AE71D932-25ED-0141-A8A6-65D9BD41769A}"/>
              </a:ext>
            </a:extLst>
          </p:cNvPr>
          <p:cNvSpPr>
            <a:spLocks noGrp="1"/>
          </p:cNvSpPr>
          <p:nvPr>
            <p:ph type="sldNum" sz="quarter" idx="12"/>
          </p:nvPr>
        </p:nvSpPr>
        <p:spPr/>
        <p:txBody>
          <a:bodyPr/>
          <a:lstStyle/>
          <a:p>
            <a:fld id="{DDED6A29-E892-43EE-9CD2-63AC645924D9}" type="slidenum">
              <a:rPr lang="en-US" smtClean="0"/>
              <a:t>46</a:t>
            </a:fld>
            <a:endParaRPr lang="en-US"/>
          </a:p>
        </p:txBody>
      </p:sp>
    </p:spTree>
    <p:extLst>
      <p:ext uri="{BB962C8B-B14F-4D97-AF65-F5344CB8AC3E}">
        <p14:creationId xmlns:p14="http://schemas.microsoft.com/office/powerpoint/2010/main" val="1132142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83318" y="141313"/>
            <a:ext cx="6856214" cy="902910"/>
          </a:xfrm>
        </p:spPr>
        <p:txBody>
          <a:bodyPr>
            <a:normAutofit fontScale="90000"/>
          </a:bodyPr>
          <a:lstStyle/>
          <a:p>
            <a:r>
              <a:rPr lang="en-US" dirty="0"/>
              <a:t>Hallel - </a:t>
            </a:r>
            <a:r>
              <a:rPr lang="he-IL" dirty="0"/>
              <a:t>הלל</a:t>
            </a:r>
            <a:r>
              <a:rPr lang="en-US" dirty="0"/>
              <a:t> - first part - #2</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351278" y="1333536"/>
            <a:ext cx="4954370" cy="5220585"/>
          </a:xfrm>
        </p:spPr>
        <p:txBody>
          <a:bodyPr>
            <a:noAutofit/>
          </a:bodyPr>
          <a:lstStyle/>
          <a:p>
            <a:pPr marL="0" indent="0">
              <a:buNone/>
            </a:pPr>
            <a:r>
              <a:rPr lang="en-US" sz="2000" i="1" dirty="0"/>
              <a:t>In Israel’s going forth from Egypt, Jacob’s house from a foreign people, Judah was God’s holiness, Israel was God’s dominion. The sea saw and fled, the Jordan River turned round backwards. The mountains danced like rams, the hills like lambs of the flock. What’s with you, sea, that you fled, O Jordan, that you turned backwards? Mountains will dance like rams, hills like lambs of the flock. Before the Lord the land dances and writhes / goes into labor, before Jacob’s God, the One who transforms the rock into a pool of water, and flint into a spring of water!</a:t>
            </a:r>
            <a:endParaRPr lang="en-US" sz="2000" dirty="0"/>
          </a:p>
        </p:txBody>
      </p:sp>
      <p:sp>
        <p:nvSpPr>
          <p:cNvPr id="6" name="TextBox 5">
            <a:extLst>
              <a:ext uri="{FF2B5EF4-FFF2-40B4-BE49-F238E27FC236}">
                <a16:creationId xmlns:a16="http://schemas.microsoft.com/office/drawing/2014/main" id="{A41A89E9-762D-40F3-A861-4B710D3B31AE}"/>
              </a:ext>
            </a:extLst>
          </p:cNvPr>
          <p:cNvSpPr txBox="1"/>
          <p:nvPr/>
        </p:nvSpPr>
        <p:spPr>
          <a:xfrm>
            <a:off x="5291831" y="1145067"/>
            <a:ext cx="6548891" cy="5262979"/>
          </a:xfrm>
          <a:prstGeom prst="rect">
            <a:avLst/>
          </a:prstGeom>
          <a:noFill/>
        </p:spPr>
        <p:txBody>
          <a:bodyPr wrap="square" rtlCol="0">
            <a:spAutoFit/>
          </a:bodyPr>
          <a:lstStyle/>
          <a:p>
            <a:pPr algn="r"/>
            <a:r>
              <a:rPr lang="he-IL" sz="2200" dirty="0"/>
              <a:t>בְּצֵאת יִשְׂרָאֵל מִמִצְרַיִם, בֵּית יַעֲקֹב מֵעַם לֹעֵז, הָיְתָה יְהוּדָה לְקָדְשׁוֹ, יִשְׂרָאֵל מַמְשְׁלוֹתָיו. הַיָּם רָאָה וַיַּנֹס, הַיַּרְדֵּן יִסֹּב לְאָחוֹר! הֶהָרִים רָקְדוּ כְאֵילִים, גְּבַעוֹת כִּבְנֵי צֹאן! מַה לְּךָ הַיָּם כִּי תָנוּס, הַיַּרְדֵּן  תִּסֹּב לְאָחוֹר, הֶהָרִים - תִּרְקְדוּ כְאֵילִים, גְּבַעוֹת כִּבְנֵי-צֹאן? מִלְּפְנֵי אָדוֹן חוּלִי אָרֶץ, מִלְּפְנֵי אֱלוֹהַ יַעֲקֹב. הַהֹפְכִי הַצּוּר אֲגַם מָיִם, חַלָּמִיש לְמַעְיְנוֹ מָיִם!</a:t>
            </a:r>
            <a:r>
              <a:rPr lang="en-US" sz="2200" dirty="0"/>
              <a:t> </a:t>
            </a:r>
          </a:p>
          <a:p>
            <a:pPr algn="r"/>
            <a:endParaRPr lang="en-US" sz="2400" i="1" dirty="0"/>
          </a:p>
          <a:p>
            <a:r>
              <a:rPr lang="en-US" sz="2000" i="1" dirty="0" err="1"/>
              <a:t>B’tseit</a:t>
            </a:r>
            <a:r>
              <a:rPr lang="en-US" sz="2000" i="1" dirty="0"/>
              <a:t> </a:t>
            </a:r>
            <a:r>
              <a:rPr lang="en-US" sz="2000" i="1" dirty="0" err="1"/>
              <a:t>Yisra’el</a:t>
            </a:r>
            <a:r>
              <a:rPr lang="en-US" sz="2000" i="1" dirty="0"/>
              <a:t> </a:t>
            </a:r>
            <a:r>
              <a:rPr lang="en-US" sz="2000" i="1" dirty="0" err="1"/>
              <a:t>mimistrayim</a:t>
            </a:r>
            <a:r>
              <a:rPr lang="en-US" sz="2000" i="1" dirty="0"/>
              <a:t>, </a:t>
            </a:r>
            <a:r>
              <a:rPr lang="en-US" sz="2000" i="1" dirty="0" err="1"/>
              <a:t>beit</a:t>
            </a:r>
            <a:r>
              <a:rPr lang="en-US" sz="2000" i="1" dirty="0"/>
              <a:t> </a:t>
            </a:r>
            <a:r>
              <a:rPr lang="en-US" sz="2000" i="1" dirty="0" err="1"/>
              <a:t>Ya’akov</a:t>
            </a:r>
            <a:r>
              <a:rPr lang="en-US" sz="2000" i="1" dirty="0"/>
              <a:t> </a:t>
            </a:r>
            <a:r>
              <a:rPr lang="en-US" sz="2000" i="1" dirty="0" err="1"/>
              <a:t>me’am</a:t>
            </a:r>
            <a:r>
              <a:rPr lang="en-US" sz="2000" i="1" dirty="0"/>
              <a:t> </a:t>
            </a:r>
            <a:r>
              <a:rPr lang="en-US" sz="2000" i="1" dirty="0" err="1"/>
              <a:t>lo’ez</a:t>
            </a:r>
            <a:r>
              <a:rPr lang="en-US" sz="2000" i="1" dirty="0"/>
              <a:t>. </a:t>
            </a:r>
            <a:r>
              <a:rPr lang="en-US" sz="2000" i="1" dirty="0" err="1"/>
              <a:t>Haytah</a:t>
            </a:r>
            <a:r>
              <a:rPr lang="en-US" sz="2000" i="1" dirty="0"/>
              <a:t> </a:t>
            </a:r>
            <a:r>
              <a:rPr lang="en-US" sz="2000" i="1" dirty="0" err="1"/>
              <a:t>Y’hudah</a:t>
            </a:r>
            <a:r>
              <a:rPr lang="en-US" sz="2000" i="1" dirty="0"/>
              <a:t> </a:t>
            </a:r>
            <a:r>
              <a:rPr lang="en-US" sz="2000" i="1" dirty="0" err="1"/>
              <a:t>l’kodsho</a:t>
            </a:r>
            <a:r>
              <a:rPr lang="en-US" sz="2000" i="1" dirty="0"/>
              <a:t>, </a:t>
            </a:r>
            <a:r>
              <a:rPr lang="en-US" sz="2000" i="1" dirty="0" err="1"/>
              <a:t>Yisra’el</a:t>
            </a:r>
            <a:r>
              <a:rPr lang="en-US" sz="2000" i="1" dirty="0"/>
              <a:t> </a:t>
            </a:r>
            <a:r>
              <a:rPr lang="en-US" sz="2000" i="1" dirty="0" err="1"/>
              <a:t>mamsh’lotav</a:t>
            </a:r>
            <a:r>
              <a:rPr lang="en-US" sz="2000" i="1" dirty="0"/>
              <a:t>. </a:t>
            </a:r>
            <a:r>
              <a:rPr lang="en-US" sz="2000" i="1" dirty="0" err="1"/>
              <a:t>Hayam</a:t>
            </a:r>
            <a:r>
              <a:rPr lang="en-US" sz="2000" i="1" dirty="0"/>
              <a:t> </a:t>
            </a:r>
            <a:r>
              <a:rPr lang="en-US" sz="2000" i="1" dirty="0" err="1"/>
              <a:t>ra’ah</a:t>
            </a:r>
            <a:r>
              <a:rPr lang="en-US" sz="2000" i="1" dirty="0"/>
              <a:t> </a:t>
            </a:r>
            <a:r>
              <a:rPr lang="en-US" sz="2000" i="1" dirty="0" err="1"/>
              <a:t>v’yanos</a:t>
            </a:r>
            <a:r>
              <a:rPr lang="en-US" sz="2000" i="1" dirty="0"/>
              <a:t>, </a:t>
            </a:r>
            <a:r>
              <a:rPr lang="en-US" sz="2000" i="1" dirty="0" err="1"/>
              <a:t>hayarden</a:t>
            </a:r>
            <a:r>
              <a:rPr lang="en-US" sz="2000" i="1" dirty="0"/>
              <a:t> </a:t>
            </a:r>
            <a:r>
              <a:rPr lang="en-US" sz="2000" i="1" dirty="0" err="1"/>
              <a:t>yisov</a:t>
            </a:r>
            <a:r>
              <a:rPr lang="en-US" sz="2000" i="1" dirty="0"/>
              <a:t> </a:t>
            </a:r>
            <a:r>
              <a:rPr lang="en-US" sz="2000" i="1" dirty="0" err="1"/>
              <a:t>l’achor</a:t>
            </a:r>
            <a:r>
              <a:rPr lang="en-US" sz="2000" i="1" dirty="0"/>
              <a:t>. </a:t>
            </a:r>
            <a:r>
              <a:rPr lang="en-US" sz="2000" i="1" dirty="0" err="1"/>
              <a:t>Heharim</a:t>
            </a:r>
            <a:r>
              <a:rPr lang="en-US" sz="2000" i="1" dirty="0"/>
              <a:t> </a:t>
            </a:r>
            <a:r>
              <a:rPr lang="en-US" sz="2000" i="1" dirty="0" err="1"/>
              <a:t>rak’du</a:t>
            </a:r>
            <a:r>
              <a:rPr lang="en-US" sz="2000" i="1" dirty="0"/>
              <a:t> </a:t>
            </a:r>
            <a:r>
              <a:rPr lang="en-US" sz="2000" i="1" dirty="0" err="1"/>
              <a:t>k’eilim</a:t>
            </a:r>
            <a:r>
              <a:rPr lang="en-US" sz="2000" i="1" dirty="0"/>
              <a:t>, </a:t>
            </a:r>
            <a:r>
              <a:rPr lang="en-US" sz="2000" i="1" dirty="0" err="1"/>
              <a:t>g’va’ot</a:t>
            </a:r>
            <a:r>
              <a:rPr lang="en-US" sz="2000" i="1" dirty="0"/>
              <a:t> </a:t>
            </a:r>
            <a:r>
              <a:rPr lang="en-US" sz="2000" i="1" dirty="0" err="1"/>
              <a:t>kiv’nei</a:t>
            </a:r>
            <a:r>
              <a:rPr lang="en-US" sz="2000" i="1" dirty="0"/>
              <a:t> </a:t>
            </a:r>
            <a:r>
              <a:rPr lang="en-US" sz="2000" i="1" dirty="0" err="1"/>
              <a:t>tson</a:t>
            </a:r>
            <a:r>
              <a:rPr lang="en-US" sz="2000" i="1" dirty="0"/>
              <a:t>. </a:t>
            </a:r>
            <a:r>
              <a:rPr lang="en-US" sz="2000" i="1" dirty="0" err="1"/>
              <a:t>Mah</a:t>
            </a:r>
            <a:r>
              <a:rPr lang="en-US" sz="2000" i="1" dirty="0"/>
              <a:t> </a:t>
            </a:r>
            <a:r>
              <a:rPr lang="en-US" sz="2000" i="1" dirty="0" err="1"/>
              <a:t>l’kha</a:t>
            </a:r>
            <a:r>
              <a:rPr lang="en-US" sz="2000" i="1" dirty="0"/>
              <a:t> </a:t>
            </a:r>
            <a:r>
              <a:rPr lang="en-US" sz="2000" i="1" dirty="0" err="1"/>
              <a:t>hayam</a:t>
            </a:r>
            <a:r>
              <a:rPr lang="en-US" sz="2000" i="1" dirty="0"/>
              <a:t> </a:t>
            </a:r>
            <a:r>
              <a:rPr lang="en-US" sz="2000" i="1" dirty="0" err="1"/>
              <a:t>ki</a:t>
            </a:r>
            <a:r>
              <a:rPr lang="en-US" sz="2000" i="1" dirty="0"/>
              <a:t> </a:t>
            </a:r>
            <a:r>
              <a:rPr lang="en-US" sz="2000" i="1" dirty="0" err="1"/>
              <a:t>tanus</a:t>
            </a:r>
            <a:r>
              <a:rPr lang="en-US" sz="2000" i="1" dirty="0"/>
              <a:t>, </a:t>
            </a:r>
            <a:r>
              <a:rPr lang="en-US" sz="2000" i="1" dirty="0" err="1"/>
              <a:t>hayarden</a:t>
            </a:r>
            <a:r>
              <a:rPr lang="en-US" sz="2000" i="1" dirty="0"/>
              <a:t> </a:t>
            </a:r>
            <a:r>
              <a:rPr lang="en-US" sz="2000" i="1" dirty="0" err="1"/>
              <a:t>tisov</a:t>
            </a:r>
            <a:r>
              <a:rPr lang="en-US" sz="2000" i="1" dirty="0"/>
              <a:t> </a:t>
            </a:r>
            <a:r>
              <a:rPr lang="en-US" sz="2000" i="1" dirty="0" err="1"/>
              <a:t>l’achor</a:t>
            </a:r>
            <a:r>
              <a:rPr lang="en-US" sz="2000" i="1" dirty="0"/>
              <a:t>. </a:t>
            </a:r>
            <a:r>
              <a:rPr lang="en-US" sz="2000" i="1" dirty="0" err="1"/>
              <a:t>Heharim</a:t>
            </a:r>
            <a:r>
              <a:rPr lang="en-US" sz="2000" i="1" dirty="0"/>
              <a:t> </a:t>
            </a:r>
            <a:r>
              <a:rPr lang="en-US" sz="2000" i="1" dirty="0" err="1"/>
              <a:t>tirkedu</a:t>
            </a:r>
            <a:r>
              <a:rPr lang="en-US" sz="2000" i="1" dirty="0"/>
              <a:t> </a:t>
            </a:r>
            <a:r>
              <a:rPr lang="en-US" sz="2000" i="1" dirty="0" err="1"/>
              <a:t>k’eilim</a:t>
            </a:r>
            <a:r>
              <a:rPr lang="en-US" sz="2000" i="1" dirty="0"/>
              <a:t>, </a:t>
            </a:r>
            <a:r>
              <a:rPr lang="en-US" sz="2000" i="1" dirty="0" err="1"/>
              <a:t>g’va’ot</a:t>
            </a:r>
            <a:r>
              <a:rPr lang="en-US" sz="2000" i="1" dirty="0"/>
              <a:t> </a:t>
            </a:r>
            <a:r>
              <a:rPr lang="en-US" sz="2000" i="1" dirty="0" err="1"/>
              <a:t>kiv’nei</a:t>
            </a:r>
            <a:r>
              <a:rPr lang="en-US" sz="2000" i="1" dirty="0"/>
              <a:t> </a:t>
            </a:r>
            <a:r>
              <a:rPr lang="en-US" sz="2000" i="1" dirty="0" err="1"/>
              <a:t>tson</a:t>
            </a:r>
            <a:r>
              <a:rPr lang="en-US" sz="2000" i="1" dirty="0"/>
              <a:t>. </a:t>
            </a:r>
            <a:r>
              <a:rPr lang="en-US" sz="2000" i="1" dirty="0" err="1"/>
              <a:t>Milifnei</a:t>
            </a:r>
            <a:r>
              <a:rPr lang="en-US" sz="2000" i="1" dirty="0"/>
              <a:t> </a:t>
            </a:r>
            <a:r>
              <a:rPr lang="en-US" sz="2000" i="1" dirty="0" err="1"/>
              <a:t>Adon</a:t>
            </a:r>
            <a:r>
              <a:rPr lang="en-US" sz="2000" i="1" dirty="0"/>
              <a:t> </a:t>
            </a:r>
            <a:r>
              <a:rPr lang="en-US" sz="2000" i="1" dirty="0" err="1"/>
              <a:t>chuli</a:t>
            </a:r>
            <a:r>
              <a:rPr lang="en-US" sz="2000" i="1" dirty="0"/>
              <a:t> </a:t>
            </a:r>
            <a:r>
              <a:rPr lang="en-US" sz="2000" i="1" dirty="0" err="1"/>
              <a:t>arets</a:t>
            </a:r>
            <a:r>
              <a:rPr lang="en-US" sz="2000" i="1" dirty="0"/>
              <a:t>, </a:t>
            </a:r>
            <a:r>
              <a:rPr lang="en-US" sz="2000" i="1" dirty="0" err="1"/>
              <a:t>milifnei</a:t>
            </a:r>
            <a:r>
              <a:rPr lang="en-US" sz="2000" i="1" dirty="0"/>
              <a:t> </a:t>
            </a:r>
            <a:r>
              <a:rPr lang="en-US" sz="2000" i="1" dirty="0" err="1"/>
              <a:t>Elo’ah</a:t>
            </a:r>
            <a:r>
              <a:rPr lang="en-US" sz="2000" i="1" dirty="0"/>
              <a:t> </a:t>
            </a:r>
            <a:r>
              <a:rPr lang="en-US" sz="2000" i="1" dirty="0" err="1"/>
              <a:t>Ya’akov</a:t>
            </a:r>
            <a:r>
              <a:rPr lang="en-US" sz="2000" i="1" dirty="0"/>
              <a:t>. </a:t>
            </a:r>
            <a:r>
              <a:rPr lang="en-US" sz="2000" i="1" dirty="0" err="1"/>
              <a:t>Hahofkhi</a:t>
            </a:r>
            <a:r>
              <a:rPr lang="en-US" sz="2000" i="1" dirty="0"/>
              <a:t> </a:t>
            </a:r>
            <a:r>
              <a:rPr lang="en-US" sz="2000" i="1" dirty="0" err="1"/>
              <a:t>hatsur</a:t>
            </a:r>
            <a:r>
              <a:rPr lang="en-US" sz="2000" i="1" dirty="0"/>
              <a:t> </a:t>
            </a:r>
            <a:r>
              <a:rPr lang="en-US" sz="2000" i="1" dirty="0" err="1"/>
              <a:t>agam</a:t>
            </a:r>
            <a:r>
              <a:rPr lang="en-US" sz="2000" i="1" dirty="0"/>
              <a:t> </a:t>
            </a:r>
            <a:r>
              <a:rPr lang="en-US" sz="2000" i="1" dirty="0" err="1"/>
              <a:t>mayim</a:t>
            </a:r>
            <a:r>
              <a:rPr lang="en-US" sz="2000" i="1" dirty="0"/>
              <a:t>, </a:t>
            </a:r>
            <a:r>
              <a:rPr lang="en-US" sz="2000" i="1" dirty="0" err="1"/>
              <a:t>chalamish</a:t>
            </a:r>
            <a:r>
              <a:rPr lang="en-US" sz="2000" i="1" dirty="0"/>
              <a:t> </a:t>
            </a:r>
            <a:r>
              <a:rPr lang="en-US" sz="2000" i="1" dirty="0" err="1"/>
              <a:t>l’ma’yino</a:t>
            </a:r>
            <a:r>
              <a:rPr lang="en-US" sz="2000" i="1" dirty="0"/>
              <a:t> </a:t>
            </a:r>
            <a:r>
              <a:rPr lang="en-US" sz="2000" i="1" dirty="0" err="1"/>
              <a:t>mayim</a:t>
            </a:r>
            <a:r>
              <a:rPr lang="en-US" sz="2000" dirty="0"/>
              <a:t> </a:t>
            </a:r>
            <a:endParaRPr lang="he-IL" sz="2000" dirty="0"/>
          </a:p>
        </p:txBody>
      </p:sp>
      <p:sp>
        <p:nvSpPr>
          <p:cNvPr id="3" name="Slide Number Placeholder 2">
            <a:extLst>
              <a:ext uri="{FF2B5EF4-FFF2-40B4-BE49-F238E27FC236}">
                <a16:creationId xmlns:a16="http://schemas.microsoft.com/office/drawing/2014/main" id="{A9862488-3291-3E47-A6FD-674240EA0A33}"/>
              </a:ext>
            </a:extLst>
          </p:cNvPr>
          <p:cNvSpPr>
            <a:spLocks noGrp="1"/>
          </p:cNvSpPr>
          <p:nvPr>
            <p:ph type="sldNum" sz="quarter" idx="12"/>
          </p:nvPr>
        </p:nvSpPr>
        <p:spPr/>
        <p:txBody>
          <a:bodyPr/>
          <a:lstStyle/>
          <a:p>
            <a:fld id="{DDED6A29-E892-43EE-9CD2-63AC645924D9}" type="slidenum">
              <a:rPr lang="en-US" smtClean="0"/>
              <a:t>47</a:t>
            </a:fld>
            <a:endParaRPr lang="en-US"/>
          </a:p>
        </p:txBody>
      </p:sp>
      <p:sp>
        <p:nvSpPr>
          <p:cNvPr id="7" name="TextBox 6">
            <a:extLst>
              <a:ext uri="{FF2B5EF4-FFF2-40B4-BE49-F238E27FC236}">
                <a16:creationId xmlns:a16="http://schemas.microsoft.com/office/drawing/2014/main" id="{387CE73B-0A28-1E49-BE05-385A0BADE7BC}"/>
              </a:ext>
            </a:extLst>
          </p:cNvPr>
          <p:cNvSpPr txBox="1"/>
          <p:nvPr/>
        </p:nvSpPr>
        <p:spPr>
          <a:xfrm>
            <a:off x="29057" y="-66907"/>
            <a:ext cx="1282390" cy="369332"/>
          </a:xfrm>
          <a:prstGeom prst="rect">
            <a:avLst/>
          </a:prstGeom>
          <a:noFill/>
        </p:spPr>
        <p:txBody>
          <a:bodyPr wrap="square" rtlCol="0">
            <a:spAutoFit/>
          </a:bodyPr>
          <a:lstStyle/>
          <a:p>
            <a:r>
              <a:rPr lang="en-US" dirty="0">
                <a:hlinkClick r:id="rId2" action="ppaction://hlinksldjump"/>
              </a:rPr>
              <a:t>Short cuts</a:t>
            </a:r>
            <a:endParaRPr lang="en-US" dirty="0"/>
          </a:p>
        </p:txBody>
      </p:sp>
    </p:spTree>
    <p:extLst>
      <p:ext uri="{BB962C8B-B14F-4D97-AF65-F5344CB8AC3E}">
        <p14:creationId xmlns:p14="http://schemas.microsoft.com/office/powerpoint/2010/main" val="1451118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897448"/>
          </a:xfrm>
        </p:spPr>
        <p:txBody>
          <a:bodyPr>
            <a:normAutofit/>
          </a:bodyPr>
          <a:lstStyle/>
          <a:p>
            <a:r>
              <a:rPr lang="en-US" dirty="0"/>
              <a:t>Second cup</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613144" y="1637414"/>
            <a:ext cx="4954370" cy="2647505"/>
          </a:xfrm>
        </p:spPr>
        <p:txBody>
          <a:bodyPr>
            <a:noAutofit/>
          </a:bodyPr>
          <a:lstStyle/>
          <a:p>
            <a:pPr marL="0" indent="0">
              <a:buNone/>
            </a:pPr>
            <a:r>
              <a:rPr lang="en-US" dirty="0"/>
              <a:t>Blessed be You, </a:t>
            </a:r>
            <a:r>
              <a:rPr lang="en-US" i="1" dirty="0"/>
              <a:t>YHVH</a:t>
            </a:r>
            <a:r>
              <a:rPr lang="en-US" dirty="0"/>
              <a:t> our God, Ruler of all space-and-time, who redeemed us and redeemed our ancestors from Egypt, and who made us reach this night in which to eat </a:t>
            </a:r>
            <a:r>
              <a:rPr lang="en-US" i="1" dirty="0" err="1"/>
              <a:t>matsah</a:t>
            </a:r>
            <a:r>
              <a:rPr lang="en-US" dirty="0"/>
              <a:t> and </a:t>
            </a:r>
            <a:r>
              <a:rPr lang="en-US" i="1" dirty="0" err="1"/>
              <a:t>maror</a:t>
            </a:r>
            <a:r>
              <a:rPr lang="en-US" dirty="0"/>
              <a:t>. So may </a:t>
            </a:r>
            <a:r>
              <a:rPr lang="en-US" i="1" dirty="0"/>
              <a:t>YHVH</a:t>
            </a:r>
            <a:r>
              <a:rPr lang="en-US" dirty="0"/>
              <a:t> our God make us reach other celebrations and festivals coming to meet us, in peace, and we will give thanks to You (with) a new song for our redemption and for the rescuing our lives. Blessed be You who redeems Israel. </a:t>
            </a:r>
            <a:endParaRPr lang="en-US" i="1" dirty="0"/>
          </a:p>
        </p:txBody>
      </p:sp>
      <p:sp>
        <p:nvSpPr>
          <p:cNvPr id="6" name="TextBox 5">
            <a:extLst>
              <a:ext uri="{FF2B5EF4-FFF2-40B4-BE49-F238E27FC236}">
                <a16:creationId xmlns:a16="http://schemas.microsoft.com/office/drawing/2014/main" id="{A41A89E9-762D-40F3-A861-4B710D3B31AE}"/>
              </a:ext>
            </a:extLst>
          </p:cNvPr>
          <p:cNvSpPr txBox="1"/>
          <p:nvPr/>
        </p:nvSpPr>
        <p:spPr>
          <a:xfrm>
            <a:off x="5610511" y="1118783"/>
            <a:ext cx="5832529" cy="3323987"/>
          </a:xfrm>
          <a:prstGeom prst="rect">
            <a:avLst/>
          </a:prstGeom>
          <a:noFill/>
        </p:spPr>
        <p:txBody>
          <a:bodyPr wrap="square" rtlCol="0">
            <a:spAutoFit/>
          </a:bodyPr>
          <a:lstStyle/>
          <a:p>
            <a:pPr algn="r"/>
            <a:r>
              <a:rPr lang="he-IL" sz="2000" dirty="0"/>
              <a:t>בָּרוּךְ אַתָּה </a:t>
            </a:r>
            <a:r>
              <a:rPr lang="he-IL" sz="2000" dirty="0">
                <a:solidFill>
                  <a:schemeClr val="dk1"/>
                </a:solidFill>
              </a:rPr>
              <a:t>יהוה</a:t>
            </a:r>
            <a:r>
              <a:rPr lang="he-IL" sz="2000" dirty="0"/>
              <a:t> אֱלֹהֵינוּ מֶלֶךְ הָעוֹלָם, אֲשֶׁר גְּאָלָנוּ וְגָאַל אֶת־אֲבוֹתֵינוּ מִמִּצְרַיִם, וְהִגִּיעָנוּ הַלַּיְלָה הַזֶּה לֶאֱכָל־בּוֹ מַצָּה וּמָרוֹר. כֵּן </a:t>
            </a:r>
            <a:r>
              <a:rPr lang="he-IL" sz="2000" dirty="0">
                <a:solidFill>
                  <a:schemeClr val="dk1"/>
                </a:solidFill>
              </a:rPr>
              <a:t>יהוה</a:t>
            </a:r>
            <a:r>
              <a:rPr lang="he-IL" sz="2000" dirty="0"/>
              <a:t> אֱלֹהֵינוּ וֵאלֹהֵי אֲבוֹתֵינוּ יַגִּיעֵנוּ לְמוֹעֲדִים וְלִרְגָלִים אֲחֵרִים הַבָּאִים לִקְרָאתֵנוּ לְשָׁלוֹם, וְנוֹדֶה לְךָ שִׁיר חָדָש עַל גְּאֻלָּתֵנוּ וְעַל פְּדוּת נַפְשֵׁנוּ. </a:t>
            </a:r>
          </a:p>
          <a:p>
            <a:pPr algn="r"/>
            <a:endParaRPr lang="he-IL" sz="2000" dirty="0"/>
          </a:p>
          <a:p>
            <a:pPr algn="r"/>
            <a:r>
              <a:rPr lang="he-IL" sz="2000" dirty="0"/>
              <a:t>בָּרוּךְ אַתָּה </a:t>
            </a:r>
            <a:r>
              <a:rPr lang="he-IL" sz="2000" dirty="0">
                <a:solidFill>
                  <a:schemeClr val="dk1"/>
                </a:solidFill>
              </a:rPr>
              <a:t>יהוה </a:t>
            </a:r>
            <a:r>
              <a:rPr lang="he-IL" sz="2000" dirty="0"/>
              <a:t>גָּאַל יִשְׂרָאֵל.</a:t>
            </a:r>
            <a:endParaRPr lang="en-US" sz="2000" dirty="0"/>
          </a:p>
          <a:p>
            <a:pPr algn="r"/>
            <a:endParaRPr lang="en-US" sz="2200" dirty="0"/>
          </a:p>
          <a:p>
            <a:pPr algn="r"/>
            <a:r>
              <a:rPr lang="he-IL" sz="2200" dirty="0"/>
              <a:t>בָּרוּךְ אַתָּה </a:t>
            </a:r>
            <a:r>
              <a:rPr lang="he-IL" sz="2000" dirty="0">
                <a:solidFill>
                  <a:schemeClr val="dk1"/>
                </a:solidFill>
              </a:rPr>
              <a:t>יהוה</a:t>
            </a:r>
            <a:r>
              <a:rPr lang="he-IL" sz="2400" dirty="0">
                <a:solidFill>
                  <a:schemeClr val="dk1"/>
                </a:solidFill>
              </a:rPr>
              <a:t> </a:t>
            </a:r>
            <a:r>
              <a:rPr lang="he-IL" sz="2200" dirty="0" err="1"/>
              <a:t>אֱלֹהֵינו</a:t>
            </a:r>
            <a:r>
              <a:rPr lang="he-IL" sz="2200" dirty="0"/>
              <a:t>ּ מֶלֶךְ הָעוֹלָם בּוֹרֵא פְּרִי הַגָּפֶן. </a:t>
            </a:r>
            <a:endParaRPr lang="en-US" sz="2400" i="1" dirty="0"/>
          </a:p>
          <a:p>
            <a:endParaRPr lang="he-IL" sz="2400" dirty="0"/>
          </a:p>
        </p:txBody>
      </p:sp>
      <p:pic>
        <p:nvPicPr>
          <p:cNvPr id="7" name="Picture 2" descr="Amazon.com | Kovot Giant Wine Glass Holds a Whole Bottle of Wine ...">
            <a:extLst>
              <a:ext uri="{FF2B5EF4-FFF2-40B4-BE49-F238E27FC236}">
                <a16:creationId xmlns:a16="http://schemas.microsoft.com/office/drawing/2014/main" id="{EC000177-25E7-4006-94D2-31FDFF44A0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8022" y="4284860"/>
            <a:ext cx="1019130" cy="234348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Amazon.com | Kovot Giant Wine Glass Holds a Whole Bottle of Wine ...">
            <a:extLst>
              <a:ext uri="{FF2B5EF4-FFF2-40B4-BE49-F238E27FC236}">
                <a16:creationId xmlns:a16="http://schemas.microsoft.com/office/drawing/2014/main" id="{E15F98E1-567B-4B8A-9CC5-9B4894A8D1F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99405" y="4290306"/>
            <a:ext cx="1019130" cy="234348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564459" y="4759071"/>
            <a:ext cx="8505376" cy="1477328"/>
          </a:xfrm>
          <a:prstGeom prst="rect">
            <a:avLst/>
          </a:prstGeom>
          <a:noFill/>
        </p:spPr>
        <p:txBody>
          <a:bodyPr wrap="square" rtlCol="0">
            <a:spAutoFit/>
          </a:bodyPr>
          <a:lstStyle/>
          <a:p>
            <a:r>
              <a:rPr lang="en-US" i="1" dirty="0"/>
              <a:t>We say the blessing and drink while reclining to the left:</a:t>
            </a:r>
          </a:p>
          <a:p>
            <a:r>
              <a:rPr lang="en-US" i="1" dirty="0" err="1"/>
              <a:t>Barukh</a:t>
            </a:r>
            <a:r>
              <a:rPr lang="en-US" i="1" dirty="0"/>
              <a:t> </a:t>
            </a:r>
            <a:r>
              <a:rPr lang="en-US" i="1" dirty="0" err="1"/>
              <a:t>atah</a:t>
            </a:r>
            <a:r>
              <a:rPr lang="en-US" i="1" dirty="0"/>
              <a:t> Adonai </a:t>
            </a:r>
            <a:r>
              <a:rPr lang="en-US" i="1" dirty="0" err="1"/>
              <a:t>Eloheinu</a:t>
            </a:r>
            <a:r>
              <a:rPr lang="en-US" i="1" dirty="0"/>
              <a:t> </a:t>
            </a:r>
            <a:r>
              <a:rPr lang="en-US" i="1" dirty="0" err="1"/>
              <a:t>melekh</a:t>
            </a:r>
            <a:r>
              <a:rPr lang="en-US" i="1" dirty="0"/>
              <a:t> </a:t>
            </a:r>
            <a:r>
              <a:rPr lang="en-US" i="1" dirty="0" err="1"/>
              <a:t>ha'olam</a:t>
            </a:r>
            <a:r>
              <a:rPr lang="en-US" i="1" dirty="0"/>
              <a:t> </a:t>
            </a:r>
            <a:r>
              <a:rPr lang="en-US" i="1" dirty="0" err="1"/>
              <a:t>borey</a:t>
            </a:r>
            <a:r>
              <a:rPr lang="en-US" i="1" dirty="0"/>
              <a:t> </a:t>
            </a:r>
            <a:r>
              <a:rPr lang="en-US" i="1" dirty="0" err="1"/>
              <a:t>pri</a:t>
            </a:r>
            <a:r>
              <a:rPr lang="en-US" i="1" dirty="0"/>
              <a:t> </a:t>
            </a:r>
            <a:r>
              <a:rPr lang="en-US" i="1" dirty="0" err="1"/>
              <a:t>hagafen</a:t>
            </a:r>
            <a:r>
              <a:rPr lang="en-US" i="1" dirty="0"/>
              <a:t>.</a:t>
            </a:r>
          </a:p>
          <a:p>
            <a:r>
              <a:rPr lang="en-US" dirty="0"/>
              <a:t>Blessed be You, </a:t>
            </a:r>
            <a:r>
              <a:rPr lang="en-US" i="1" dirty="0"/>
              <a:t>YHVH Adonai </a:t>
            </a:r>
            <a:r>
              <a:rPr lang="en-US" dirty="0"/>
              <a:t>our God, who creates the fruit of the vine.</a:t>
            </a:r>
          </a:p>
          <a:p>
            <a:endParaRPr lang="en-US" dirty="0"/>
          </a:p>
          <a:p>
            <a:r>
              <a:rPr lang="en-US" i="1" dirty="0" err="1">
                <a:solidFill>
                  <a:srgbClr val="C00000"/>
                </a:solidFill>
              </a:rPr>
              <a:t>Sefardi</a:t>
            </a:r>
            <a:r>
              <a:rPr lang="en-US" i="1" dirty="0">
                <a:solidFill>
                  <a:srgbClr val="C00000"/>
                </a:solidFill>
              </a:rPr>
              <a:t> and </a:t>
            </a:r>
            <a:r>
              <a:rPr lang="en-US" i="1" dirty="0" err="1">
                <a:solidFill>
                  <a:srgbClr val="C00000"/>
                </a:solidFill>
              </a:rPr>
              <a:t>Mizrachi</a:t>
            </a:r>
            <a:r>
              <a:rPr lang="en-US" i="1" dirty="0">
                <a:solidFill>
                  <a:srgbClr val="C00000"/>
                </a:solidFill>
              </a:rPr>
              <a:t> Jews do not traditionally bless the second cup.</a:t>
            </a:r>
          </a:p>
        </p:txBody>
      </p:sp>
      <p:sp>
        <p:nvSpPr>
          <p:cNvPr id="4" name="Slide Number Placeholder 3">
            <a:extLst>
              <a:ext uri="{FF2B5EF4-FFF2-40B4-BE49-F238E27FC236}">
                <a16:creationId xmlns:a16="http://schemas.microsoft.com/office/drawing/2014/main" id="{EABBC561-4A43-2348-BD6B-54C2998C4FE7}"/>
              </a:ext>
            </a:extLst>
          </p:cNvPr>
          <p:cNvSpPr>
            <a:spLocks noGrp="1"/>
          </p:cNvSpPr>
          <p:nvPr>
            <p:ph type="sldNum" sz="quarter" idx="12"/>
          </p:nvPr>
        </p:nvSpPr>
        <p:spPr/>
        <p:txBody>
          <a:bodyPr/>
          <a:lstStyle/>
          <a:p>
            <a:fld id="{DDED6A29-E892-43EE-9CD2-63AC645924D9}" type="slidenum">
              <a:rPr lang="en-US" smtClean="0"/>
              <a:t>48</a:t>
            </a:fld>
            <a:endParaRPr lang="en-US"/>
          </a:p>
        </p:txBody>
      </p:sp>
    </p:spTree>
    <p:extLst>
      <p:ext uri="{BB962C8B-B14F-4D97-AF65-F5344CB8AC3E}">
        <p14:creationId xmlns:p14="http://schemas.microsoft.com/office/powerpoint/2010/main" val="42531611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dirty="0"/>
              <a:t>Second cup</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613143" y="1637414"/>
            <a:ext cx="5685709" cy="4814911"/>
          </a:xfrm>
        </p:spPr>
        <p:txBody>
          <a:bodyPr>
            <a:noAutofit/>
          </a:bodyPr>
          <a:lstStyle/>
          <a:p>
            <a:pPr marL="0" indent="0">
              <a:spcAft>
                <a:spcPts val="600"/>
              </a:spcAft>
              <a:buNone/>
            </a:pPr>
            <a:r>
              <a:rPr lang="en-US" dirty="0">
                <a:solidFill>
                  <a:srgbClr val="C00000"/>
                </a:solidFill>
              </a:rPr>
              <a:t>From darkness to light, from slavery to freedom, from winter to spring, and now from bitterness to sweetness. But with the light, there is still darkness in the world. With our freedom, there are still those who are enslaved. It is still winter for some, (indeed, this year it feels like winter for most), and life remains bitter for many throughout our world. </a:t>
            </a:r>
          </a:p>
          <a:p>
            <a:pPr marL="0" indent="0">
              <a:spcAft>
                <a:spcPts val="600"/>
              </a:spcAft>
              <a:buNone/>
            </a:pPr>
            <a:r>
              <a:rPr lang="en-US" dirty="0">
                <a:solidFill>
                  <a:srgbClr val="C00000"/>
                </a:solidFill>
              </a:rPr>
              <a:t>Even in our own lives, we live within the tapestry of these contradictions. It is dark, and it is light; we are trapped, and we are liberated; we are cold, and we are warm; we experience pain and joy, just as we have eaten the </a:t>
            </a:r>
            <a:r>
              <a:rPr lang="en-US" i="1" dirty="0" err="1">
                <a:solidFill>
                  <a:srgbClr val="C00000"/>
                </a:solidFill>
              </a:rPr>
              <a:t>maror</a:t>
            </a:r>
            <a:r>
              <a:rPr lang="en-US" dirty="0">
                <a:solidFill>
                  <a:srgbClr val="C00000"/>
                </a:solidFill>
              </a:rPr>
              <a:t> with the </a:t>
            </a:r>
            <a:r>
              <a:rPr lang="en-US" i="1" dirty="0" err="1">
                <a:solidFill>
                  <a:srgbClr val="C00000"/>
                </a:solidFill>
              </a:rPr>
              <a:t>charoset</a:t>
            </a:r>
            <a:r>
              <a:rPr lang="en-US" dirty="0">
                <a:solidFill>
                  <a:srgbClr val="C00000"/>
                </a:solidFill>
              </a:rPr>
              <a:t>, taking the bitter with the sweet. </a:t>
            </a:r>
            <a:r>
              <a:rPr lang="en-US" sz="1200" dirty="0">
                <a:solidFill>
                  <a:srgbClr val="C00000"/>
                </a:solidFill>
              </a:rPr>
              <a:t>																			</a:t>
            </a:r>
          </a:p>
        </p:txBody>
      </p:sp>
      <p:pic>
        <p:nvPicPr>
          <p:cNvPr id="7" name="Picture 2" descr="Amazon.com | Kovot Giant Wine Glass Holds a Whole Bottle of Wine ...">
            <a:extLst>
              <a:ext uri="{FF2B5EF4-FFF2-40B4-BE49-F238E27FC236}">
                <a16:creationId xmlns:a16="http://schemas.microsoft.com/office/drawing/2014/main" id="{EC000177-25E7-4006-94D2-31FDFF44A0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8022" y="4284860"/>
            <a:ext cx="1019130" cy="234348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Amazon.com | Kovot Giant Wine Glass Holds a Whole Bottle of Wine ...">
            <a:extLst>
              <a:ext uri="{FF2B5EF4-FFF2-40B4-BE49-F238E27FC236}">
                <a16:creationId xmlns:a16="http://schemas.microsoft.com/office/drawing/2014/main" id="{E15F98E1-567B-4B8A-9CC5-9B4894A8D1F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99405" y="4290306"/>
            <a:ext cx="1019130" cy="234348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7004428" y="1244285"/>
            <a:ext cx="4110224" cy="2323713"/>
          </a:xfrm>
          <a:prstGeom prst="rect">
            <a:avLst/>
          </a:prstGeom>
          <a:noFill/>
        </p:spPr>
        <p:txBody>
          <a:bodyPr wrap="square" rtlCol="0">
            <a:spAutoFit/>
          </a:bodyPr>
          <a:lstStyle/>
          <a:p>
            <a:pPr>
              <a:spcAft>
                <a:spcPts val="600"/>
              </a:spcAft>
            </a:pPr>
            <a:r>
              <a:rPr lang="en-US" dirty="0">
                <a:solidFill>
                  <a:srgbClr val="C00000"/>
                </a:solidFill>
              </a:rPr>
              <a:t>Through this act we acknowledge the fullness of life, shaded by the gradations of experience; never black and white but a reflection of the full range of possibilities</a:t>
            </a:r>
            <a:r>
              <a:rPr lang="en-US" sz="1200" dirty="0">
                <a:solidFill>
                  <a:srgbClr val="C00000"/>
                </a:solidFill>
              </a:rPr>
              <a:t>. </a:t>
            </a:r>
          </a:p>
          <a:p>
            <a:pPr>
              <a:spcAft>
                <a:spcPts val="600"/>
              </a:spcAft>
            </a:pPr>
            <a:endParaRPr lang="en-US" sz="1200" dirty="0">
              <a:solidFill>
                <a:srgbClr val="C00000"/>
              </a:solidFill>
            </a:endParaRPr>
          </a:p>
          <a:p>
            <a:pPr lvl="1" algn="r">
              <a:spcAft>
                <a:spcPts val="600"/>
              </a:spcAft>
            </a:pPr>
            <a:r>
              <a:rPr lang="en-US" sz="1600" dirty="0">
                <a:solidFill>
                  <a:srgbClr val="C00000"/>
                </a:solidFill>
              </a:rPr>
              <a:t> </a:t>
            </a:r>
            <a:r>
              <a:rPr lang="en-US" sz="1600" i="1" dirty="0">
                <a:solidFill>
                  <a:srgbClr val="C00000"/>
                </a:solidFill>
              </a:rPr>
              <a:t>—Joy Levitt</a:t>
            </a:r>
            <a:endParaRPr lang="en-US" sz="1600" dirty="0">
              <a:solidFill>
                <a:srgbClr val="C00000"/>
              </a:solidFill>
            </a:endParaRPr>
          </a:p>
          <a:p>
            <a:pPr>
              <a:spcAft>
                <a:spcPts val="600"/>
              </a:spcAft>
            </a:pPr>
            <a:endParaRPr lang="en-US" sz="1200" dirty="0">
              <a:solidFill>
                <a:srgbClr val="C00000"/>
              </a:solidFill>
            </a:endParaRPr>
          </a:p>
        </p:txBody>
      </p:sp>
      <p:sp>
        <p:nvSpPr>
          <p:cNvPr id="3" name="Slide Number Placeholder 2">
            <a:extLst>
              <a:ext uri="{FF2B5EF4-FFF2-40B4-BE49-F238E27FC236}">
                <a16:creationId xmlns:a16="http://schemas.microsoft.com/office/drawing/2014/main" id="{9EB2DF69-5376-6E49-A175-99CD2B6BB497}"/>
              </a:ext>
            </a:extLst>
          </p:cNvPr>
          <p:cNvSpPr>
            <a:spLocks noGrp="1"/>
          </p:cNvSpPr>
          <p:nvPr>
            <p:ph type="sldNum" sz="quarter" idx="12"/>
          </p:nvPr>
        </p:nvSpPr>
        <p:spPr/>
        <p:txBody>
          <a:bodyPr/>
          <a:lstStyle/>
          <a:p>
            <a:fld id="{DDED6A29-E892-43EE-9CD2-63AC645924D9}" type="slidenum">
              <a:rPr lang="en-US" smtClean="0"/>
              <a:t>49</a:t>
            </a:fld>
            <a:endParaRPr lang="en-US"/>
          </a:p>
        </p:txBody>
      </p:sp>
      <p:sp>
        <p:nvSpPr>
          <p:cNvPr id="10" name="TextBox 9">
            <a:extLst>
              <a:ext uri="{FF2B5EF4-FFF2-40B4-BE49-F238E27FC236}">
                <a16:creationId xmlns:a16="http://schemas.microsoft.com/office/drawing/2014/main" id="{43D2DDE7-0B01-DA41-8E80-D451CCC03583}"/>
              </a:ext>
            </a:extLst>
          </p:cNvPr>
          <p:cNvSpPr txBox="1"/>
          <p:nvPr/>
        </p:nvSpPr>
        <p:spPr>
          <a:xfrm>
            <a:off x="29057" y="-66907"/>
            <a:ext cx="1282390" cy="369332"/>
          </a:xfrm>
          <a:prstGeom prst="rect">
            <a:avLst/>
          </a:prstGeom>
          <a:noFill/>
        </p:spPr>
        <p:txBody>
          <a:bodyPr wrap="square" rtlCol="0">
            <a:spAutoFit/>
          </a:bodyPr>
          <a:lstStyle/>
          <a:p>
            <a:r>
              <a:rPr lang="en-US" dirty="0">
                <a:hlinkClick r:id="rId3" action="ppaction://hlinksldjump"/>
              </a:rPr>
              <a:t>Short cuts</a:t>
            </a:r>
            <a:endParaRPr lang="en-US" dirty="0"/>
          </a:p>
        </p:txBody>
      </p:sp>
    </p:spTree>
    <p:extLst>
      <p:ext uri="{BB962C8B-B14F-4D97-AF65-F5344CB8AC3E}">
        <p14:creationId xmlns:p14="http://schemas.microsoft.com/office/powerpoint/2010/main" val="260224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532D-C7AA-7340-94BD-3F5D2FD0FE99}"/>
              </a:ext>
            </a:extLst>
          </p:cNvPr>
          <p:cNvSpPr>
            <a:spLocks noGrp="1"/>
          </p:cNvSpPr>
          <p:nvPr>
            <p:ph type="title"/>
          </p:nvPr>
        </p:nvSpPr>
        <p:spPr>
          <a:xfrm>
            <a:off x="595746" y="288780"/>
            <a:ext cx="9670473" cy="825988"/>
          </a:xfrm>
        </p:spPr>
        <p:txBody>
          <a:bodyPr/>
          <a:lstStyle/>
          <a:p>
            <a:r>
              <a:rPr lang="en-US" dirty="0"/>
              <a:t>Burning/Removing Chametz</a:t>
            </a:r>
          </a:p>
        </p:txBody>
      </p:sp>
      <p:sp>
        <p:nvSpPr>
          <p:cNvPr id="3" name="Content Placeholder 2">
            <a:extLst>
              <a:ext uri="{FF2B5EF4-FFF2-40B4-BE49-F238E27FC236}">
                <a16:creationId xmlns:a16="http://schemas.microsoft.com/office/drawing/2014/main" id="{CDF5842A-59A3-F84A-B4C3-80F4B6821CA1}"/>
              </a:ext>
            </a:extLst>
          </p:cNvPr>
          <p:cNvSpPr>
            <a:spLocks noGrp="1"/>
          </p:cNvSpPr>
          <p:nvPr>
            <p:ph idx="1"/>
          </p:nvPr>
        </p:nvSpPr>
        <p:spPr>
          <a:xfrm>
            <a:off x="595746" y="1114768"/>
            <a:ext cx="9107047" cy="5467224"/>
          </a:xfrm>
        </p:spPr>
        <p:txBody>
          <a:bodyPr>
            <a:normAutofit lnSpcReduction="10000"/>
          </a:bodyPr>
          <a:lstStyle/>
          <a:p>
            <a:pPr marL="0" indent="0">
              <a:buNone/>
            </a:pPr>
            <a:r>
              <a:rPr lang="en-US" sz="2000" dirty="0"/>
              <a:t>After searching for chametz and then again when again when you burn it, say, “All the chametz that is in my possession or domain, which I (did see or) did not see and which I (did remove or) did not remove, let it be nullified, let it become like the dirt of the earth/</a:t>
            </a:r>
            <a:r>
              <a:rPr lang="en-US" sz="2000" i="1" dirty="0" err="1"/>
              <a:t>afra</a:t>
            </a:r>
            <a:r>
              <a:rPr lang="en-US" sz="2000" i="1" dirty="0"/>
              <a:t> </a:t>
            </a:r>
            <a:r>
              <a:rPr lang="en-US" sz="2000" i="1" dirty="0" err="1"/>
              <a:t>d’ar’a</a:t>
            </a:r>
            <a:r>
              <a:rPr lang="en-US" sz="2000" dirty="0"/>
              <a:t>.” </a:t>
            </a:r>
          </a:p>
          <a:p>
            <a:pPr marL="0" indent="0">
              <a:buNone/>
            </a:pPr>
            <a:r>
              <a:rPr lang="en-US" sz="2000" i="1" dirty="0" err="1"/>
              <a:t>Kol</a:t>
            </a:r>
            <a:r>
              <a:rPr lang="en-US" sz="2000" i="1" dirty="0"/>
              <a:t> </a:t>
            </a:r>
            <a:r>
              <a:rPr lang="en-US" sz="2000" i="1" dirty="0" err="1"/>
              <a:t>chamira</a:t>
            </a:r>
            <a:r>
              <a:rPr lang="en-US" sz="2000" i="1" dirty="0"/>
              <a:t> </a:t>
            </a:r>
            <a:r>
              <a:rPr lang="en-US" sz="2000" i="1" dirty="0" err="1"/>
              <a:t>v’chami`a</a:t>
            </a:r>
            <a:r>
              <a:rPr lang="en-US" sz="2000" i="1" dirty="0"/>
              <a:t> </a:t>
            </a:r>
            <a:r>
              <a:rPr lang="en-US" sz="2000" i="1" dirty="0" err="1"/>
              <a:t>d’ika</a:t>
            </a:r>
            <a:r>
              <a:rPr lang="en-US" sz="2000" i="1" dirty="0"/>
              <a:t> </a:t>
            </a:r>
            <a:r>
              <a:rPr lang="en-US" sz="2000" i="1" dirty="0" err="1"/>
              <a:t>bir’shuti</a:t>
            </a:r>
            <a:r>
              <a:rPr lang="en-US" sz="2000" i="1" dirty="0"/>
              <a:t> (</a:t>
            </a:r>
            <a:r>
              <a:rPr lang="en-US" sz="2000" i="1" dirty="0" err="1"/>
              <a:t>d’chaziteih</a:t>
            </a:r>
            <a:r>
              <a:rPr lang="en-US" sz="2000" i="1" dirty="0"/>
              <a:t> u)</a:t>
            </a:r>
            <a:r>
              <a:rPr lang="en-US" sz="2000" i="1" dirty="0" err="1"/>
              <a:t>d’la</a:t>
            </a:r>
            <a:r>
              <a:rPr lang="en-US" sz="2000" i="1" dirty="0"/>
              <a:t> </a:t>
            </a:r>
            <a:r>
              <a:rPr lang="en-US" sz="2000" i="1" dirty="0" err="1"/>
              <a:t>chaziteih</a:t>
            </a:r>
            <a:r>
              <a:rPr lang="en-US" sz="2000" i="1" dirty="0"/>
              <a:t>, (</a:t>
            </a:r>
            <a:r>
              <a:rPr lang="en-US" sz="2000" i="1" dirty="0" err="1"/>
              <a:t>d’vi`arteih</a:t>
            </a:r>
            <a:r>
              <a:rPr lang="en-US" sz="2000" i="1" dirty="0"/>
              <a:t> u)</a:t>
            </a:r>
            <a:r>
              <a:rPr lang="en-US" sz="2000" i="1" dirty="0" err="1"/>
              <a:t>d’la</a:t>
            </a:r>
            <a:r>
              <a:rPr lang="en-US" sz="2000" i="1" dirty="0"/>
              <a:t> </a:t>
            </a:r>
            <a:r>
              <a:rPr lang="en-US" sz="2000" i="1" dirty="0" err="1"/>
              <a:t>vi`arteih</a:t>
            </a:r>
            <a:r>
              <a:rPr lang="en-US" sz="2000" i="1" dirty="0"/>
              <a:t> </a:t>
            </a:r>
            <a:r>
              <a:rPr lang="en-US" sz="2000" i="1" dirty="0" err="1"/>
              <a:t>lev’tul</a:t>
            </a:r>
            <a:r>
              <a:rPr lang="en-US" sz="2000" i="1" dirty="0"/>
              <a:t> </a:t>
            </a:r>
            <a:r>
              <a:rPr lang="en-US" sz="2000" i="1" dirty="0" err="1"/>
              <a:t>v’lehevei</a:t>
            </a:r>
            <a:r>
              <a:rPr lang="en-US" sz="2000" i="1" dirty="0"/>
              <a:t> </a:t>
            </a:r>
            <a:r>
              <a:rPr lang="en-US" sz="2000" i="1" dirty="0" err="1"/>
              <a:t>k`afra</a:t>
            </a:r>
            <a:r>
              <a:rPr lang="en-US" sz="2000" i="1" dirty="0"/>
              <a:t> </a:t>
            </a:r>
            <a:r>
              <a:rPr lang="en-US" sz="2000" i="1" dirty="0" err="1"/>
              <a:t>d`ar`a</a:t>
            </a:r>
            <a:r>
              <a:rPr lang="en-US" sz="2000" dirty="0"/>
              <a:t>. </a:t>
            </a:r>
          </a:p>
          <a:p>
            <a:pPr marL="0" indent="0">
              <a:buNone/>
            </a:pPr>
            <a:endParaRPr lang="en-US" sz="2000" i="1" dirty="0">
              <a:solidFill>
                <a:srgbClr val="C00000"/>
              </a:solidFill>
            </a:endParaRPr>
          </a:p>
          <a:p>
            <a:pPr marL="0" indent="0">
              <a:buNone/>
            </a:pPr>
            <a:r>
              <a:rPr lang="en-US" sz="2000" i="1" dirty="0">
                <a:solidFill>
                  <a:srgbClr val="C00000"/>
                </a:solidFill>
              </a:rPr>
              <a:t>May we remember on this day that just as we do not own this chametz, we do not own this Earth. May we recall that Adam, the human, is made of afar min </a:t>
            </a:r>
            <a:r>
              <a:rPr lang="en-US" sz="2000" i="1" dirty="0" err="1">
                <a:solidFill>
                  <a:srgbClr val="C00000"/>
                </a:solidFill>
              </a:rPr>
              <a:t>ha’adamah</a:t>
            </a:r>
            <a:r>
              <a:rPr lang="en-US" sz="2000" i="1" dirty="0">
                <a:solidFill>
                  <a:srgbClr val="C00000"/>
                </a:solidFill>
              </a:rPr>
              <a:t>, soil, dirt, and that we belong to the soil. May we cherish the soil that comes from centuries of rocks breaking and life growing and decomposing. We too are "hewn from the rock and dug from the mine" of Abraham and Sarah. And so, may it be Your will, Adonai </a:t>
            </a:r>
            <a:r>
              <a:rPr lang="en-US" sz="2000" i="1" dirty="0" err="1">
                <a:solidFill>
                  <a:srgbClr val="C00000"/>
                </a:solidFill>
              </a:rPr>
              <a:t>Eloheinu</a:t>
            </a:r>
            <a:r>
              <a:rPr lang="en-US" sz="2000" i="1" dirty="0">
                <a:solidFill>
                  <a:srgbClr val="C00000"/>
                </a:solidFill>
              </a:rPr>
              <a:t>, that we give truth to Your promise to Abraham, that his progeny would become “like the dirt of the earth, </a:t>
            </a:r>
            <a:r>
              <a:rPr lang="en-US" sz="2000" i="1" dirty="0" err="1">
                <a:solidFill>
                  <a:srgbClr val="C00000"/>
                </a:solidFill>
              </a:rPr>
              <a:t>ka`afar</a:t>
            </a:r>
            <a:r>
              <a:rPr lang="en-US" sz="2000" i="1" dirty="0">
                <a:solidFill>
                  <a:srgbClr val="C00000"/>
                </a:solidFill>
              </a:rPr>
              <a:t> </a:t>
            </a:r>
            <a:r>
              <a:rPr lang="en-US" sz="2000" i="1" dirty="0" err="1">
                <a:solidFill>
                  <a:srgbClr val="C00000"/>
                </a:solidFill>
              </a:rPr>
              <a:t>ha’aretz</a:t>
            </a:r>
            <a:r>
              <a:rPr lang="en-US" sz="2000" i="1" dirty="0">
                <a:solidFill>
                  <a:srgbClr val="C00000"/>
                </a:solidFill>
              </a:rPr>
              <a:t>” – </a:t>
            </a:r>
            <a:r>
              <a:rPr lang="en-US" sz="2000" i="1" dirty="0" err="1">
                <a:solidFill>
                  <a:srgbClr val="C00000"/>
                </a:solidFill>
              </a:rPr>
              <a:t>k`afra</a:t>
            </a:r>
            <a:r>
              <a:rPr lang="en-US" sz="2000" i="1" dirty="0">
                <a:solidFill>
                  <a:srgbClr val="C00000"/>
                </a:solidFill>
              </a:rPr>
              <a:t> </a:t>
            </a:r>
            <a:r>
              <a:rPr lang="en-US" sz="2000" i="1" dirty="0" err="1">
                <a:solidFill>
                  <a:srgbClr val="C00000"/>
                </a:solidFill>
              </a:rPr>
              <a:t>d’ar’a</a:t>
            </a:r>
            <a:r>
              <a:rPr lang="en-US" sz="2000" i="1" dirty="0">
                <a:solidFill>
                  <a:srgbClr val="C00000"/>
                </a:solidFill>
              </a:rPr>
              <a:t> – and that, like the soil, we may live to nourish all Life.</a:t>
            </a:r>
          </a:p>
        </p:txBody>
      </p:sp>
      <p:sp>
        <p:nvSpPr>
          <p:cNvPr id="4" name="Slide Number Placeholder 3">
            <a:extLst>
              <a:ext uri="{FF2B5EF4-FFF2-40B4-BE49-F238E27FC236}">
                <a16:creationId xmlns:a16="http://schemas.microsoft.com/office/drawing/2014/main" id="{6946EDE9-8900-1444-84B3-853D520001B4}"/>
              </a:ext>
            </a:extLst>
          </p:cNvPr>
          <p:cNvSpPr>
            <a:spLocks noGrp="1"/>
          </p:cNvSpPr>
          <p:nvPr>
            <p:ph type="sldNum" sz="quarter" idx="12"/>
          </p:nvPr>
        </p:nvSpPr>
        <p:spPr/>
        <p:txBody>
          <a:bodyPr/>
          <a:lstStyle/>
          <a:p>
            <a:fld id="{DDED6A29-E892-43EE-9CD2-63AC645924D9}" type="slidenum">
              <a:rPr lang="en-US" smtClean="0"/>
              <a:t>5</a:t>
            </a:fld>
            <a:endParaRPr lang="en-US"/>
          </a:p>
        </p:txBody>
      </p:sp>
      <p:pic>
        <p:nvPicPr>
          <p:cNvPr id="8" name="Picture 7" descr="burning chametz">
            <a:extLst>
              <a:ext uri="{FF2B5EF4-FFF2-40B4-BE49-F238E27FC236}">
                <a16:creationId xmlns:a16="http://schemas.microsoft.com/office/drawing/2014/main" id="{1A049A77-5BF8-FC4E-8F19-99557DD9C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2793" y="1101996"/>
            <a:ext cx="2230127" cy="2514599"/>
          </a:xfrm>
          <a:prstGeom prst="rect">
            <a:avLst/>
          </a:prstGeom>
        </p:spPr>
      </p:pic>
      <p:sp>
        <p:nvSpPr>
          <p:cNvPr id="9" name="TextBox 8">
            <a:extLst>
              <a:ext uri="{FF2B5EF4-FFF2-40B4-BE49-F238E27FC236}">
                <a16:creationId xmlns:a16="http://schemas.microsoft.com/office/drawing/2014/main" id="{DDF53922-E7CE-FD42-8C7E-69B8F1EF275B}"/>
              </a:ext>
            </a:extLst>
          </p:cNvPr>
          <p:cNvSpPr txBox="1"/>
          <p:nvPr/>
        </p:nvSpPr>
        <p:spPr>
          <a:xfrm>
            <a:off x="9864436" y="4087091"/>
            <a:ext cx="1967346" cy="1754326"/>
          </a:xfrm>
          <a:prstGeom prst="rect">
            <a:avLst/>
          </a:prstGeom>
          <a:noFill/>
        </p:spPr>
        <p:txBody>
          <a:bodyPr wrap="square" rtlCol="0">
            <a:spAutoFit/>
          </a:bodyPr>
          <a:lstStyle/>
          <a:p>
            <a:r>
              <a:rPr lang="en-US" dirty="0"/>
              <a:t>Many have the custom to light the fire using lulavs from Sukkot as kindling.</a:t>
            </a:r>
          </a:p>
        </p:txBody>
      </p:sp>
    </p:spTree>
    <p:extLst>
      <p:ext uri="{BB962C8B-B14F-4D97-AF65-F5344CB8AC3E}">
        <p14:creationId xmlns:p14="http://schemas.microsoft.com/office/powerpoint/2010/main" val="616314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i="1" dirty="0"/>
              <a:t>Rochtzah</a:t>
            </a:r>
            <a:r>
              <a:rPr lang="en-US" dirty="0"/>
              <a:t> - </a:t>
            </a:r>
            <a:r>
              <a:rPr lang="he-IL" dirty="0"/>
              <a:t>רָחְצָה</a:t>
            </a:r>
            <a:endParaRPr lang="en-US" dirty="0"/>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744060" y="1626782"/>
            <a:ext cx="6350167" cy="5231217"/>
          </a:xfrm>
        </p:spPr>
        <p:txBody>
          <a:bodyPr>
            <a:noAutofit/>
          </a:bodyPr>
          <a:lstStyle/>
          <a:p>
            <a:pPr marL="0" indent="0">
              <a:buNone/>
            </a:pPr>
            <a:r>
              <a:rPr lang="en-US" sz="2000" i="1" dirty="0"/>
              <a:t>We wash our hands and say the blessing.</a:t>
            </a:r>
          </a:p>
          <a:p>
            <a:pPr marL="0" indent="0">
              <a:buNone/>
            </a:pPr>
            <a:r>
              <a:rPr lang="en-US" sz="2000" i="1" dirty="0" err="1"/>
              <a:t>Barukh</a:t>
            </a:r>
            <a:r>
              <a:rPr lang="en-US" sz="2000" i="1" dirty="0"/>
              <a:t> </a:t>
            </a:r>
            <a:r>
              <a:rPr lang="en-US" sz="2000" i="1" dirty="0" err="1"/>
              <a:t>atah</a:t>
            </a:r>
            <a:r>
              <a:rPr lang="en-US" sz="2000" i="1" dirty="0"/>
              <a:t> </a:t>
            </a:r>
            <a:r>
              <a:rPr lang="en-US" sz="2000" i="1" dirty="0" err="1"/>
              <a:t>adonay</a:t>
            </a:r>
            <a:r>
              <a:rPr lang="en-US" sz="2000" i="1" dirty="0"/>
              <a:t> </a:t>
            </a:r>
            <a:r>
              <a:rPr lang="en-US" sz="2000" i="1" dirty="0" err="1"/>
              <a:t>Eloheinu</a:t>
            </a:r>
            <a:r>
              <a:rPr lang="en-US" sz="2000" i="1" dirty="0"/>
              <a:t> </a:t>
            </a:r>
            <a:r>
              <a:rPr lang="en-US" sz="2000" i="1" dirty="0" err="1"/>
              <a:t>melekh</a:t>
            </a:r>
            <a:r>
              <a:rPr lang="en-US" sz="2000" i="1" dirty="0"/>
              <a:t> </a:t>
            </a:r>
            <a:r>
              <a:rPr lang="en-US" sz="2000" i="1" dirty="0" err="1"/>
              <a:t>ha'olam</a:t>
            </a:r>
            <a:r>
              <a:rPr lang="en-US" sz="2000" i="1" dirty="0"/>
              <a:t> </a:t>
            </a:r>
            <a:r>
              <a:rPr lang="en-US" sz="2000" i="1" dirty="0" err="1"/>
              <a:t>asher</a:t>
            </a:r>
            <a:r>
              <a:rPr lang="en-US" sz="2000" i="1" dirty="0"/>
              <a:t> </a:t>
            </a:r>
            <a:r>
              <a:rPr lang="en-US" sz="2000" i="1" dirty="0" err="1"/>
              <a:t>kidshanu</a:t>
            </a:r>
            <a:r>
              <a:rPr lang="en-US" sz="2000" i="1" dirty="0"/>
              <a:t> </a:t>
            </a:r>
            <a:r>
              <a:rPr lang="en-US" sz="2000" i="1" dirty="0" err="1"/>
              <a:t>b’mitzvotav</a:t>
            </a:r>
            <a:r>
              <a:rPr lang="en-US" sz="2000" i="1" dirty="0"/>
              <a:t> </a:t>
            </a:r>
            <a:r>
              <a:rPr lang="en-US" sz="2000" i="1" dirty="0" err="1"/>
              <a:t>v’tzivanu</a:t>
            </a:r>
            <a:r>
              <a:rPr lang="en-US" sz="2000" i="1" dirty="0"/>
              <a:t> al </a:t>
            </a:r>
            <a:r>
              <a:rPr lang="en-US" sz="2000" i="1" dirty="0" err="1"/>
              <a:t>nitilat</a:t>
            </a:r>
            <a:r>
              <a:rPr lang="en-US" sz="2000" i="1" dirty="0"/>
              <a:t> </a:t>
            </a:r>
            <a:r>
              <a:rPr lang="en-US" sz="2000" i="1" dirty="0" err="1"/>
              <a:t>yadayim</a:t>
            </a:r>
            <a:r>
              <a:rPr lang="en-US" sz="2000" i="1" dirty="0"/>
              <a:t>.</a:t>
            </a:r>
          </a:p>
          <a:p>
            <a:pPr marL="0" indent="0">
              <a:buNone/>
            </a:pPr>
            <a:r>
              <a:rPr lang="en-US" sz="2000" dirty="0"/>
              <a:t>Blessed be You, YHVH Adonai our God, Ruler of all space and time, who made us holy through commandments, and commanded us about uplifting hands.</a:t>
            </a:r>
          </a:p>
          <a:p>
            <a:pPr marL="0" indent="0">
              <a:buNone/>
            </a:pPr>
            <a:endParaRPr lang="en-US" sz="1000" dirty="0"/>
          </a:p>
          <a:p>
            <a:pPr marL="0" indent="0">
              <a:buNone/>
            </a:pPr>
            <a:r>
              <a:rPr lang="en-US" sz="1900" i="1" dirty="0">
                <a:solidFill>
                  <a:srgbClr val="800000"/>
                </a:solidFill>
              </a:rPr>
              <a:t>The ritual </a:t>
            </a:r>
            <a:r>
              <a:rPr lang="en-US" sz="1900" i="1" dirty="0" err="1">
                <a:solidFill>
                  <a:srgbClr val="800000"/>
                </a:solidFill>
              </a:rPr>
              <a:t>handwashing</a:t>
            </a:r>
            <a:r>
              <a:rPr lang="en-US" sz="1900" i="1" dirty="0">
                <a:solidFill>
                  <a:srgbClr val="800000"/>
                </a:solidFill>
              </a:rPr>
              <a:t> elevates already clean hands. At the </a:t>
            </a:r>
            <a:r>
              <a:rPr lang="en-US" sz="1900" i="1" dirty="0" err="1">
                <a:solidFill>
                  <a:srgbClr val="800000"/>
                </a:solidFill>
              </a:rPr>
              <a:t>seder</a:t>
            </a:r>
            <a:r>
              <a:rPr lang="en-US" sz="1900" i="1" dirty="0">
                <a:solidFill>
                  <a:srgbClr val="800000"/>
                </a:solidFill>
              </a:rPr>
              <a:t> we do an extra </a:t>
            </a:r>
            <a:r>
              <a:rPr lang="en-US" sz="1900" i="1" dirty="0" err="1">
                <a:solidFill>
                  <a:srgbClr val="800000"/>
                </a:solidFill>
              </a:rPr>
              <a:t>handwashing</a:t>
            </a:r>
            <a:r>
              <a:rPr lang="en-US" sz="1900" i="1" dirty="0">
                <a:solidFill>
                  <a:srgbClr val="800000"/>
                </a:solidFill>
              </a:rPr>
              <a:t> – an even higher elevation. In these days when we wash our hands so many extra times, may we also reach for a higher elevation, for the sake of bringing healing. </a:t>
            </a:r>
          </a:p>
        </p:txBody>
      </p:sp>
      <p:sp>
        <p:nvSpPr>
          <p:cNvPr id="6" name="TextBox 5">
            <a:extLst>
              <a:ext uri="{FF2B5EF4-FFF2-40B4-BE49-F238E27FC236}">
                <a16:creationId xmlns:a16="http://schemas.microsoft.com/office/drawing/2014/main" id="{A41A89E9-762D-40F3-A861-4B710D3B31AE}"/>
              </a:ext>
            </a:extLst>
          </p:cNvPr>
          <p:cNvSpPr txBox="1"/>
          <p:nvPr/>
        </p:nvSpPr>
        <p:spPr>
          <a:xfrm>
            <a:off x="7107056" y="1626783"/>
            <a:ext cx="4350095" cy="1107996"/>
          </a:xfrm>
          <a:prstGeom prst="rect">
            <a:avLst/>
          </a:prstGeom>
          <a:noFill/>
        </p:spPr>
        <p:txBody>
          <a:bodyPr wrap="square" rtlCol="0">
            <a:spAutoFit/>
          </a:bodyPr>
          <a:lstStyle/>
          <a:p>
            <a:pPr algn="r"/>
            <a:r>
              <a:rPr lang="he-IL" sz="2200" dirty="0"/>
              <a:t>בָּרוּךְ אַתָּה ה', אֱלֹהֵינוּ מֶלֶךְ הָעוֹלָם, אֲשֶׁר קִדְּשָׁנוּ בְּמִצְוֹתָיו וְצִוָּנוּ עַל נְטִילַת יָדַיִם. </a:t>
            </a:r>
            <a:endParaRPr lang="he-IL" sz="2400" dirty="0"/>
          </a:p>
        </p:txBody>
      </p:sp>
      <p:pic>
        <p:nvPicPr>
          <p:cNvPr id="44034" name="Picture 2" descr="Cleansing the Spiritual Worlds - Kabbalah explains that the ...">
            <a:extLst>
              <a:ext uri="{FF2B5EF4-FFF2-40B4-BE49-F238E27FC236}">
                <a16:creationId xmlns:a16="http://schemas.microsoft.com/office/drawing/2014/main" id="{C0BD54DB-D856-4D74-ADB4-B469BB4394B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759085" y="3136606"/>
            <a:ext cx="4447663" cy="308067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1D44BA36-2893-694E-AF1E-CE96D02B0075}"/>
              </a:ext>
            </a:extLst>
          </p:cNvPr>
          <p:cNvSpPr>
            <a:spLocks noGrp="1"/>
          </p:cNvSpPr>
          <p:nvPr>
            <p:ph type="sldNum" sz="quarter" idx="12"/>
          </p:nvPr>
        </p:nvSpPr>
        <p:spPr/>
        <p:txBody>
          <a:bodyPr/>
          <a:lstStyle/>
          <a:p>
            <a:fld id="{DDED6A29-E892-43EE-9CD2-63AC645924D9}" type="slidenum">
              <a:rPr lang="en-US" smtClean="0"/>
              <a:t>50</a:t>
            </a:fld>
            <a:endParaRPr lang="en-US"/>
          </a:p>
        </p:txBody>
      </p:sp>
    </p:spTree>
    <p:extLst>
      <p:ext uri="{BB962C8B-B14F-4D97-AF65-F5344CB8AC3E}">
        <p14:creationId xmlns:p14="http://schemas.microsoft.com/office/powerpoint/2010/main" val="1160088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i="1" dirty="0"/>
              <a:t>Motzi Matzah </a:t>
            </a:r>
            <a:r>
              <a:rPr lang="en-US" dirty="0"/>
              <a:t>- </a:t>
            </a:r>
            <a:r>
              <a:rPr lang="he-IL" dirty="0"/>
              <a:t>מוֹצִיא מַצָּה</a:t>
            </a:r>
            <a:endParaRPr lang="en-US" dirty="0"/>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379863" y="1626783"/>
            <a:ext cx="5244759" cy="3508744"/>
          </a:xfrm>
        </p:spPr>
        <p:txBody>
          <a:bodyPr>
            <a:noAutofit/>
          </a:bodyPr>
          <a:lstStyle/>
          <a:p>
            <a:pPr marL="0" indent="0">
              <a:buNone/>
            </a:pPr>
            <a:r>
              <a:rPr lang="en-US" sz="2000" i="1" dirty="0" err="1"/>
              <a:t>Barukh</a:t>
            </a:r>
            <a:r>
              <a:rPr lang="en-US" sz="2000" i="1" dirty="0"/>
              <a:t> </a:t>
            </a:r>
            <a:r>
              <a:rPr lang="en-US" sz="2000" i="1" dirty="0" err="1"/>
              <a:t>atah</a:t>
            </a:r>
            <a:r>
              <a:rPr lang="en-US" sz="2000" i="1" dirty="0"/>
              <a:t> Adonai </a:t>
            </a:r>
            <a:r>
              <a:rPr lang="en-US" sz="2000" i="1" dirty="0" err="1"/>
              <a:t>Eloheinu</a:t>
            </a:r>
            <a:r>
              <a:rPr lang="en-US" sz="2000" i="1" dirty="0"/>
              <a:t> </a:t>
            </a:r>
            <a:r>
              <a:rPr lang="en-US" sz="2000" i="1" dirty="0" err="1"/>
              <a:t>melekh</a:t>
            </a:r>
            <a:r>
              <a:rPr lang="en-US" sz="2000" i="1" dirty="0"/>
              <a:t> </a:t>
            </a:r>
            <a:r>
              <a:rPr lang="en-US" sz="2000" i="1" dirty="0" err="1"/>
              <a:t>ha'olam</a:t>
            </a:r>
            <a:r>
              <a:rPr lang="en-US" sz="2000" i="1" dirty="0"/>
              <a:t> </a:t>
            </a:r>
            <a:r>
              <a:rPr lang="en-US" sz="2000" i="1" dirty="0" err="1"/>
              <a:t>hamotsi</a:t>
            </a:r>
            <a:r>
              <a:rPr lang="en-US" sz="2000" i="1" dirty="0"/>
              <a:t> </a:t>
            </a:r>
            <a:r>
              <a:rPr lang="en-US" sz="2000" i="1" dirty="0" err="1"/>
              <a:t>lechem</a:t>
            </a:r>
            <a:r>
              <a:rPr lang="en-US" sz="2000" i="1" dirty="0"/>
              <a:t> min </a:t>
            </a:r>
            <a:r>
              <a:rPr lang="en-US" sz="2000" i="1" dirty="0" err="1"/>
              <a:t>ha'aretz</a:t>
            </a:r>
            <a:r>
              <a:rPr lang="en-US" sz="2000" i="1" dirty="0"/>
              <a:t>.</a:t>
            </a:r>
          </a:p>
          <a:p>
            <a:pPr marL="274320" lvl="1" indent="0">
              <a:spcBef>
                <a:spcPts val="1000"/>
              </a:spcBef>
              <a:buNone/>
            </a:pPr>
            <a:r>
              <a:rPr lang="en-US" dirty="0"/>
              <a:t>Blessed be You, YHVH Adonai our God, Ruler of all space and time, who brings bread from out of the earth.</a:t>
            </a:r>
          </a:p>
          <a:p>
            <a:pPr marL="0" indent="0">
              <a:buNone/>
            </a:pPr>
            <a:r>
              <a:rPr lang="en-US" sz="2000" i="1" dirty="0" err="1"/>
              <a:t>Barukh</a:t>
            </a:r>
            <a:r>
              <a:rPr lang="en-US" sz="2000" i="1" dirty="0"/>
              <a:t> </a:t>
            </a:r>
            <a:r>
              <a:rPr lang="en-US" sz="2000" i="1" dirty="0" err="1"/>
              <a:t>atah</a:t>
            </a:r>
            <a:r>
              <a:rPr lang="en-US" sz="2000" i="1" dirty="0"/>
              <a:t> Adonai </a:t>
            </a:r>
            <a:r>
              <a:rPr lang="en-US" sz="2000" i="1" dirty="0" err="1"/>
              <a:t>Eloheinu</a:t>
            </a:r>
            <a:r>
              <a:rPr lang="en-US" sz="2000" i="1" dirty="0"/>
              <a:t> </a:t>
            </a:r>
            <a:r>
              <a:rPr lang="en-US" sz="2000" i="1" dirty="0" err="1"/>
              <a:t>melekh</a:t>
            </a:r>
            <a:r>
              <a:rPr lang="en-US" sz="2000" i="1" dirty="0"/>
              <a:t> </a:t>
            </a:r>
            <a:r>
              <a:rPr lang="en-US" sz="2000" i="1" dirty="0" err="1"/>
              <a:t>ha'olam</a:t>
            </a:r>
            <a:r>
              <a:rPr lang="en-US" sz="2000" i="1" dirty="0"/>
              <a:t> </a:t>
            </a:r>
            <a:r>
              <a:rPr lang="en-US" sz="2000" i="1" dirty="0" err="1"/>
              <a:t>asher</a:t>
            </a:r>
            <a:r>
              <a:rPr lang="en-US" sz="2000" i="1" dirty="0"/>
              <a:t> </a:t>
            </a:r>
            <a:r>
              <a:rPr lang="en-US" sz="2000" i="1" dirty="0" err="1"/>
              <a:t>kid'shanu</a:t>
            </a:r>
            <a:r>
              <a:rPr lang="en-US" sz="2000" i="1" dirty="0"/>
              <a:t> </a:t>
            </a:r>
            <a:r>
              <a:rPr lang="en-US" sz="2000" i="1" dirty="0" err="1"/>
              <a:t>b'mitzvotav</a:t>
            </a:r>
            <a:r>
              <a:rPr lang="en-US" sz="2000" i="1" dirty="0"/>
              <a:t> </a:t>
            </a:r>
            <a:r>
              <a:rPr lang="en-US" sz="2000" i="1" dirty="0" err="1"/>
              <a:t>v'tzivanu</a:t>
            </a:r>
            <a:r>
              <a:rPr lang="en-US" sz="2000" i="1" dirty="0"/>
              <a:t> al </a:t>
            </a:r>
            <a:r>
              <a:rPr lang="en-US" sz="2000" i="1" dirty="0" err="1"/>
              <a:t>akhilat</a:t>
            </a:r>
            <a:r>
              <a:rPr lang="en-US" sz="2000" i="1" dirty="0"/>
              <a:t> matzah.</a:t>
            </a:r>
          </a:p>
          <a:p>
            <a:pPr marL="274320" lvl="1" indent="0">
              <a:spcBef>
                <a:spcPts val="1000"/>
              </a:spcBef>
              <a:buNone/>
            </a:pPr>
            <a:r>
              <a:rPr lang="en-US" dirty="0"/>
              <a:t>Blessed be You, </a:t>
            </a:r>
            <a:r>
              <a:rPr lang="en-US" i="1" dirty="0"/>
              <a:t>YHVH Adonai </a:t>
            </a:r>
            <a:r>
              <a:rPr lang="en-US" dirty="0"/>
              <a:t>our God, Ruler of all space and time, who makes us holy through commandments and commanded us about eating matzah.</a:t>
            </a:r>
          </a:p>
          <a:p>
            <a:pPr marL="0" indent="0">
              <a:buNone/>
            </a:pPr>
            <a:r>
              <a:rPr lang="en-US" sz="2000" i="1" dirty="0">
                <a:solidFill>
                  <a:srgbClr val="C00000"/>
                </a:solidFill>
              </a:rPr>
              <a:t>Everyone should get some of the middle matzah and some of the top matzah.</a:t>
            </a:r>
          </a:p>
        </p:txBody>
      </p:sp>
      <p:sp>
        <p:nvSpPr>
          <p:cNvPr id="6" name="TextBox 5">
            <a:extLst>
              <a:ext uri="{FF2B5EF4-FFF2-40B4-BE49-F238E27FC236}">
                <a16:creationId xmlns:a16="http://schemas.microsoft.com/office/drawing/2014/main" id="{A41A89E9-762D-40F3-A861-4B710D3B31AE}"/>
              </a:ext>
            </a:extLst>
          </p:cNvPr>
          <p:cNvSpPr txBox="1"/>
          <p:nvPr/>
        </p:nvSpPr>
        <p:spPr>
          <a:xfrm>
            <a:off x="5624622" y="1626783"/>
            <a:ext cx="5832529" cy="1446550"/>
          </a:xfrm>
          <a:prstGeom prst="rect">
            <a:avLst/>
          </a:prstGeom>
          <a:noFill/>
        </p:spPr>
        <p:txBody>
          <a:bodyPr wrap="square" rtlCol="0">
            <a:spAutoFit/>
          </a:bodyPr>
          <a:lstStyle/>
          <a:p>
            <a:pPr algn="r"/>
            <a:r>
              <a:rPr lang="he-IL" sz="2200" dirty="0"/>
              <a:t>בָּרוּךְ אַתָּה ה', אֱלֹהֵינוּ מֶלֶךְ הָעוֹלָם הַמּוֹצִיא לֶחֶם מִן הָאָרֶץ.</a:t>
            </a:r>
          </a:p>
          <a:p>
            <a:pPr algn="r"/>
            <a:r>
              <a:rPr lang="he-IL" sz="2200" dirty="0"/>
              <a:t>בָּרוּךְ אַתָּה ה', אֱלֹהֵינוּ מֶלֶךְ הָעוֹלָם, אֲשֶׁר קִדְּשָׁנוּ בְּמִצְוֹתָיו וְצִוָּנוּ עַל אֲכִילַת מַצָּה.</a:t>
            </a:r>
          </a:p>
        </p:txBody>
      </p:sp>
      <p:pic>
        <p:nvPicPr>
          <p:cNvPr id="45058" name="Picture 2" descr="Matzah- unleavened bread in the form of large crackers">
            <a:extLst>
              <a:ext uri="{FF2B5EF4-FFF2-40B4-BE49-F238E27FC236}">
                <a16:creationId xmlns:a16="http://schemas.microsoft.com/office/drawing/2014/main" id="{E953DDA2-E535-48A2-994E-4A6E59B4B9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3202061"/>
            <a:ext cx="5244759" cy="35087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8FA9E225-1C5B-4144-96A2-04B6CFABF582}"/>
              </a:ext>
            </a:extLst>
          </p:cNvPr>
          <p:cNvSpPr>
            <a:spLocks noGrp="1"/>
          </p:cNvSpPr>
          <p:nvPr>
            <p:ph type="sldNum" sz="quarter" idx="12"/>
          </p:nvPr>
        </p:nvSpPr>
        <p:spPr/>
        <p:txBody>
          <a:bodyPr/>
          <a:lstStyle/>
          <a:p>
            <a:fld id="{DDED6A29-E892-43EE-9CD2-63AC645924D9}" type="slidenum">
              <a:rPr lang="en-US" smtClean="0"/>
              <a:t>51</a:t>
            </a:fld>
            <a:endParaRPr lang="en-US"/>
          </a:p>
        </p:txBody>
      </p:sp>
    </p:spTree>
    <p:extLst>
      <p:ext uri="{BB962C8B-B14F-4D97-AF65-F5344CB8AC3E}">
        <p14:creationId xmlns:p14="http://schemas.microsoft.com/office/powerpoint/2010/main" val="1912146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i="1" dirty="0"/>
              <a:t>Maror</a:t>
            </a:r>
            <a:r>
              <a:rPr lang="en-US" dirty="0"/>
              <a:t> - </a:t>
            </a:r>
            <a:r>
              <a:rPr lang="he-IL" dirty="0"/>
              <a:t>מרור</a:t>
            </a:r>
            <a:endParaRPr lang="en-US" dirty="0"/>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670252" y="1626783"/>
            <a:ext cx="4954370" cy="4496276"/>
          </a:xfrm>
        </p:spPr>
        <p:txBody>
          <a:bodyPr>
            <a:noAutofit/>
          </a:bodyPr>
          <a:lstStyle/>
          <a:p>
            <a:pPr marL="0" indent="0">
              <a:buNone/>
            </a:pPr>
            <a:r>
              <a:rPr lang="en-US" sz="2000" i="1" dirty="0" err="1"/>
              <a:t>Barukh</a:t>
            </a:r>
            <a:r>
              <a:rPr lang="en-US" sz="2000" i="1" dirty="0"/>
              <a:t> </a:t>
            </a:r>
            <a:r>
              <a:rPr lang="en-US" sz="2000" i="1" dirty="0" err="1"/>
              <a:t>atah</a:t>
            </a:r>
            <a:r>
              <a:rPr lang="en-US" sz="2000" i="1" dirty="0"/>
              <a:t> Adonai </a:t>
            </a:r>
            <a:r>
              <a:rPr lang="en-US" sz="2000" i="1" dirty="0" err="1"/>
              <a:t>Eloheinu</a:t>
            </a:r>
            <a:r>
              <a:rPr lang="en-US" sz="2000" i="1" dirty="0"/>
              <a:t> </a:t>
            </a:r>
            <a:r>
              <a:rPr lang="en-US" sz="2000" i="1" dirty="0" err="1"/>
              <a:t>melekh</a:t>
            </a:r>
            <a:r>
              <a:rPr lang="en-US" sz="2000" i="1" dirty="0"/>
              <a:t> </a:t>
            </a:r>
            <a:r>
              <a:rPr lang="en-US" sz="2000" i="1" dirty="0" err="1"/>
              <a:t>ha'olam</a:t>
            </a:r>
            <a:r>
              <a:rPr lang="en-US" sz="2000" i="1" dirty="0"/>
              <a:t> </a:t>
            </a:r>
            <a:r>
              <a:rPr lang="en-US" sz="2000" i="1" dirty="0" err="1"/>
              <a:t>asher</a:t>
            </a:r>
            <a:r>
              <a:rPr lang="en-US" sz="2000" i="1" dirty="0"/>
              <a:t> </a:t>
            </a:r>
            <a:r>
              <a:rPr lang="en-US" sz="2000" i="1" dirty="0" err="1"/>
              <a:t>kidishanu</a:t>
            </a:r>
            <a:r>
              <a:rPr lang="en-US" sz="2000" i="1" dirty="0"/>
              <a:t> </a:t>
            </a:r>
            <a:r>
              <a:rPr lang="en-US" sz="2000" i="1" dirty="0" err="1"/>
              <a:t>b'mitzvotav</a:t>
            </a:r>
            <a:r>
              <a:rPr lang="en-US" sz="2000" i="1" dirty="0"/>
              <a:t> </a:t>
            </a:r>
            <a:r>
              <a:rPr lang="en-US" sz="2000" i="1" dirty="0" err="1"/>
              <a:t>v'tzivanu</a:t>
            </a:r>
            <a:r>
              <a:rPr lang="en-US" sz="2000" i="1" dirty="0"/>
              <a:t> al </a:t>
            </a:r>
            <a:r>
              <a:rPr lang="en-US" sz="2000" i="1" dirty="0" err="1"/>
              <a:t>achilat</a:t>
            </a:r>
            <a:r>
              <a:rPr lang="en-US" sz="2000" i="1" dirty="0"/>
              <a:t> </a:t>
            </a:r>
            <a:r>
              <a:rPr lang="en-US" sz="2000" i="1" dirty="0" err="1"/>
              <a:t>maror</a:t>
            </a:r>
            <a:r>
              <a:rPr lang="en-US" sz="2000" i="1" dirty="0"/>
              <a:t>.</a:t>
            </a:r>
          </a:p>
          <a:p>
            <a:pPr marL="0" indent="0">
              <a:buNone/>
            </a:pPr>
            <a:r>
              <a:rPr lang="en-US" sz="2000" dirty="0"/>
              <a:t>Blessed be You, </a:t>
            </a:r>
            <a:r>
              <a:rPr lang="en-US" sz="2000" i="1" dirty="0"/>
              <a:t>YHVH Adonai </a:t>
            </a:r>
            <a:r>
              <a:rPr lang="en-US" sz="2000" dirty="0"/>
              <a:t>our God, Ruler of all space and time, who made us holy through commandments, and commanded us about eating </a:t>
            </a:r>
            <a:r>
              <a:rPr lang="en-US" sz="2000" dirty="0" err="1"/>
              <a:t>maror</a:t>
            </a:r>
            <a:r>
              <a:rPr lang="en-US" sz="2000" dirty="0"/>
              <a:t>.</a:t>
            </a:r>
          </a:p>
          <a:p>
            <a:pPr marL="0" indent="0">
              <a:buNone/>
            </a:pPr>
            <a:endParaRPr lang="en-US" sz="2000" i="1" dirty="0"/>
          </a:p>
          <a:p>
            <a:pPr marL="0" indent="0">
              <a:buNone/>
            </a:pPr>
            <a:r>
              <a:rPr lang="en-US" sz="2000" i="1" dirty="0">
                <a:solidFill>
                  <a:srgbClr val="C00000"/>
                </a:solidFill>
              </a:rPr>
              <a:t>We eat some of the bitter herb. You can dip it in </a:t>
            </a:r>
            <a:r>
              <a:rPr lang="en-US" sz="2000" i="1" dirty="0" err="1">
                <a:solidFill>
                  <a:srgbClr val="C00000"/>
                </a:solidFill>
              </a:rPr>
              <a:t>charoset</a:t>
            </a:r>
            <a:r>
              <a:rPr lang="en-US" sz="2000" i="1" dirty="0">
                <a:solidFill>
                  <a:srgbClr val="C00000"/>
                </a:solidFill>
              </a:rPr>
              <a:t>.</a:t>
            </a:r>
          </a:p>
          <a:p>
            <a:pPr marL="0" indent="0">
              <a:buNone/>
            </a:pPr>
            <a:r>
              <a:rPr lang="en-US" sz="2000" dirty="0">
                <a:solidFill>
                  <a:srgbClr val="C00000"/>
                </a:solidFill>
              </a:rPr>
              <a:t>Don’t recline – it’s the taste of slavery! </a:t>
            </a:r>
            <a:endParaRPr lang="en-US" sz="2000" i="1" dirty="0">
              <a:solidFill>
                <a:srgbClr val="C00000"/>
              </a:solidFill>
            </a:endParaRPr>
          </a:p>
        </p:txBody>
      </p:sp>
      <p:sp>
        <p:nvSpPr>
          <p:cNvPr id="6" name="TextBox 5">
            <a:extLst>
              <a:ext uri="{FF2B5EF4-FFF2-40B4-BE49-F238E27FC236}">
                <a16:creationId xmlns:a16="http://schemas.microsoft.com/office/drawing/2014/main" id="{A41A89E9-762D-40F3-A861-4B710D3B31AE}"/>
              </a:ext>
            </a:extLst>
          </p:cNvPr>
          <p:cNvSpPr txBox="1"/>
          <p:nvPr/>
        </p:nvSpPr>
        <p:spPr>
          <a:xfrm>
            <a:off x="5624622" y="1626783"/>
            <a:ext cx="5832529" cy="769441"/>
          </a:xfrm>
          <a:prstGeom prst="rect">
            <a:avLst/>
          </a:prstGeom>
          <a:noFill/>
        </p:spPr>
        <p:txBody>
          <a:bodyPr wrap="square" rtlCol="0">
            <a:spAutoFit/>
          </a:bodyPr>
          <a:lstStyle/>
          <a:p>
            <a:pPr algn="r"/>
            <a:r>
              <a:rPr lang="he-IL" sz="2200" dirty="0"/>
              <a:t>בָּרוּךְ אַתָּה ה', אֱלֹהֵינוּ מֶלֶךְ הָעוֹלָם, אֲשֶׁר קִדְּשָנוּ בְּמִצְוֹתָיו וְצִוָּנוּ עַל אֲכִילַת מָרוֹר.</a:t>
            </a:r>
          </a:p>
        </p:txBody>
      </p:sp>
      <p:pic>
        <p:nvPicPr>
          <p:cNvPr id="46082" name="Picture 2" descr="Fresh Horseradish Sauce with Beets I Panning The Globe">
            <a:extLst>
              <a:ext uri="{FF2B5EF4-FFF2-40B4-BE49-F238E27FC236}">
                <a16:creationId xmlns:a16="http://schemas.microsoft.com/office/drawing/2014/main" id="{A0FFB22D-1FF6-43E1-AC26-20F0FE99D87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99484" y="2785129"/>
            <a:ext cx="4374559" cy="3460503"/>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dandelio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7506" y="3199703"/>
            <a:ext cx="2857500" cy="2857500"/>
          </a:xfrm>
          <a:prstGeom prst="rect">
            <a:avLst/>
          </a:prstGeom>
        </p:spPr>
      </p:pic>
      <p:sp>
        <p:nvSpPr>
          <p:cNvPr id="4" name="Slide Number Placeholder 3">
            <a:extLst>
              <a:ext uri="{FF2B5EF4-FFF2-40B4-BE49-F238E27FC236}">
                <a16:creationId xmlns:a16="http://schemas.microsoft.com/office/drawing/2014/main" id="{37A1D7C8-8280-BB4A-BFD4-662DCAD9A120}"/>
              </a:ext>
            </a:extLst>
          </p:cNvPr>
          <p:cNvSpPr>
            <a:spLocks noGrp="1"/>
          </p:cNvSpPr>
          <p:nvPr>
            <p:ph type="sldNum" sz="quarter" idx="12"/>
          </p:nvPr>
        </p:nvSpPr>
        <p:spPr/>
        <p:txBody>
          <a:bodyPr/>
          <a:lstStyle/>
          <a:p>
            <a:fld id="{DDED6A29-E892-43EE-9CD2-63AC645924D9}" type="slidenum">
              <a:rPr lang="en-US" smtClean="0"/>
              <a:t>52</a:t>
            </a:fld>
            <a:endParaRPr lang="en-US"/>
          </a:p>
        </p:txBody>
      </p:sp>
    </p:spTree>
    <p:extLst>
      <p:ext uri="{BB962C8B-B14F-4D97-AF65-F5344CB8AC3E}">
        <p14:creationId xmlns:p14="http://schemas.microsoft.com/office/powerpoint/2010/main" val="32688559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104156" y="433880"/>
            <a:ext cx="10512056" cy="991299"/>
          </a:xfrm>
        </p:spPr>
        <p:txBody>
          <a:bodyPr>
            <a:normAutofit/>
          </a:bodyPr>
          <a:lstStyle/>
          <a:p>
            <a:r>
              <a:rPr lang="en-US" i="1" dirty="0"/>
              <a:t>Korech</a:t>
            </a:r>
            <a:r>
              <a:rPr lang="en-US" dirty="0"/>
              <a:t> - </a:t>
            </a:r>
            <a:r>
              <a:rPr lang="he-IL" dirty="0"/>
              <a:t>כורך</a:t>
            </a:r>
            <a:endParaRPr lang="en-US" dirty="0"/>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683080" y="1442655"/>
            <a:ext cx="5354863" cy="5236027"/>
          </a:xfrm>
        </p:spPr>
        <p:txBody>
          <a:bodyPr>
            <a:noAutofit/>
          </a:bodyPr>
          <a:lstStyle/>
          <a:p>
            <a:pPr marL="0" indent="0">
              <a:buNone/>
            </a:pPr>
            <a:r>
              <a:rPr lang="en-US" sz="2000" i="1" dirty="0"/>
              <a:t>Maror/</a:t>
            </a:r>
            <a:r>
              <a:rPr lang="en-US" sz="2000" i="1" dirty="0" err="1"/>
              <a:t>charoset</a:t>
            </a:r>
            <a:r>
              <a:rPr lang="en-US" sz="2000" i="1" dirty="0"/>
              <a:t> sandwich with matzah:</a:t>
            </a:r>
          </a:p>
          <a:p>
            <a:pPr marL="0" indent="0">
              <a:buNone/>
            </a:pPr>
            <a:r>
              <a:rPr lang="en-US" sz="2000" dirty="0"/>
              <a:t>In memory of the Temple according to Hillel. This is what Hillel would do when the Temple was standing:</a:t>
            </a:r>
          </a:p>
          <a:p>
            <a:pPr marL="0" indent="0">
              <a:buNone/>
            </a:pPr>
            <a:r>
              <a:rPr lang="en-US" sz="2000" dirty="0"/>
              <a:t>He would wrap the matzah and </a:t>
            </a:r>
            <a:r>
              <a:rPr lang="en-US" sz="2000" dirty="0" err="1"/>
              <a:t>maror</a:t>
            </a:r>
            <a:r>
              <a:rPr lang="en-US" sz="2000" dirty="0"/>
              <a:t> and eat them together, in order to fulfill what it says, (Exodus 12:15): "You should eat </a:t>
            </a:r>
            <a:r>
              <a:rPr lang="en-US" sz="2000" dirty="0">
                <a:solidFill>
                  <a:schemeClr val="accent2"/>
                </a:solidFill>
              </a:rPr>
              <a:t>the sacrifice </a:t>
            </a:r>
            <a:r>
              <a:rPr lang="en-US" sz="2000" dirty="0"/>
              <a:t>on </a:t>
            </a:r>
            <a:r>
              <a:rPr lang="en-US" sz="2000" i="1" dirty="0" err="1"/>
              <a:t>matzot</a:t>
            </a:r>
            <a:r>
              <a:rPr lang="en-US" sz="2000" dirty="0"/>
              <a:t> and </a:t>
            </a:r>
            <a:r>
              <a:rPr lang="en-US" sz="2000" i="1" dirty="0" err="1"/>
              <a:t>merorim</a:t>
            </a:r>
            <a:r>
              <a:rPr lang="en-US" sz="2000" dirty="0"/>
              <a:t>.”</a:t>
            </a:r>
          </a:p>
          <a:p>
            <a:pPr marL="0" indent="0">
              <a:buNone/>
            </a:pPr>
            <a:endParaRPr lang="en-US" sz="800" dirty="0"/>
          </a:p>
          <a:p>
            <a:pPr marL="0" indent="0">
              <a:buNone/>
            </a:pPr>
            <a:r>
              <a:rPr lang="en-US" sz="2000" i="1" dirty="0" err="1">
                <a:solidFill>
                  <a:srgbClr val="C00000"/>
                </a:solidFill>
              </a:rPr>
              <a:t>Korekh</a:t>
            </a:r>
            <a:r>
              <a:rPr lang="en-US" sz="2000" dirty="0">
                <a:solidFill>
                  <a:srgbClr val="C00000"/>
                </a:solidFill>
              </a:rPr>
              <a:t> represents the </a:t>
            </a:r>
            <a:r>
              <a:rPr lang="en-US" sz="2000" i="1" dirty="0" err="1">
                <a:solidFill>
                  <a:srgbClr val="C00000"/>
                </a:solidFill>
              </a:rPr>
              <a:t>matsah</a:t>
            </a:r>
            <a:r>
              <a:rPr lang="en-US" sz="2000" dirty="0">
                <a:solidFill>
                  <a:srgbClr val="C00000"/>
                </a:solidFill>
              </a:rPr>
              <a:t> of the Temple, the redemption of the past, which didn’t last. It is sweet and bitter, and so we eat it with </a:t>
            </a:r>
            <a:r>
              <a:rPr lang="en-US" sz="2000" i="1" dirty="0" err="1">
                <a:solidFill>
                  <a:srgbClr val="C00000"/>
                </a:solidFill>
              </a:rPr>
              <a:t>maror</a:t>
            </a:r>
            <a:r>
              <a:rPr lang="en-US" sz="2000" dirty="0">
                <a:solidFill>
                  <a:srgbClr val="C00000"/>
                </a:solidFill>
              </a:rPr>
              <a:t>, and with </a:t>
            </a:r>
            <a:r>
              <a:rPr lang="en-US" sz="2000" i="1" dirty="0" err="1">
                <a:solidFill>
                  <a:srgbClr val="C00000"/>
                </a:solidFill>
              </a:rPr>
              <a:t>charoset</a:t>
            </a:r>
            <a:r>
              <a:rPr lang="en-US" sz="2000" dirty="0">
                <a:solidFill>
                  <a:srgbClr val="C00000"/>
                </a:solidFill>
              </a:rPr>
              <a:t>. This is the third transformation of the </a:t>
            </a:r>
            <a:r>
              <a:rPr lang="en-US" sz="2000" i="1" dirty="0" err="1">
                <a:solidFill>
                  <a:srgbClr val="C00000"/>
                </a:solidFill>
              </a:rPr>
              <a:t>matsah</a:t>
            </a:r>
            <a:r>
              <a:rPr lang="en-US" sz="2000" dirty="0">
                <a:solidFill>
                  <a:srgbClr val="C00000"/>
                </a:solidFill>
              </a:rPr>
              <a:t>.</a:t>
            </a:r>
          </a:p>
          <a:p>
            <a:pPr marL="0" indent="0">
              <a:buNone/>
            </a:pPr>
            <a:endParaRPr lang="en-US" sz="2000" i="1" dirty="0"/>
          </a:p>
        </p:txBody>
      </p:sp>
      <p:sp>
        <p:nvSpPr>
          <p:cNvPr id="6" name="TextBox 5">
            <a:extLst>
              <a:ext uri="{FF2B5EF4-FFF2-40B4-BE49-F238E27FC236}">
                <a16:creationId xmlns:a16="http://schemas.microsoft.com/office/drawing/2014/main" id="{A41A89E9-762D-40F3-A861-4B710D3B31AE}"/>
              </a:ext>
            </a:extLst>
          </p:cNvPr>
          <p:cNvSpPr txBox="1"/>
          <p:nvPr/>
        </p:nvSpPr>
        <p:spPr>
          <a:xfrm>
            <a:off x="5777345" y="1311328"/>
            <a:ext cx="5167187" cy="1446550"/>
          </a:xfrm>
          <a:prstGeom prst="rect">
            <a:avLst/>
          </a:prstGeom>
          <a:noFill/>
        </p:spPr>
        <p:txBody>
          <a:bodyPr wrap="square" rtlCol="0">
            <a:spAutoFit/>
          </a:bodyPr>
          <a:lstStyle/>
          <a:p>
            <a:pPr algn="r"/>
            <a:r>
              <a:rPr lang="he-IL" sz="2200" dirty="0"/>
              <a:t>זֵכֶר לְמִקְדָּשׁ כְּהִלֵּל. כֵּן עָשָׂה הִלֵּל </a:t>
            </a:r>
            <a:endParaRPr lang="en-US" sz="2200" dirty="0"/>
          </a:p>
          <a:p>
            <a:pPr algn="r"/>
            <a:r>
              <a:rPr lang="he-IL" sz="2200" dirty="0"/>
              <a:t>בִּזְמַן שֶׁבֵּית הַמִּקְדָּשׁ הָיָה קַיָּם:</a:t>
            </a:r>
          </a:p>
          <a:p>
            <a:pPr algn="r"/>
            <a:r>
              <a:rPr lang="he-IL" sz="2200" dirty="0"/>
              <a:t>הָיָה כּוֹרֵךְ מַצָּה וּמָרוֹר וְאוֹכֵל בְּיַחַד, </a:t>
            </a:r>
            <a:endParaRPr lang="en-US" sz="2200" dirty="0"/>
          </a:p>
          <a:p>
            <a:pPr algn="r"/>
            <a:r>
              <a:rPr lang="he-IL" sz="2200" dirty="0"/>
              <a:t>לְקַיֵּם מַה שֶּׁנֶּאֱמַר: עַל מַצּוֹת וּמְרוֹרִים יֹאכְלֻהוּ.</a:t>
            </a:r>
          </a:p>
        </p:txBody>
      </p:sp>
      <p:pic>
        <p:nvPicPr>
          <p:cNvPr id="47106" name="Picture 2" descr="What We Can Learn from the &quot;Hillel Sandwich&quot; | ReformJudaism.org">
            <a:extLst>
              <a:ext uri="{FF2B5EF4-FFF2-40B4-BE49-F238E27FC236}">
                <a16:creationId xmlns:a16="http://schemas.microsoft.com/office/drawing/2014/main" id="{157AA864-E78E-42D1-89E6-8AB9E1DE19B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174493" y="3332975"/>
            <a:ext cx="4770039" cy="290268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BCB91B75-B32A-9049-8293-E40660ABC593}"/>
              </a:ext>
            </a:extLst>
          </p:cNvPr>
          <p:cNvSpPr>
            <a:spLocks noGrp="1"/>
          </p:cNvSpPr>
          <p:nvPr>
            <p:ph type="sldNum" sz="quarter" idx="12"/>
          </p:nvPr>
        </p:nvSpPr>
        <p:spPr/>
        <p:txBody>
          <a:bodyPr/>
          <a:lstStyle/>
          <a:p>
            <a:fld id="{DDED6A29-E892-43EE-9CD2-63AC645924D9}" type="slidenum">
              <a:rPr lang="en-US" smtClean="0"/>
              <a:t>53</a:t>
            </a:fld>
            <a:endParaRPr lang="en-US"/>
          </a:p>
        </p:txBody>
      </p:sp>
      <p:sp>
        <p:nvSpPr>
          <p:cNvPr id="7" name="TextBox 6">
            <a:extLst>
              <a:ext uri="{FF2B5EF4-FFF2-40B4-BE49-F238E27FC236}">
                <a16:creationId xmlns:a16="http://schemas.microsoft.com/office/drawing/2014/main" id="{DB04428B-C936-4546-8437-C481EAF86D6A}"/>
              </a:ext>
            </a:extLst>
          </p:cNvPr>
          <p:cNvSpPr txBox="1"/>
          <p:nvPr/>
        </p:nvSpPr>
        <p:spPr>
          <a:xfrm>
            <a:off x="29057" y="-66907"/>
            <a:ext cx="1282390" cy="369332"/>
          </a:xfrm>
          <a:prstGeom prst="rect">
            <a:avLst/>
          </a:prstGeom>
          <a:noFill/>
        </p:spPr>
        <p:txBody>
          <a:bodyPr wrap="square" rtlCol="0">
            <a:spAutoFit/>
          </a:bodyPr>
          <a:lstStyle/>
          <a:p>
            <a:r>
              <a:rPr lang="en-US" dirty="0">
                <a:hlinkClick r:id="rId3" action="ppaction://hlinksldjump"/>
              </a:rPr>
              <a:t>Short cuts</a:t>
            </a:r>
            <a:endParaRPr lang="en-US" dirty="0"/>
          </a:p>
        </p:txBody>
      </p:sp>
    </p:spTree>
    <p:extLst>
      <p:ext uri="{BB962C8B-B14F-4D97-AF65-F5344CB8AC3E}">
        <p14:creationId xmlns:p14="http://schemas.microsoft.com/office/powerpoint/2010/main" val="1260353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C2C484-69E7-40BE-B86F-B939DFE5DB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24893" y="221133"/>
            <a:ext cx="6900529" cy="4985731"/>
          </a:xfrm>
          <a:prstGeom prst="rect">
            <a:avLst/>
          </a:prstGeom>
        </p:spPr>
      </p:pic>
      <p:pic>
        <p:nvPicPr>
          <p:cNvPr id="9" name="Picture 8">
            <a:extLst>
              <a:ext uri="{FF2B5EF4-FFF2-40B4-BE49-F238E27FC236}">
                <a16:creationId xmlns:a16="http://schemas.microsoft.com/office/drawing/2014/main" id="{CFF4D123-089C-4B47-BE70-D9E62309A6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24892" y="5206864"/>
            <a:ext cx="6900529" cy="1407752"/>
          </a:xfrm>
          <a:prstGeom prst="rect">
            <a:avLst/>
          </a:prstGeom>
        </p:spPr>
      </p:pic>
      <p:pic>
        <p:nvPicPr>
          <p:cNvPr id="10" name="Picture 9">
            <a:extLst>
              <a:ext uri="{FF2B5EF4-FFF2-40B4-BE49-F238E27FC236}">
                <a16:creationId xmlns:a16="http://schemas.microsoft.com/office/drawing/2014/main" id="{45F05EAA-6937-4B33-AA55-1C8E6A149C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3134" y="233023"/>
            <a:ext cx="3508745" cy="3240221"/>
          </a:xfrm>
          <a:prstGeom prst="rect">
            <a:avLst/>
          </a:prstGeom>
        </p:spPr>
      </p:pic>
      <p:pic>
        <p:nvPicPr>
          <p:cNvPr id="11" name="Picture 10">
            <a:extLst>
              <a:ext uri="{FF2B5EF4-FFF2-40B4-BE49-F238E27FC236}">
                <a16:creationId xmlns:a16="http://schemas.microsoft.com/office/drawing/2014/main" id="{65B77B0F-FFB9-4A98-A6AC-E1DE07195BE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3133" y="3422314"/>
            <a:ext cx="3508746" cy="3276403"/>
          </a:xfrm>
          <a:prstGeom prst="rect">
            <a:avLst/>
          </a:prstGeom>
        </p:spPr>
      </p:pic>
      <p:sp>
        <p:nvSpPr>
          <p:cNvPr id="2" name="Slide Number Placeholder 1">
            <a:extLst>
              <a:ext uri="{FF2B5EF4-FFF2-40B4-BE49-F238E27FC236}">
                <a16:creationId xmlns:a16="http://schemas.microsoft.com/office/drawing/2014/main" id="{6B81BBEE-D768-464F-AD92-B98ED0F809A2}"/>
              </a:ext>
            </a:extLst>
          </p:cNvPr>
          <p:cNvSpPr>
            <a:spLocks noGrp="1"/>
          </p:cNvSpPr>
          <p:nvPr>
            <p:ph type="sldNum" sz="quarter" idx="12"/>
          </p:nvPr>
        </p:nvSpPr>
        <p:spPr>
          <a:xfrm>
            <a:off x="10528872" y="6204436"/>
            <a:ext cx="1463040" cy="274320"/>
          </a:xfrm>
        </p:spPr>
        <p:txBody>
          <a:bodyPr/>
          <a:lstStyle/>
          <a:p>
            <a:fld id="{DDED6A29-E892-43EE-9CD2-63AC645924D9}" type="slidenum">
              <a:rPr lang="en-US" smtClean="0"/>
              <a:t>54</a:t>
            </a:fld>
            <a:endParaRPr lang="en-US" dirty="0"/>
          </a:p>
        </p:txBody>
      </p:sp>
    </p:spTree>
    <p:extLst>
      <p:ext uri="{BB962C8B-B14F-4D97-AF65-F5344CB8AC3E}">
        <p14:creationId xmlns:p14="http://schemas.microsoft.com/office/powerpoint/2010/main" val="7312465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8F310E4-0FEE-4B82-B091-50B0DDD45D31}"/>
              </a:ext>
            </a:extLst>
          </p:cNvPr>
          <p:cNvSpPr txBox="1"/>
          <p:nvPr/>
        </p:nvSpPr>
        <p:spPr>
          <a:xfrm>
            <a:off x="623491" y="1402953"/>
            <a:ext cx="8721232" cy="4924425"/>
          </a:xfrm>
          <a:prstGeom prst="rect">
            <a:avLst/>
          </a:prstGeom>
          <a:noFill/>
        </p:spPr>
        <p:txBody>
          <a:bodyPr wrap="square" rtlCol="0">
            <a:spAutoFit/>
          </a:bodyPr>
          <a:lstStyle/>
          <a:p>
            <a:pPr marL="457200" indent="-457200">
              <a:spcAft>
                <a:spcPts val="600"/>
              </a:spcAft>
            </a:pPr>
            <a:r>
              <a:rPr lang="en-US" sz="2100" dirty="0">
                <a:solidFill>
                  <a:srgbClr val="C00000"/>
                </a:solidFill>
              </a:rPr>
              <a:t>Some say </a:t>
            </a:r>
            <a:r>
              <a:rPr lang="en-US" sz="2100" i="1" dirty="0" err="1">
                <a:solidFill>
                  <a:srgbClr val="C00000"/>
                </a:solidFill>
              </a:rPr>
              <a:t>charoset</a:t>
            </a:r>
            <a:r>
              <a:rPr lang="en-US" sz="2100" dirty="0">
                <a:solidFill>
                  <a:srgbClr val="C00000"/>
                </a:solidFill>
              </a:rPr>
              <a:t> represents the mortar or mud </a:t>
            </a:r>
            <a:r>
              <a:rPr lang="en-US" sz="2100" i="1" dirty="0">
                <a:solidFill>
                  <a:srgbClr val="C00000"/>
                </a:solidFill>
              </a:rPr>
              <a:t>which was used to make </a:t>
            </a:r>
            <a:r>
              <a:rPr lang="en-US" sz="2100" dirty="0">
                <a:solidFill>
                  <a:srgbClr val="C00000"/>
                </a:solidFill>
              </a:rPr>
              <a:t>bricks. </a:t>
            </a:r>
          </a:p>
          <a:p>
            <a:pPr marL="457200" indent="-457200">
              <a:spcAft>
                <a:spcPts val="600"/>
              </a:spcAft>
            </a:pPr>
            <a:r>
              <a:rPr lang="en-US" sz="2100" dirty="0">
                <a:solidFill>
                  <a:srgbClr val="C00000"/>
                </a:solidFill>
              </a:rPr>
              <a:t>Some say the </a:t>
            </a:r>
            <a:r>
              <a:rPr lang="en-US" sz="2100" i="1" dirty="0">
                <a:solidFill>
                  <a:srgbClr val="C00000"/>
                </a:solidFill>
              </a:rPr>
              <a:t>charoset </a:t>
            </a:r>
            <a:r>
              <a:rPr lang="en-US" sz="2100" dirty="0">
                <a:solidFill>
                  <a:srgbClr val="C00000"/>
                </a:solidFill>
              </a:rPr>
              <a:t>is for lessening the bitterness or burning of the </a:t>
            </a:r>
            <a:r>
              <a:rPr lang="en-US" sz="2100" i="1" dirty="0" err="1">
                <a:solidFill>
                  <a:srgbClr val="C00000"/>
                </a:solidFill>
              </a:rPr>
              <a:t>maror</a:t>
            </a:r>
            <a:r>
              <a:rPr lang="en-US" sz="2100" dirty="0">
                <a:solidFill>
                  <a:srgbClr val="C00000"/>
                </a:solidFill>
              </a:rPr>
              <a:t>. </a:t>
            </a:r>
          </a:p>
          <a:p>
            <a:pPr marL="457200" indent="-457200">
              <a:spcAft>
                <a:spcPts val="600"/>
              </a:spcAft>
            </a:pPr>
            <a:r>
              <a:rPr lang="en-US" sz="2100" dirty="0">
                <a:solidFill>
                  <a:srgbClr val="C00000"/>
                </a:solidFill>
              </a:rPr>
              <a:t>Some say it helps us remember the apple trees where the Israelite women seduced the men and where they gave birth, or to remember the blood. On the </a:t>
            </a:r>
            <a:r>
              <a:rPr lang="en-US" sz="2100" i="1" dirty="0" err="1">
                <a:solidFill>
                  <a:srgbClr val="C00000"/>
                </a:solidFill>
              </a:rPr>
              <a:t>eros</a:t>
            </a:r>
            <a:r>
              <a:rPr lang="en-US" sz="2100" dirty="0">
                <a:solidFill>
                  <a:srgbClr val="C00000"/>
                </a:solidFill>
              </a:rPr>
              <a:t> of </a:t>
            </a:r>
            <a:r>
              <a:rPr lang="en-US" sz="2100" i="1" dirty="0" err="1">
                <a:solidFill>
                  <a:srgbClr val="C00000"/>
                </a:solidFill>
              </a:rPr>
              <a:t>charoset</a:t>
            </a:r>
            <a:r>
              <a:rPr lang="en-US" sz="2100" dirty="0">
                <a:solidFill>
                  <a:srgbClr val="C00000"/>
                </a:solidFill>
              </a:rPr>
              <a:t>, see</a:t>
            </a:r>
            <a:r>
              <a:rPr lang="en-US" sz="2100" i="1" dirty="0">
                <a:solidFill>
                  <a:srgbClr val="C00000"/>
                </a:solidFill>
              </a:rPr>
              <a:t>: </a:t>
            </a:r>
            <a:r>
              <a:rPr lang="en-US" sz="2100" i="1" dirty="0">
                <a:solidFill>
                  <a:srgbClr val="C00000"/>
                </a:solidFill>
                <a:hlinkClick r:id="rId2">
                  <a:extLst>
                    <a:ext uri="{A12FA001-AC4F-418D-AE19-62706E023703}">
                      <ahyp:hlinkClr xmlns:ahyp="http://schemas.microsoft.com/office/drawing/2018/hyperlinkcolor" val="tx"/>
                    </a:ext>
                  </a:extLst>
                </a:hlinkClick>
              </a:rPr>
              <a:t>"The Seder's Innermost Secret"</a:t>
            </a:r>
            <a:r>
              <a:rPr lang="en-US" sz="2100" i="1" dirty="0">
                <a:solidFill>
                  <a:srgbClr val="C00000"/>
                </a:solidFill>
              </a:rPr>
              <a:t>.</a:t>
            </a:r>
          </a:p>
          <a:p>
            <a:pPr marL="457200" indent="-457200">
              <a:spcAft>
                <a:spcPts val="600"/>
              </a:spcAft>
            </a:pPr>
            <a:r>
              <a:rPr lang="en-US" sz="2100" i="1" dirty="0">
                <a:solidFill>
                  <a:srgbClr val="C00000"/>
                </a:solidFill>
              </a:rPr>
              <a:t>Charoset</a:t>
            </a:r>
            <a:r>
              <a:rPr lang="en-US" sz="2100" dirty="0">
                <a:solidFill>
                  <a:srgbClr val="C00000"/>
                </a:solidFill>
              </a:rPr>
              <a:t> may also represent what is “sticky”, what is unresolved in our lives and doesn’t fit into the seder’s orderly progression from slavery to freedom. See: </a:t>
            </a:r>
            <a:r>
              <a:rPr lang="en-US" sz="2100" i="1" dirty="0">
                <a:solidFill>
                  <a:srgbClr val="C00000"/>
                </a:solidFill>
                <a:hlinkClick r:id="rId3">
                  <a:extLst>
                    <a:ext uri="{A12FA001-AC4F-418D-AE19-62706E023703}">
                      <ahyp:hlinkClr xmlns:ahyp="http://schemas.microsoft.com/office/drawing/2018/hyperlinkcolor" val="tx"/>
                    </a:ext>
                  </a:extLst>
                </a:hlinkClick>
              </a:rPr>
              <a:t>"The Mystery of Charoset”</a:t>
            </a:r>
            <a:r>
              <a:rPr lang="en-US" sz="2100" dirty="0">
                <a:solidFill>
                  <a:srgbClr val="C00000"/>
                </a:solidFill>
              </a:rPr>
              <a:t>.</a:t>
            </a:r>
          </a:p>
          <a:p>
            <a:pPr marL="457200" indent="-457200">
              <a:spcAft>
                <a:spcPts val="600"/>
              </a:spcAft>
            </a:pPr>
            <a:r>
              <a:rPr lang="en-US" sz="2100" dirty="0">
                <a:solidFill>
                  <a:srgbClr val="C00000"/>
                </a:solidFill>
              </a:rPr>
              <a:t>But whatever it means, the symbolism of the </a:t>
            </a:r>
            <a:r>
              <a:rPr lang="en-US" sz="2100" i="1" dirty="0" err="1">
                <a:solidFill>
                  <a:srgbClr val="C00000"/>
                </a:solidFill>
              </a:rPr>
              <a:t>charoset</a:t>
            </a:r>
            <a:r>
              <a:rPr lang="en-US" sz="2100" dirty="0">
                <a:solidFill>
                  <a:srgbClr val="C00000"/>
                </a:solidFill>
              </a:rPr>
              <a:t> is never explained in the text of the </a:t>
            </a:r>
            <a:r>
              <a:rPr lang="en-US" sz="2100" i="1" dirty="0" err="1">
                <a:solidFill>
                  <a:srgbClr val="C00000"/>
                </a:solidFill>
              </a:rPr>
              <a:t>haggadah</a:t>
            </a:r>
            <a:r>
              <a:rPr lang="en-US" sz="2100" dirty="0">
                <a:solidFill>
                  <a:srgbClr val="C00000"/>
                </a:solidFill>
              </a:rPr>
              <a:t>. What could be the reason for that? </a:t>
            </a:r>
          </a:p>
        </p:txBody>
      </p:sp>
      <p:sp>
        <p:nvSpPr>
          <p:cNvPr id="3" name="Title 2"/>
          <p:cNvSpPr>
            <a:spLocks noGrp="1"/>
          </p:cNvSpPr>
          <p:nvPr>
            <p:ph type="title"/>
          </p:nvPr>
        </p:nvSpPr>
        <p:spPr>
          <a:xfrm>
            <a:off x="1066800" y="346348"/>
            <a:ext cx="10058400" cy="923594"/>
          </a:xfrm>
        </p:spPr>
        <p:txBody>
          <a:bodyPr>
            <a:normAutofit/>
          </a:bodyPr>
          <a:lstStyle/>
          <a:p>
            <a:r>
              <a:rPr lang="en-US" dirty="0"/>
              <a:t>The Mystery of </a:t>
            </a:r>
            <a:r>
              <a:rPr lang="en-US" i="1" dirty="0" err="1"/>
              <a:t>Charoset</a:t>
            </a:r>
            <a:endParaRPr lang="en-US" i="1" dirty="0"/>
          </a:p>
        </p:txBody>
      </p:sp>
      <p:sp>
        <p:nvSpPr>
          <p:cNvPr id="2" name="Slide Number Placeholder 1">
            <a:extLst>
              <a:ext uri="{FF2B5EF4-FFF2-40B4-BE49-F238E27FC236}">
                <a16:creationId xmlns:a16="http://schemas.microsoft.com/office/drawing/2014/main" id="{C95AF67F-7180-A047-B1B3-0861AEBBAAEF}"/>
              </a:ext>
            </a:extLst>
          </p:cNvPr>
          <p:cNvSpPr>
            <a:spLocks noGrp="1"/>
          </p:cNvSpPr>
          <p:nvPr>
            <p:ph type="sldNum" sz="quarter" idx="12"/>
          </p:nvPr>
        </p:nvSpPr>
        <p:spPr/>
        <p:txBody>
          <a:bodyPr/>
          <a:lstStyle/>
          <a:p>
            <a:fld id="{DDED6A29-E892-43EE-9CD2-63AC645924D9}" type="slidenum">
              <a:rPr lang="en-US" smtClean="0"/>
              <a:t>55</a:t>
            </a:fld>
            <a:endParaRPr lang="en-US"/>
          </a:p>
        </p:txBody>
      </p:sp>
    </p:spTree>
    <p:extLst>
      <p:ext uri="{BB962C8B-B14F-4D97-AF65-F5344CB8AC3E}">
        <p14:creationId xmlns:p14="http://schemas.microsoft.com/office/powerpoint/2010/main" val="30723554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FF318E-979C-494E-B06F-6918E869346F}"/>
              </a:ext>
            </a:extLst>
          </p:cNvPr>
          <p:cNvSpPr txBox="1"/>
          <p:nvPr/>
        </p:nvSpPr>
        <p:spPr>
          <a:xfrm>
            <a:off x="8255632" y="2023862"/>
            <a:ext cx="3202301" cy="1015663"/>
          </a:xfrm>
          <a:prstGeom prst="rect">
            <a:avLst/>
          </a:prstGeom>
          <a:noFill/>
        </p:spPr>
        <p:txBody>
          <a:bodyPr wrap="square" rtlCol="0">
            <a:spAutoFit/>
          </a:bodyPr>
          <a:lstStyle/>
          <a:p>
            <a:r>
              <a:rPr lang="en-US" sz="2000" b="1" dirty="0"/>
              <a:t>Romania (Yiddish)</a:t>
            </a:r>
            <a:r>
              <a:rPr lang="en-US" sz="2000" dirty="0"/>
              <a:t>: </a:t>
            </a:r>
            <a:r>
              <a:rPr lang="en-US" sz="2000" i="1" dirty="0" err="1"/>
              <a:t>Kharoyses</a:t>
            </a:r>
            <a:r>
              <a:rPr lang="en-US" sz="2000" dirty="0"/>
              <a:t> – apple walnut </a:t>
            </a:r>
            <a:r>
              <a:rPr lang="en-US" sz="2000" dirty="0" err="1"/>
              <a:t>charoset</a:t>
            </a:r>
            <a:endParaRPr lang="en-US" sz="2000" dirty="0"/>
          </a:p>
        </p:txBody>
      </p:sp>
      <p:sp>
        <p:nvSpPr>
          <p:cNvPr id="8" name="TextBox 7">
            <a:extLst>
              <a:ext uri="{FF2B5EF4-FFF2-40B4-BE49-F238E27FC236}">
                <a16:creationId xmlns:a16="http://schemas.microsoft.com/office/drawing/2014/main" id="{55C3A807-3BD6-46D7-9BFB-0D08075B2CF3}"/>
              </a:ext>
            </a:extLst>
          </p:cNvPr>
          <p:cNvSpPr txBox="1"/>
          <p:nvPr/>
        </p:nvSpPr>
        <p:spPr>
          <a:xfrm>
            <a:off x="3343345" y="2072516"/>
            <a:ext cx="3959714" cy="1015663"/>
          </a:xfrm>
          <a:prstGeom prst="rect">
            <a:avLst/>
          </a:prstGeom>
          <a:noFill/>
        </p:spPr>
        <p:txBody>
          <a:bodyPr wrap="square" rtlCol="0">
            <a:spAutoFit/>
          </a:bodyPr>
          <a:lstStyle/>
          <a:p>
            <a:r>
              <a:rPr lang="en-US" sz="2000" b="1" dirty="0"/>
              <a:t>Morocco (</a:t>
            </a:r>
            <a:r>
              <a:rPr lang="en-US" sz="2000" b="1" dirty="0" err="1"/>
              <a:t>Haketía</a:t>
            </a:r>
            <a:r>
              <a:rPr lang="en-US" sz="2000" b="1" dirty="0"/>
              <a:t>/Judeo-Arabic/Judeo-Berber)</a:t>
            </a:r>
            <a:r>
              <a:rPr lang="en-US" sz="2000" dirty="0"/>
              <a:t>: </a:t>
            </a:r>
            <a:r>
              <a:rPr lang="en-US" sz="2000" i="1" dirty="0" err="1"/>
              <a:t>Laḥliq</a:t>
            </a:r>
            <a:r>
              <a:rPr lang="en-US" sz="2000" dirty="0"/>
              <a:t> – date-walnut ginger </a:t>
            </a:r>
            <a:r>
              <a:rPr lang="en-US" sz="2000" dirty="0" err="1"/>
              <a:t>charoset</a:t>
            </a:r>
            <a:endParaRPr lang="en-US" sz="2000" dirty="0"/>
          </a:p>
        </p:txBody>
      </p:sp>
      <p:sp>
        <p:nvSpPr>
          <p:cNvPr id="9" name="TextBox 8">
            <a:extLst>
              <a:ext uri="{FF2B5EF4-FFF2-40B4-BE49-F238E27FC236}">
                <a16:creationId xmlns:a16="http://schemas.microsoft.com/office/drawing/2014/main" id="{8AFB99EC-AB76-4A5F-8026-B33C68F891A1}"/>
              </a:ext>
            </a:extLst>
          </p:cNvPr>
          <p:cNvSpPr txBox="1"/>
          <p:nvPr/>
        </p:nvSpPr>
        <p:spPr>
          <a:xfrm>
            <a:off x="1923825" y="3429726"/>
            <a:ext cx="3155180" cy="1323439"/>
          </a:xfrm>
          <a:prstGeom prst="rect">
            <a:avLst/>
          </a:prstGeom>
          <a:noFill/>
        </p:spPr>
        <p:txBody>
          <a:bodyPr wrap="square" rtlCol="0">
            <a:spAutoFit/>
          </a:bodyPr>
          <a:lstStyle/>
          <a:p>
            <a:r>
              <a:rPr lang="en-US" sz="2000" b="1" dirty="0"/>
              <a:t>Azerbaijan (Judeo-Tat/</a:t>
            </a:r>
            <a:r>
              <a:rPr lang="en-US" sz="2000" b="1" dirty="0" err="1"/>
              <a:t>Juhuri</a:t>
            </a:r>
            <a:r>
              <a:rPr lang="en-US" sz="2000" b="1" dirty="0"/>
              <a:t>)</a:t>
            </a:r>
            <a:r>
              <a:rPr lang="en-US" sz="2000" dirty="0"/>
              <a:t>: </a:t>
            </a:r>
            <a:r>
              <a:rPr lang="en-US" sz="2000" i="1" dirty="0" err="1"/>
              <a:t>Bodimjon</a:t>
            </a:r>
            <a:r>
              <a:rPr lang="en-US" sz="2000" i="1" dirty="0"/>
              <a:t> </a:t>
            </a:r>
            <a:r>
              <a:rPr lang="en-US" sz="2000" i="1" dirty="0" err="1"/>
              <a:t>Khoyagusht</a:t>
            </a:r>
            <a:r>
              <a:rPr lang="en-US" sz="2000" dirty="0"/>
              <a:t> – eggplant onion frittata</a:t>
            </a:r>
          </a:p>
        </p:txBody>
      </p:sp>
      <p:sp>
        <p:nvSpPr>
          <p:cNvPr id="10" name="TextBox 9">
            <a:extLst>
              <a:ext uri="{FF2B5EF4-FFF2-40B4-BE49-F238E27FC236}">
                <a16:creationId xmlns:a16="http://schemas.microsoft.com/office/drawing/2014/main" id="{51CA1288-52B9-48D9-A1E0-7D69E578754D}"/>
              </a:ext>
            </a:extLst>
          </p:cNvPr>
          <p:cNvSpPr txBox="1"/>
          <p:nvPr/>
        </p:nvSpPr>
        <p:spPr>
          <a:xfrm>
            <a:off x="635049" y="5212048"/>
            <a:ext cx="2969793" cy="1015663"/>
          </a:xfrm>
          <a:prstGeom prst="rect">
            <a:avLst/>
          </a:prstGeom>
          <a:noFill/>
        </p:spPr>
        <p:txBody>
          <a:bodyPr wrap="square" rtlCol="0">
            <a:spAutoFit/>
          </a:bodyPr>
          <a:lstStyle/>
          <a:p>
            <a:r>
              <a:rPr lang="en-US" sz="2000" b="1" dirty="0"/>
              <a:t>Iran (Judeo-Persian/Median)</a:t>
            </a:r>
            <a:r>
              <a:rPr lang="en-US" sz="2000" dirty="0"/>
              <a:t>: </a:t>
            </a:r>
            <a:r>
              <a:rPr lang="en-US" sz="2000" i="1" dirty="0"/>
              <a:t>Kuku Sabzi</a:t>
            </a:r>
            <a:r>
              <a:rPr lang="en-US" sz="2000" dirty="0"/>
              <a:t> – baked herb </a:t>
            </a:r>
            <a:r>
              <a:rPr lang="en-US" sz="2000" dirty="0" err="1"/>
              <a:t>omelette</a:t>
            </a:r>
            <a:endParaRPr lang="en-US" sz="2000" dirty="0"/>
          </a:p>
        </p:txBody>
      </p:sp>
      <p:sp>
        <p:nvSpPr>
          <p:cNvPr id="11" name="TextBox 10">
            <a:extLst>
              <a:ext uri="{FF2B5EF4-FFF2-40B4-BE49-F238E27FC236}">
                <a16:creationId xmlns:a16="http://schemas.microsoft.com/office/drawing/2014/main" id="{C1E5483B-1978-43C0-8932-EA73EFA2CC88}"/>
              </a:ext>
            </a:extLst>
          </p:cNvPr>
          <p:cNvSpPr txBox="1"/>
          <p:nvPr/>
        </p:nvSpPr>
        <p:spPr>
          <a:xfrm>
            <a:off x="5017983" y="5194542"/>
            <a:ext cx="5142796" cy="1015663"/>
          </a:xfrm>
          <a:prstGeom prst="rect">
            <a:avLst/>
          </a:prstGeom>
          <a:noFill/>
        </p:spPr>
        <p:txBody>
          <a:bodyPr wrap="square" rtlCol="0">
            <a:spAutoFit/>
          </a:bodyPr>
          <a:lstStyle/>
          <a:p>
            <a:r>
              <a:rPr lang="en-US" sz="2000" b="1" dirty="0"/>
              <a:t>Georgia (Judeo-Georgian)</a:t>
            </a:r>
            <a:r>
              <a:rPr lang="en-US" sz="2000" dirty="0"/>
              <a:t>: </a:t>
            </a:r>
            <a:r>
              <a:rPr lang="en-US" sz="2000" i="1" dirty="0" err="1"/>
              <a:t>Espanakhi</a:t>
            </a:r>
            <a:r>
              <a:rPr lang="en-US" sz="2000" i="1" dirty="0"/>
              <a:t> </a:t>
            </a:r>
            <a:r>
              <a:rPr lang="en-US" sz="2000" i="1" dirty="0" err="1"/>
              <a:t>Pkhali</a:t>
            </a:r>
            <a:r>
              <a:rPr lang="en-US" sz="2000" dirty="0"/>
              <a:t> – ground walnut spread with spinach, garlic, coriander, and onion</a:t>
            </a:r>
          </a:p>
        </p:txBody>
      </p:sp>
      <p:sp>
        <p:nvSpPr>
          <p:cNvPr id="12" name="TextBox 11">
            <a:extLst>
              <a:ext uri="{FF2B5EF4-FFF2-40B4-BE49-F238E27FC236}">
                <a16:creationId xmlns:a16="http://schemas.microsoft.com/office/drawing/2014/main" id="{135F7B10-DB5D-4980-B273-35E7BE6D2E75}"/>
              </a:ext>
            </a:extLst>
          </p:cNvPr>
          <p:cNvSpPr txBox="1"/>
          <p:nvPr/>
        </p:nvSpPr>
        <p:spPr>
          <a:xfrm>
            <a:off x="6742722" y="3453563"/>
            <a:ext cx="3436734" cy="1323439"/>
          </a:xfrm>
          <a:prstGeom prst="rect">
            <a:avLst/>
          </a:prstGeom>
          <a:noFill/>
        </p:spPr>
        <p:txBody>
          <a:bodyPr wrap="square" rtlCol="0">
            <a:spAutoFit/>
          </a:bodyPr>
          <a:lstStyle/>
          <a:p>
            <a:r>
              <a:rPr lang="en-US" sz="2000" b="1" dirty="0"/>
              <a:t>Iraq (Judeo-Arabic)</a:t>
            </a:r>
            <a:r>
              <a:rPr lang="en-US" sz="2000" dirty="0"/>
              <a:t>: </a:t>
            </a:r>
            <a:r>
              <a:rPr lang="en-US" sz="2000" i="1" dirty="0"/>
              <a:t>Hajji </a:t>
            </a:r>
            <a:r>
              <a:rPr lang="en-US" sz="2000" i="1" dirty="0" err="1"/>
              <a:t>Badam</a:t>
            </a:r>
            <a:r>
              <a:rPr lang="en-US" sz="2000" dirty="0"/>
              <a:t> – flourless almond cookies with rosewater and cardamom</a:t>
            </a:r>
          </a:p>
        </p:txBody>
      </p:sp>
      <p:sp>
        <p:nvSpPr>
          <p:cNvPr id="15" name="TextBox 14">
            <a:extLst>
              <a:ext uri="{FF2B5EF4-FFF2-40B4-BE49-F238E27FC236}">
                <a16:creationId xmlns:a16="http://schemas.microsoft.com/office/drawing/2014/main" id="{ACCBC5C7-5716-410C-AB14-156922BBE728}"/>
              </a:ext>
            </a:extLst>
          </p:cNvPr>
          <p:cNvSpPr txBox="1"/>
          <p:nvPr/>
        </p:nvSpPr>
        <p:spPr>
          <a:xfrm>
            <a:off x="6854790" y="430573"/>
            <a:ext cx="4467956" cy="1323439"/>
          </a:xfrm>
          <a:prstGeom prst="rect">
            <a:avLst/>
          </a:prstGeom>
          <a:noFill/>
        </p:spPr>
        <p:txBody>
          <a:bodyPr wrap="square" rtlCol="0">
            <a:spAutoFit/>
          </a:bodyPr>
          <a:lstStyle/>
          <a:p>
            <a:r>
              <a:rPr lang="en-US" sz="2000" b="1" dirty="0"/>
              <a:t>Some international Passover foods</a:t>
            </a:r>
          </a:p>
          <a:p>
            <a:r>
              <a:rPr lang="en-US" sz="2000" dirty="0"/>
              <a:t>See more at </a:t>
            </a:r>
            <a:r>
              <a:rPr lang="en-US" sz="2000" dirty="0">
                <a:hlinkClick r:id="rId2"/>
              </a:rPr>
              <a:t>www.jewishlanguages.org/passover-recipes</a:t>
            </a:r>
            <a:r>
              <a:rPr lang="en-US" sz="2000" dirty="0"/>
              <a:t> </a:t>
            </a:r>
          </a:p>
        </p:txBody>
      </p:sp>
      <p:sp>
        <p:nvSpPr>
          <p:cNvPr id="13" name="Title 1">
            <a:extLst>
              <a:ext uri="{FF2B5EF4-FFF2-40B4-BE49-F238E27FC236}">
                <a16:creationId xmlns:a16="http://schemas.microsoft.com/office/drawing/2014/main" id="{D73E48DB-3B72-4D64-9A38-002E0D0FA270}"/>
              </a:ext>
            </a:extLst>
          </p:cNvPr>
          <p:cNvSpPr>
            <a:spLocks noGrp="1"/>
          </p:cNvSpPr>
          <p:nvPr>
            <p:ph type="title"/>
          </p:nvPr>
        </p:nvSpPr>
        <p:spPr>
          <a:xfrm>
            <a:off x="925686" y="240159"/>
            <a:ext cx="5321852" cy="1371600"/>
          </a:xfrm>
        </p:spPr>
        <p:txBody>
          <a:bodyPr>
            <a:normAutofit fontScale="90000"/>
          </a:bodyPr>
          <a:lstStyle/>
          <a:p>
            <a:r>
              <a:rPr lang="en-US" i="1" dirty="0"/>
              <a:t>Shulchan </a:t>
            </a:r>
            <a:r>
              <a:rPr lang="en-US" i="1" dirty="0" err="1"/>
              <a:t>orekh</a:t>
            </a:r>
            <a:r>
              <a:rPr lang="en-US" i="1" dirty="0"/>
              <a:t> </a:t>
            </a:r>
            <a:r>
              <a:rPr lang="en-US" dirty="0"/>
              <a:t>–</a:t>
            </a:r>
            <a:br>
              <a:rPr lang="en-US" dirty="0"/>
            </a:br>
            <a:r>
              <a:rPr lang="en-US" dirty="0"/>
              <a:t> </a:t>
            </a:r>
            <a:r>
              <a:rPr lang="he-IL" dirty="0"/>
              <a:t>שֻׁלְחָן עוֹרֵךְ</a:t>
            </a:r>
            <a:endParaRPr lang="en-US" dirty="0"/>
          </a:p>
        </p:txBody>
      </p:sp>
      <p:sp>
        <p:nvSpPr>
          <p:cNvPr id="2" name="Slide Number Placeholder 1">
            <a:extLst>
              <a:ext uri="{FF2B5EF4-FFF2-40B4-BE49-F238E27FC236}">
                <a16:creationId xmlns:a16="http://schemas.microsoft.com/office/drawing/2014/main" id="{0F7C0526-9A8B-DA4C-BF94-3F9DA7317EB8}"/>
              </a:ext>
            </a:extLst>
          </p:cNvPr>
          <p:cNvSpPr>
            <a:spLocks noGrp="1"/>
          </p:cNvSpPr>
          <p:nvPr>
            <p:ph type="sldNum" sz="quarter" idx="12"/>
          </p:nvPr>
        </p:nvSpPr>
        <p:spPr/>
        <p:txBody>
          <a:bodyPr/>
          <a:lstStyle/>
          <a:p>
            <a:fld id="{DDED6A29-E892-43EE-9CD2-63AC645924D9}" type="slidenum">
              <a:rPr lang="en-US" smtClean="0"/>
              <a:t>56</a:t>
            </a:fld>
            <a:endParaRPr lang="en-US"/>
          </a:p>
        </p:txBody>
      </p:sp>
    </p:spTree>
    <p:extLst>
      <p:ext uri="{BB962C8B-B14F-4D97-AF65-F5344CB8AC3E}">
        <p14:creationId xmlns:p14="http://schemas.microsoft.com/office/powerpoint/2010/main" val="13771409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i="1" dirty="0"/>
              <a:t>Shulchan </a:t>
            </a:r>
            <a:r>
              <a:rPr lang="en-US" i="1" dirty="0" err="1"/>
              <a:t>orekh</a:t>
            </a:r>
            <a:r>
              <a:rPr lang="en-US" i="1" dirty="0"/>
              <a:t> </a:t>
            </a:r>
            <a:r>
              <a:rPr lang="en-US" dirty="0"/>
              <a:t>- </a:t>
            </a:r>
            <a:r>
              <a:rPr lang="he-IL" dirty="0"/>
              <a:t>שֻׁלְחָן עוֹרֵךְ</a:t>
            </a:r>
            <a:br>
              <a:rPr lang="en-US" dirty="0"/>
            </a:br>
            <a:r>
              <a:rPr lang="en-US" sz="2200" dirty="0"/>
              <a:t>Some pictures of the </a:t>
            </a:r>
            <a:r>
              <a:rPr lang="en-US" sz="2200" dirty="0" err="1"/>
              <a:t>hoilday</a:t>
            </a:r>
            <a:r>
              <a:rPr lang="en-US" sz="2200" dirty="0"/>
              <a:t> table to enjoy:</a:t>
            </a:r>
          </a:p>
        </p:txBody>
      </p:sp>
      <p:pic>
        <p:nvPicPr>
          <p:cNvPr id="6" name="Picture 5" descr="A picture containing rug, fabric&#10;&#10;Description automatically generated">
            <a:extLst>
              <a:ext uri="{FF2B5EF4-FFF2-40B4-BE49-F238E27FC236}">
                <a16:creationId xmlns:a16="http://schemas.microsoft.com/office/drawing/2014/main" id="{3EBF1A25-385D-4218-9AE9-44868B03A2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313" y="1524571"/>
            <a:ext cx="3440123" cy="5326912"/>
          </a:xfrm>
          <a:prstGeom prst="rect">
            <a:avLst/>
          </a:prstGeom>
        </p:spPr>
      </p:pic>
      <p:pic>
        <p:nvPicPr>
          <p:cNvPr id="8" name="Picture 7" descr="A picture containing text, book&#10;&#10;Description automatically generated">
            <a:extLst>
              <a:ext uri="{FF2B5EF4-FFF2-40B4-BE49-F238E27FC236}">
                <a16:creationId xmlns:a16="http://schemas.microsoft.com/office/drawing/2014/main" id="{DA17CE33-4992-44B7-86C1-3EBC39AAB8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7246" y="1656691"/>
            <a:ext cx="5718116" cy="4967119"/>
          </a:xfrm>
          <a:prstGeom prst="rect">
            <a:avLst/>
          </a:prstGeom>
        </p:spPr>
      </p:pic>
      <p:sp>
        <p:nvSpPr>
          <p:cNvPr id="3" name="Slide Number Placeholder 2">
            <a:extLst>
              <a:ext uri="{FF2B5EF4-FFF2-40B4-BE49-F238E27FC236}">
                <a16:creationId xmlns:a16="http://schemas.microsoft.com/office/drawing/2014/main" id="{FBF90266-27F7-8141-A97F-362DFF30F4F6}"/>
              </a:ext>
            </a:extLst>
          </p:cNvPr>
          <p:cNvSpPr>
            <a:spLocks noGrp="1"/>
          </p:cNvSpPr>
          <p:nvPr>
            <p:ph type="sldNum" sz="quarter" idx="12"/>
          </p:nvPr>
        </p:nvSpPr>
        <p:spPr/>
        <p:txBody>
          <a:bodyPr/>
          <a:lstStyle/>
          <a:p>
            <a:fld id="{DDED6A29-E892-43EE-9CD2-63AC645924D9}" type="slidenum">
              <a:rPr lang="en-US" smtClean="0"/>
              <a:t>57</a:t>
            </a:fld>
            <a:endParaRPr lang="en-US"/>
          </a:p>
        </p:txBody>
      </p:sp>
      <p:sp>
        <p:nvSpPr>
          <p:cNvPr id="7" name="TextBox 6">
            <a:extLst>
              <a:ext uri="{FF2B5EF4-FFF2-40B4-BE49-F238E27FC236}">
                <a16:creationId xmlns:a16="http://schemas.microsoft.com/office/drawing/2014/main" id="{3552FC7A-7E27-4044-8E12-77A21ACB6CB1}"/>
              </a:ext>
            </a:extLst>
          </p:cNvPr>
          <p:cNvSpPr txBox="1"/>
          <p:nvPr/>
        </p:nvSpPr>
        <p:spPr>
          <a:xfrm>
            <a:off x="29057" y="-66907"/>
            <a:ext cx="1282390" cy="369332"/>
          </a:xfrm>
          <a:prstGeom prst="rect">
            <a:avLst/>
          </a:prstGeom>
          <a:noFill/>
        </p:spPr>
        <p:txBody>
          <a:bodyPr wrap="square" rtlCol="0">
            <a:spAutoFit/>
          </a:bodyPr>
          <a:lstStyle/>
          <a:p>
            <a:r>
              <a:rPr lang="en-US" dirty="0">
                <a:hlinkClick r:id="rId4" action="ppaction://hlinksldjump"/>
              </a:rPr>
              <a:t>Short cuts</a:t>
            </a:r>
            <a:endParaRPr lang="en-US" dirty="0"/>
          </a:p>
        </p:txBody>
      </p:sp>
    </p:spTree>
    <p:extLst>
      <p:ext uri="{BB962C8B-B14F-4D97-AF65-F5344CB8AC3E}">
        <p14:creationId xmlns:p14="http://schemas.microsoft.com/office/powerpoint/2010/main" val="2630190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i="1" dirty="0"/>
              <a:t>Shulchan </a:t>
            </a:r>
            <a:r>
              <a:rPr lang="en-US" i="1" dirty="0" err="1"/>
              <a:t>orekh</a:t>
            </a:r>
            <a:r>
              <a:rPr lang="en-US" i="1" dirty="0"/>
              <a:t> </a:t>
            </a:r>
            <a:r>
              <a:rPr lang="en-US" dirty="0"/>
              <a:t>- </a:t>
            </a:r>
            <a:r>
              <a:rPr lang="he-IL" dirty="0"/>
              <a:t>שֻׁלְחָן עוֹרֵךְ</a:t>
            </a:r>
            <a:endParaRPr lang="en-US" dirty="0"/>
          </a:p>
        </p:txBody>
      </p:sp>
      <p:pic>
        <p:nvPicPr>
          <p:cNvPr id="4" name="Picture 3" descr="A close up of a box&#10;&#10;Description automatically generated">
            <a:extLst>
              <a:ext uri="{FF2B5EF4-FFF2-40B4-BE49-F238E27FC236}">
                <a16:creationId xmlns:a16="http://schemas.microsoft.com/office/drawing/2014/main" id="{68FB50A0-99C0-4834-9F5A-D85DA12726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6395" y="1473186"/>
            <a:ext cx="8390860" cy="5235963"/>
          </a:xfrm>
          <a:prstGeom prst="rect">
            <a:avLst/>
          </a:prstGeom>
        </p:spPr>
      </p:pic>
      <p:sp>
        <p:nvSpPr>
          <p:cNvPr id="3" name="Slide Number Placeholder 2">
            <a:extLst>
              <a:ext uri="{FF2B5EF4-FFF2-40B4-BE49-F238E27FC236}">
                <a16:creationId xmlns:a16="http://schemas.microsoft.com/office/drawing/2014/main" id="{07A3BCC5-FAA3-EE49-9254-44F905BFB2AC}"/>
              </a:ext>
            </a:extLst>
          </p:cNvPr>
          <p:cNvSpPr>
            <a:spLocks noGrp="1"/>
          </p:cNvSpPr>
          <p:nvPr>
            <p:ph type="sldNum" sz="quarter" idx="12"/>
          </p:nvPr>
        </p:nvSpPr>
        <p:spPr/>
        <p:txBody>
          <a:bodyPr/>
          <a:lstStyle/>
          <a:p>
            <a:fld id="{DDED6A29-E892-43EE-9CD2-63AC645924D9}" type="slidenum">
              <a:rPr lang="en-US" smtClean="0"/>
              <a:t>58</a:t>
            </a:fld>
            <a:endParaRPr lang="en-US"/>
          </a:p>
        </p:txBody>
      </p:sp>
    </p:spTree>
    <p:extLst>
      <p:ext uri="{BB962C8B-B14F-4D97-AF65-F5344CB8AC3E}">
        <p14:creationId xmlns:p14="http://schemas.microsoft.com/office/powerpoint/2010/main" val="20137781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dirty="0"/>
              <a:t>Shulchan </a:t>
            </a:r>
            <a:r>
              <a:rPr lang="en-US" dirty="0" err="1"/>
              <a:t>orekh</a:t>
            </a:r>
            <a:r>
              <a:rPr lang="en-US" dirty="0"/>
              <a:t> - </a:t>
            </a:r>
            <a:r>
              <a:rPr lang="he-IL" dirty="0"/>
              <a:t>שֻׁלְחָן עוֹרֵךְ</a:t>
            </a:r>
            <a:endParaRPr lang="en-US" dirty="0"/>
          </a:p>
        </p:txBody>
      </p:sp>
      <p:pic>
        <p:nvPicPr>
          <p:cNvPr id="7" name="Picture 6" descr="A group of people posing for a photo&#10;&#10;Description automatically generated">
            <a:extLst>
              <a:ext uri="{FF2B5EF4-FFF2-40B4-BE49-F238E27FC236}">
                <a16:creationId xmlns:a16="http://schemas.microsoft.com/office/drawing/2014/main" id="{81242DDD-0F48-4EAB-87A3-4F311AF36B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19549" y="2995781"/>
            <a:ext cx="5805651" cy="3636335"/>
          </a:xfrm>
          <a:prstGeom prst="rect">
            <a:avLst/>
          </a:prstGeom>
        </p:spPr>
      </p:pic>
      <p:pic>
        <p:nvPicPr>
          <p:cNvPr id="11" name="Picture 10" descr="A group of people posing for a photo&#10;&#10;Description automatically generated">
            <a:extLst>
              <a:ext uri="{FF2B5EF4-FFF2-40B4-BE49-F238E27FC236}">
                <a16:creationId xmlns:a16="http://schemas.microsoft.com/office/drawing/2014/main" id="{F6144069-669B-4DAF-A8E6-9E152B9D67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045" y="1233377"/>
            <a:ext cx="5941499" cy="3978682"/>
          </a:xfrm>
          <a:prstGeom prst="rect">
            <a:avLst/>
          </a:prstGeom>
        </p:spPr>
      </p:pic>
      <p:sp>
        <p:nvSpPr>
          <p:cNvPr id="3" name="Slide Number Placeholder 2">
            <a:extLst>
              <a:ext uri="{FF2B5EF4-FFF2-40B4-BE49-F238E27FC236}">
                <a16:creationId xmlns:a16="http://schemas.microsoft.com/office/drawing/2014/main" id="{D06201EB-FF7F-D54B-80E5-408733C734CF}"/>
              </a:ext>
            </a:extLst>
          </p:cNvPr>
          <p:cNvSpPr>
            <a:spLocks noGrp="1"/>
          </p:cNvSpPr>
          <p:nvPr>
            <p:ph type="sldNum" sz="quarter" idx="12"/>
          </p:nvPr>
        </p:nvSpPr>
        <p:spPr>
          <a:xfrm>
            <a:off x="10393680" y="276008"/>
            <a:ext cx="1463040" cy="274320"/>
          </a:xfrm>
        </p:spPr>
        <p:txBody>
          <a:bodyPr/>
          <a:lstStyle/>
          <a:p>
            <a:fld id="{DDED6A29-E892-43EE-9CD2-63AC645924D9}" type="slidenum">
              <a:rPr lang="en-US" smtClean="0"/>
              <a:t>59</a:t>
            </a:fld>
            <a:endParaRPr lang="en-US" dirty="0"/>
          </a:p>
        </p:txBody>
      </p:sp>
    </p:spTree>
    <p:extLst>
      <p:ext uri="{BB962C8B-B14F-4D97-AF65-F5344CB8AC3E}">
        <p14:creationId xmlns:p14="http://schemas.microsoft.com/office/powerpoint/2010/main" val="4231395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2A53E01A-CD2C-45F4-8CCD-4770351DC3B8}"/>
              </a:ext>
            </a:extLst>
          </p:cNvPr>
          <p:cNvSpPr>
            <a:spLocks noGrp="1"/>
          </p:cNvSpPr>
          <p:nvPr>
            <p:ph idx="1"/>
          </p:nvPr>
        </p:nvSpPr>
        <p:spPr>
          <a:xfrm>
            <a:off x="1066800" y="4390571"/>
            <a:ext cx="5733142" cy="1509486"/>
          </a:xfrm>
        </p:spPr>
        <p:txBody>
          <a:bodyPr>
            <a:normAutofit fontScale="85000" lnSpcReduction="20000"/>
          </a:bodyPr>
          <a:lstStyle/>
          <a:p>
            <a:r>
              <a:rPr lang="en-US" sz="2400" dirty="0"/>
              <a:t>Why an international seder?</a:t>
            </a:r>
          </a:p>
          <a:p>
            <a:pPr lvl="1"/>
            <a:r>
              <a:rPr lang="en-US" sz="2400" dirty="0"/>
              <a:t>When we are stuck in the “narrow place” of our homes, we can still connect symbolically with Jewish communities around the world</a:t>
            </a:r>
          </a:p>
          <a:p>
            <a:pPr marL="0" indent="0">
              <a:buNone/>
            </a:pPr>
            <a:endParaRPr lang="en-US" sz="2800" dirty="0"/>
          </a:p>
        </p:txBody>
      </p:sp>
      <p:pic>
        <p:nvPicPr>
          <p:cNvPr id="5" name="Picture 4" descr="A group of people sitting at a table&#10;&#10;Description automatically generated">
            <a:extLst>
              <a:ext uri="{FF2B5EF4-FFF2-40B4-BE49-F238E27FC236}">
                <a16:creationId xmlns:a16="http://schemas.microsoft.com/office/drawing/2014/main" id="{846E8E92-901B-416C-B6E2-49EFCE503B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9942" y="-236765"/>
            <a:ext cx="5152552" cy="6858000"/>
          </a:xfrm>
          <a:prstGeom prst="rect">
            <a:avLst/>
          </a:prstGeom>
        </p:spPr>
      </p:pic>
      <p:sp>
        <p:nvSpPr>
          <p:cNvPr id="6" name="Content Placeholder 2">
            <a:extLst>
              <a:ext uri="{FF2B5EF4-FFF2-40B4-BE49-F238E27FC236}">
                <a16:creationId xmlns:a16="http://schemas.microsoft.com/office/drawing/2014/main" id="{5DDEC5DF-BD0D-524B-9052-A819CB8B73AF}"/>
              </a:ext>
            </a:extLst>
          </p:cNvPr>
          <p:cNvSpPr txBox="1">
            <a:spLocks/>
          </p:cNvSpPr>
          <p:nvPr/>
        </p:nvSpPr>
        <p:spPr>
          <a:xfrm>
            <a:off x="1066799" y="1894114"/>
            <a:ext cx="5733143" cy="2387598"/>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sz="2400" dirty="0"/>
              <a:t>Zoom Introductions: Invite each guest individually to share:</a:t>
            </a:r>
          </a:p>
          <a:p>
            <a:pPr lvl="1"/>
            <a:r>
              <a:rPr lang="en-US" sz="2400" dirty="0"/>
              <a:t>Name</a:t>
            </a:r>
          </a:p>
          <a:p>
            <a:pPr lvl="1"/>
            <a:r>
              <a:rPr lang="en-US" sz="2400" dirty="0"/>
              <a:t>Location</a:t>
            </a:r>
          </a:p>
          <a:p>
            <a:pPr lvl="1"/>
            <a:r>
              <a:rPr lang="en-US" sz="2400" dirty="0"/>
              <a:t>Coronavirus/vaccine check-in</a:t>
            </a:r>
          </a:p>
          <a:p>
            <a:pPr lvl="1"/>
            <a:r>
              <a:rPr lang="en-US" sz="2400" dirty="0"/>
              <a:t>A thought about how the Exodus story relates to our situation</a:t>
            </a:r>
          </a:p>
        </p:txBody>
      </p:sp>
      <p:sp>
        <p:nvSpPr>
          <p:cNvPr id="4" name="Slide Number Placeholder 3">
            <a:extLst>
              <a:ext uri="{FF2B5EF4-FFF2-40B4-BE49-F238E27FC236}">
                <a16:creationId xmlns:a16="http://schemas.microsoft.com/office/drawing/2014/main" id="{BFA0CBF2-D40A-3442-9D85-BEA214F40F32}"/>
              </a:ext>
            </a:extLst>
          </p:cNvPr>
          <p:cNvSpPr>
            <a:spLocks noGrp="1"/>
          </p:cNvSpPr>
          <p:nvPr>
            <p:ph type="sldNum" sz="quarter" idx="12"/>
          </p:nvPr>
        </p:nvSpPr>
        <p:spPr>
          <a:xfrm>
            <a:off x="5097780" y="6215406"/>
            <a:ext cx="1463040" cy="274320"/>
          </a:xfrm>
        </p:spPr>
        <p:txBody>
          <a:bodyPr/>
          <a:lstStyle/>
          <a:p>
            <a:fld id="{DDED6A29-E892-43EE-9CD2-63AC645924D9}" type="slidenum">
              <a:rPr lang="en-US" smtClean="0"/>
              <a:t>6</a:t>
            </a:fld>
            <a:endParaRPr lang="en-US" dirty="0"/>
          </a:p>
        </p:txBody>
      </p:sp>
    </p:spTree>
    <p:extLst>
      <p:ext uri="{BB962C8B-B14F-4D97-AF65-F5344CB8AC3E}">
        <p14:creationId xmlns:p14="http://schemas.microsoft.com/office/powerpoint/2010/main" val="9227931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i="1" dirty="0"/>
              <a:t>Shulchan </a:t>
            </a:r>
            <a:r>
              <a:rPr lang="en-US" i="1" dirty="0" err="1"/>
              <a:t>orekh</a:t>
            </a:r>
            <a:r>
              <a:rPr lang="en-US" dirty="0"/>
              <a:t> - </a:t>
            </a:r>
            <a:r>
              <a:rPr lang="he-IL" dirty="0"/>
              <a:t>שֻׁלְחָן עוֹרֵךְ</a:t>
            </a:r>
            <a:endParaRPr lang="en-US" dirty="0"/>
          </a:p>
        </p:txBody>
      </p:sp>
      <p:pic>
        <p:nvPicPr>
          <p:cNvPr id="3" name="Picture 2" descr="Ethiopians-Passover3-matsa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65" y="1350747"/>
            <a:ext cx="6650410" cy="4156506"/>
          </a:xfrm>
          <a:prstGeom prst="rect">
            <a:avLst/>
          </a:prstGeom>
        </p:spPr>
      </p:pic>
      <p:sp>
        <p:nvSpPr>
          <p:cNvPr id="5" name="TextBox 4"/>
          <p:cNvSpPr txBox="1"/>
          <p:nvPr/>
        </p:nvSpPr>
        <p:spPr>
          <a:xfrm>
            <a:off x="448737" y="5651162"/>
            <a:ext cx="5358738" cy="369332"/>
          </a:xfrm>
          <a:prstGeom prst="rect">
            <a:avLst/>
          </a:prstGeom>
          <a:noFill/>
        </p:spPr>
        <p:txBody>
          <a:bodyPr wrap="square" rtlCol="0">
            <a:spAutoFit/>
          </a:bodyPr>
          <a:lstStyle/>
          <a:p>
            <a:r>
              <a:rPr lang="en-US" dirty="0"/>
              <a:t>Sifting wheat for </a:t>
            </a:r>
            <a:r>
              <a:rPr lang="en-US" i="1" dirty="0" err="1"/>
              <a:t>matsah</a:t>
            </a:r>
            <a:r>
              <a:rPr lang="en-US" dirty="0"/>
              <a:t> in Gondar Ethiopia</a:t>
            </a:r>
          </a:p>
        </p:txBody>
      </p:sp>
      <p:pic>
        <p:nvPicPr>
          <p:cNvPr id="7" name="Picture 6" descr="A black and white photo of a person&#10;&#10;Description automatically generated">
            <a:extLst>
              <a:ext uri="{FF2B5EF4-FFF2-40B4-BE49-F238E27FC236}">
                <a16:creationId xmlns:a16="http://schemas.microsoft.com/office/drawing/2014/main" id="{56D76F81-7C74-5843-94B0-FC2E07C1FB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9320" y="1845945"/>
            <a:ext cx="4693919" cy="4777954"/>
          </a:xfrm>
          <a:prstGeom prst="rect">
            <a:avLst/>
          </a:prstGeom>
        </p:spPr>
      </p:pic>
      <p:sp>
        <p:nvSpPr>
          <p:cNvPr id="8" name="TextBox 7">
            <a:extLst>
              <a:ext uri="{FF2B5EF4-FFF2-40B4-BE49-F238E27FC236}">
                <a16:creationId xmlns:a16="http://schemas.microsoft.com/office/drawing/2014/main" id="{C741089C-C37E-D145-8EDF-72BC8C2AE345}"/>
              </a:ext>
            </a:extLst>
          </p:cNvPr>
          <p:cNvSpPr txBox="1"/>
          <p:nvPr/>
        </p:nvSpPr>
        <p:spPr>
          <a:xfrm>
            <a:off x="8239724" y="1468107"/>
            <a:ext cx="2525921" cy="369332"/>
          </a:xfrm>
          <a:prstGeom prst="rect">
            <a:avLst/>
          </a:prstGeom>
          <a:noFill/>
        </p:spPr>
        <p:txBody>
          <a:bodyPr wrap="square" rtlCol="0">
            <a:spAutoFit/>
          </a:bodyPr>
          <a:lstStyle/>
          <a:p>
            <a:r>
              <a:rPr lang="en-US" dirty="0"/>
              <a:t>A soldiers’ seder</a:t>
            </a:r>
          </a:p>
        </p:txBody>
      </p:sp>
      <p:sp>
        <p:nvSpPr>
          <p:cNvPr id="9" name="Slide Number Placeholder 8">
            <a:extLst>
              <a:ext uri="{FF2B5EF4-FFF2-40B4-BE49-F238E27FC236}">
                <a16:creationId xmlns:a16="http://schemas.microsoft.com/office/drawing/2014/main" id="{471B4B8D-7E46-AF45-8F9E-8F33BB68CDC3}"/>
              </a:ext>
            </a:extLst>
          </p:cNvPr>
          <p:cNvSpPr>
            <a:spLocks noGrp="1"/>
          </p:cNvSpPr>
          <p:nvPr>
            <p:ph type="sldNum" sz="quarter" idx="12"/>
          </p:nvPr>
        </p:nvSpPr>
        <p:spPr/>
        <p:txBody>
          <a:bodyPr/>
          <a:lstStyle/>
          <a:p>
            <a:fld id="{DDED6A29-E892-43EE-9CD2-63AC645924D9}" type="slidenum">
              <a:rPr lang="en-US" smtClean="0"/>
              <a:t>60</a:t>
            </a:fld>
            <a:endParaRPr lang="en-US"/>
          </a:p>
        </p:txBody>
      </p:sp>
    </p:spTree>
    <p:extLst>
      <p:ext uri="{BB962C8B-B14F-4D97-AF65-F5344CB8AC3E}">
        <p14:creationId xmlns:p14="http://schemas.microsoft.com/office/powerpoint/2010/main" val="22101149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i="1" dirty="0"/>
              <a:t>Shulchan </a:t>
            </a:r>
            <a:r>
              <a:rPr lang="en-US" i="1" dirty="0" err="1"/>
              <a:t>orekh</a:t>
            </a:r>
            <a:r>
              <a:rPr lang="en-US" i="1" dirty="0"/>
              <a:t> </a:t>
            </a:r>
            <a:r>
              <a:rPr lang="en-US" dirty="0"/>
              <a:t>- </a:t>
            </a:r>
            <a:r>
              <a:rPr lang="he-IL" dirty="0"/>
              <a:t>שֻׁלְחָן עוֹרֵךְ</a:t>
            </a:r>
            <a:endParaRPr lang="en-US" dirty="0"/>
          </a:p>
        </p:txBody>
      </p:sp>
      <p:pic>
        <p:nvPicPr>
          <p:cNvPr id="5" name="Picture 4" descr="A person at the seder table&#10;&#10;Description automatically generated">
            <a:extLst>
              <a:ext uri="{FF2B5EF4-FFF2-40B4-BE49-F238E27FC236}">
                <a16:creationId xmlns:a16="http://schemas.microsoft.com/office/drawing/2014/main" id="{3BBB963E-C094-45F9-9E06-CD78196CB0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8720" y="2727258"/>
            <a:ext cx="6239658" cy="3864928"/>
          </a:xfrm>
          <a:prstGeom prst="rect">
            <a:avLst/>
          </a:prstGeom>
        </p:spPr>
      </p:pic>
      <p:pic>
        <p:nvPicPr>
          <p:cNvPr id="6" name="Picture 5" descr="A person reading the haggadah&#10;&#10;Description automatically generated">
            <a:extLst>
              <a:ext uri="{FF2B5EF4-FFF2-40B4-BE49-F238E27FC236}">
                <a16:creationId xmlns:a16="http://schemas.microsoft.com/office/drawing/2014/main" id="{4414CFE7-BCA3-694B-A5E5-DFD40C6FBF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28956" y="1637414"/>
            <a:ext cx="6117842" cy="3535477"/>
          </a:xfrm>
          <a:prstGeom prst="rect">
            <a:avLst/>
          </a:prstGeom>
        </p:spPr>
      </p:pic>
      <p:sp>
        <p:nvSpPr>
          <p:cNvPr id="3" name="Slide Number Placeholder 2">
            <a:extLst>
              <a:ext uri="{FF2B5EF4-FFF2-40B4-BE49-F238E27FC236}">
                <a16:creationId xmlns:a16="http://schemas.microsoft.com/office/drawing/2014/main" id="{91ABB508-E6B5-7E42-A98E-3F22719A8565}"/>
              </a:ext>
            </a:extLst>
          </p:cNvPr>
          <p:cNvSpPr>
            <a:spLocks noGrp="1"/>
          </p:cNvSpPr>
          <p:nvPr>
            <p:ph type="sldNum" sz="quarter" idx="12"/>
          </p:nvPr>
        </p:nvSpPr>
        <p:spPr/>
        <p:txBody>
          <a:bodyPr/>
          <a:lstStyle/>
          <a:p>
            <a:fld id="{DDED6A29-E892-43EE-9CD2-63AC645924D9}" type="slidenum">
              <a:rPr lang="en-US" smtClean="0"/>
              <a:t>61</a:t>
            </a:fld>
            <a:endParaRPr lang="en-US"/>
          </a:p>
        </p:txBody>
      </p:sp>
    </p:spTree>
    <p:extLst>
      <p:ext uri="{BB962C8B-B14F-4D97-AF65-F5344CB8AC3E}">
        <p14:creationId xmlns:p14="http://schemas.microsoft.com/office/powerpoint/2010/main" val="35695509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i="1" dirty="0"/>
              <a:t>Shulchan </a:t>
            </a:r>
            <a:r>
              <a:rPr lang="en-US" i="1" dirty="0" err="1"/>
              <a:t>orekh</a:t>
            </a:r>
            <a:r>
              <a:rPr lang="en-US" i="1" dirty="0"/>
              <a:t> </a:t>
            </a:r>
            <a:r>
              <a:rPr lang="en-US" dirty="0"/>
              <a:t>- </a:t>
            </a:r>
            <a:r>
              <a:rPr lang="he-IL" dirty="0"/>
              <a:t>שֻׁלְחָן עוֹרֵךְ</a:t>
            </a:r>
            <a:endParaRPr lang="en-US" dirty="0"/>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670252" y="1626783"/>
            <a:ext cx="10834176" cy="4486634"/>
          </a:xfrm>
        </p:spPr>
        <p:txBody>
          <a:bodyPr>
            <a:noAutofit/>
          </a:bodyPr>
          <a:lstStyle/>
          <a:p>
            <a:pPr marL="0" indent="0">
              <a:buNone/>
            </a:pPr>
            <a:r>
              <a:rPr lang="en-US" sz="2000" b="1" dirty="0"/>
              <a:t>Proverbs:</a:t>
            </a:r>
          </a:p>
          <a:p>
            <a:pPr marL="0" indent="0">
              <a:buNone/>
            </a:pPr>
            <a:r>
              <a:rPr lang="en-US" sz="2000" dirty="0"/>
              <a:t>Jewish Neo-Aramaic in </a:t>
            </a:r>
            <a:r>
              <a:rPr lang="en-US" sz="2000" dirty="0" err="1"/>
              <a:t>Zakho</a:t>
            </a:r>
            <a:r>
              <a:rPr lang="en-US" sz="2000" dirty="0"/>
              <a:t>, Iraq: </a:t>
            </a:r>
            <a:r>
              <a:rPr lang="en-US" sz="2000" i="1" dirty="0"/>
              <a:t>‘</a:t>
            </a:r>
            <a:r>
              <a:rPr lang="en-US" sz="2000" i="1" dirty="0" err="1"/>
              <a:t>ez</a:t>
            </a:r>
            <a:r>
              <a:rPr lang="en-US" sz="2000" i="1" dirty="0"/>
              <a:t> </a:t>
            </a:r>
            <a:r>
              <a:rPr lang="en-US" sz="2000" i="1" dirty="0" err="1"/>
              <a:t>moshe</a:t>
            </a:r>
            <a:r>
              <a:rPr lang="en-US" sz="2000" i="1" dirty="0"/>
              <a:t>, </a:t>
            </a:r>
            <a:r>
              <a:rPr lang="en-US" sz="2000" i="1" dirty="0" err="1"/>
              <a:t>qazele</a:t>
            </a:r>
            <a:r>
              <a:rPr lang="en-US" sz="2000" i="1" dirty="0"/>
              <a:t> </a:t>
            </a:r>
            <a:r>
              <a:rPr lang="en-US" sz="2000" i="1" dirty="0" err="1"/>
              <a:t>mnoshe</a:t>
            </a:r>
            <a:r>
              <a:rPr lang="en-US" sz="2000" i="1" dirty="0"/>
              <a:t> </a:t>
            </a:r>
            <a:r>
              <a:rPr lang="en-US" sz="2000" dirty="0"/>
              <a:t>(Holiday of Moses, He provides Himself [God helps needy people celebrate Passover])</a:t>
            </a:r>
          </a:p>
          <a:p>
            <a:pPr marL="0" indent="0">
              <a:buNone/>
            </a:pPr>
            <a:r>
              <a:rPr lang="en-US" sz="2000" dirty="0"/>
              <a:t>Yiddish in Vilna, Lithuania: </a:t>
            </a:r>
            <a:r>
              <a:rPr lang="en-US" sz="2000" i="1" dirty="0" err="1"/>
              <a:t>Matses</a:t>
            </a:r>
            <a:r>
              <a:rPr lang="en-US" sz="2000" i="1" dirty="0"/>
              <a:t> un </a:t>
            </a:r>
            <a:r>
              <a:rPr lang="en-US" sz="2000" i="1" dirty="0" err="1"/>
              <a:t>vayn</a:t>
            </a:r>
            <a:r>
              <a:rPr lang="en-US" sz="2000" i="1" dirty="0"/>
              <a:t> </a:t>
            </a:r>
            <a:r>
              <a:rPr lang="en-US" sz="2000" i="1" dirty="0" err="1"/>
              <a:t>muz</a:t>
            </a:r>
            <a:r>
              <a:rPr lang="en-US" sz="2000" i="1" dirty="0"/>
              <a:t> </a:t>
            </a:r>
            <a:r>
              <a:rPr lang="en-US" sz="2000" i="1" dirty="0" err="1"/>
              <a:t>zayn</a:t>
            </a:r>
            <a:r>
              <a:rPr lang="en-US" sz="2000" i="1" dirty="0"/>
              <a:t>, </a:t>
            </a:r>
            <a:r>
              <a:rPr lang="en-US" sz="2000" i="1" dirty="0" err="1"/>
              <a:t>shmalts</a:t>
            </a:r>
            <a:r>
              <a:rPr lang="en-US" sz="2000" i="1" dirty="0"/>
              <a:t> un </a:t>
            </a:r>
            <a:r>
              <a:rPr lang="en-US" sz="2000" i="1" dirty="0" err="1"/>
              <a:t>eyer</a:t>
            </a:r>
            <a:r>
              <a:rPr lang="en-US" sz="2000" i="1" dirty="0"/>
              <a:t> – nit </a:t>
            </a:r>
            <a:r>
              <a:rPr lang="en-US" sz="2000" i="1" dirty="0" err="1"/>
              <a:t>zeyer</a:t>
            </a:r>
            <a:r>
              <a:rPr lang="en-US" sz="2000" i="1" dirty="0"/>
              <a:t> </a:t>
            </a:r>
            <a:r>
              <a:rPr lang="en-US" sz="2000" dirty="0"/>
              <a:t>(matzah and wine are a must, chicken fat and eggs – not so much)</a:t>
            </a:r>
          </a:p>
          <a:p>
            <a:pPr marL="0" indent="0">
              <a:buNone/>
            </a:pPr>
            <a:endParaRPr lang="en-US" sz="2000" dirty="0"/>
          </a:p>
          <a:p>
            <a:pPr marL="0" indent="0">
              <a:buNone/>
            </a:pPr>
            <a:r>
              <a:rPr lang="en-US" sz="2000" b="1" dirty="0"/>
              <a:t>Fun fact:</a:t>
            </a:r>
          </a:p>
          <a:p>
            <a:pPr marL="0" indent="0">
              <a:buNone/>
            </a:pPr>
            <a:r>
              <a:rPr lang="en-US" sz="2000" dirty="0"/>
              <a:t>Some Jews in Arabic-speaking lands avoid eating chickpeas on Passover, even though they eat other </a:t>
            </a:r>
            <a:r>
              <a:rPr lang="en-US" sz="2000" i="1" dirty="0" err="1"/>
              <a:t>kitniyot</a:t>
            </a:r>
            <a:r>
              <a:rPr lang="en-US" sz="2000" i="1" dirty="0"/>
              <a:t> </a:t>
            </a:r>
            <a:r>
              <a:rPr lang="en-US" sz="2000" dirty="0"/>
              <a:t>(beans). One explanation is that </a:t>
            </a:r>
            <a:r>
              <a:rPr lang="en-US" sz="2000" i="1" dirty="0" err="1"/>
              <a:t>chummus</a:t>
            </a:r>
            <a:r>
              <a:rPr lang="en-US" sz="2000" dirty="0"/>
              <a:t> (chickpea) sounds like the way the word </a:t>
            </a:r>
            <a:r>
              <a:rPr lang="en-US" sz="2000" i="1" dirty="0"/>
              <a:t>chametz</a:t>
            </a:r>
            <a:r>
              <a:rPr lang="en-US" sz="2000" dirty="0"/>
              <a:t> (leavened products forbidden on Passover) is pronounced in Mizrachi Hebrew: </a:t>
            </a:r>
            <a:r>
              <a:rPr lang="en-US" sz="2000" i="1" dirty="0" err="1"/>
              <a:t>chames</a:t>
            </a:r>
            <a:r>
              <a:rPr lang="en-US" sz="2000" dirty="0"/>
              <a:t>.</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3" name="Slide Number Placeholder 2">
            <a:extLst>
              <a:ext uri="{FF2B5EF4-FFF2-40B4-BE49-F238E27FC236}">
                <a16:creationId xmlns:a16="http://schemas.microsoft.com/office/drawing/2014/main" id="{EB848E1A-DB61-1341-8545-41D75A39A02A}"/>
              </a:ext>
            </a:extLst>
          </p:cNvPr>
          <p:cNvSpPr>
            <a:spLocks noGrp="1"/>
          </p:cNvSpPr>
          <p:nvPr>
            <p:ph type="sldNum" sz="quarter" idx="12"/>
          </p:nvPr>
        </p:nvSpPr>
        <p:spPr/>
        <p:txBody>
          <a:bodyPr/>
          <a:lstStyle/>
          <a:p>
            <a:fld id="{DDED6A29-E892-43EE-9CD2-63AC645924D9}" type="slidenum">
              <a:rPr lang="en-US" smtClean="0"/>
              <a:t>62</a:t>
            </a:fld>
            <a:endParaRPr lang="en-US"/>
          </a:p>
        </p:txBody>
      </p:sp>
    </p:spTree>
    <p:extLst>
      <p:ext uri="{BB962C8B-B14F-4D97-AF65-F5344CB8AC3E}">
        <p14:creationId xmlns:p14="http://schemas.microsoft.com/office/powerpoint/2010/main" val="36910716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i="1" dirty="0"/>
              <a:t>Shulchan </a:t>
            </a:r>
            <a:r>
              <a:rPr lang="en-US" i="1" dirty="0" err="1"/>
              <a:t>orekh</a:t>
            </a:r>
            <a:r>
              <a:rPr lang="en-US" i="1" dirty="0"/>
              <a:t> </a:t>
            </a:r>
            <a:r>
              <a:rPr lang="en-US" dirty="0"/>
              <a:t>- </a:t>
            </a:r>
            <a:r>
              <a:rPr lang="he-IL" dirty="0"/>
              <a:t>שֻׁלְחָן עוֹרֵךְ</a:t>
            </a:r>
            <a:endParaRPr lang="en-US" dirty="0"/>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670253" y="1626782"/>
            <a:ext cx="5953832" cy="4290691"/>
          </a:xfrm>
        </p:spPr>
        <p:txBody>
          <a:bodyPr>
            <a:noAutofit/>
          </a:bodyPr>
          <a:lstStyle/>
          <a:p>
            <a:pPr marL="0" indent="0">
              <a:buNone/>
            </a:pPr>
            <a:r>
              <a:rPr lang="en-US" sz="2000" b="1" dirty="0"/>
              <a:t>Ways to say “Kosher-for-Passover”:</a:t>
            </a:r>
          </a:p>
          <a:p>
            <a:pPr marL="0" indent="0">
              <a:buNone/>
            </a:pPr>
            <a:r>
              <a:rPr lang="en-US" sz="2000" dirty="0"/>
              <a:t>Western Yiddish in </a:t>
            </a:r>
            <a:r>
              <a:rPr lang="en-US" sz="2000" dirty="0" err="1"/>
              <a:t>Amrichshausen</a:t>
            </a:r>
            <a:r>
              <a:rPr lang="en-US" sz="2000" dirty="0"/>
              <a:t>, Germany: </a:t>
            </a:r>
            <a:r>
              <a:rPr lang="en-US" sz="2000" i="1" dirty="0" err="1"/>
              <a:t>yontefdig</a:t>
            </a:r>
            <a:endParaRPr lang="en-US" sz="2000" i="1" dirty="0"/>
          </a:p>
          <a:p>
            <a:pPr marL="0" indent="0">
              <a:buNone/>
            </a:pPr>
            <a:r>
              <a:rPr lang="en-US" sz="2000" dirty="0"/>
              <a:t>Yiddish in Warsaw, Poland: </a:t>
            </a:r>
            <a:r>
              <a:rPr lang="en-US" sz="2000" i="1" dirty="0" err="1"/>
              <a:t>paysechdik</a:t>
            </a:r>
            <a:endParaRPr lang="en-US" sz="2000" i="1" dirty="0"/>
          </a:p>
          <a:p>
            <a:pPr marL="0" indent="0">
              <a:buNone/>
            </a:pPr>
            <a:r>
              <a:rPr lang="en-US" sz="2000" dirty="0"/>
              <a:t>Judeo-Georgian in Tbilisi, Georgia: </a:t>
            </a:r>
            <a:r>
              <a:rPr lang="en-US" sz="2000" i="1" dirty="0" err="1"/>
              <a:t>kasheria</a:t>
            </a:r>
            <a:r>
              <a:rPr lang="en-US" sz="2000" i="1" dirty="0"/>
              <a:t> </a:t>
            </a:r>
            <a:r>
              <a:rPr lang="en-US" sz="2000" i="1" dirty="0" err="1"/>
              <a:t>pesaxistvin</a:t>
            </a:r>
            <a:endParaRPr lang="en-US" sz="2000" i="1" dirty="0"/>
          </a:p>
          <a:p>
            <a:pPr marL="0" indent="0">
              <a:buNone/>
            </a:pPr>
            <a:r>
              <a:rPr lang="en-US" sz="2000" dirty="0"/>
              <a:t>Jewish Malayalam in </a:t>
            </a:r>
            <a:r>
              <a:rPr lang="en-US" sz="2000" dirty="0" err="1"/>
              <a:t>Chennamangalam</a:t>
            </a:r>
            <a:r>
              <a:rPr lang="en-US" sz="2000" dirty="0"/>
              <a:t>, India: </a:t>
            </a:r>
            <a:r>
              <a:rPr lang="en-US" sz="2000" i="1" dirty="0" err="1"/>
              <a:t>pesaholle</a:t>
            </a:r>
            <a:r>
              <a:rPr lang="en-US" sz="2000" i="1" dirty="0"/>
              <a:t> </a:t>
            </a:r>
            <a:r>
              <a:rPr lang="en-US" sz="2000" i="1" dirty="0" err="1"/>
              <a:t>sadhangle</a:t>
            </a:r>
            <a:endParaRPr lang="en-US" sz="2000" i="1" dirty="0"/>
          </a:p>
          <a:p>
            <a:pPr marL="0" indent="0">
              <a:buNone/>
            </a:pPr>
            <a:r>
              <a:rPr lang="en-US" sz="2000" dirty="0"/>
              <a:t>Judeo-Arabic in Sana‘a, Yemen: </a:t>
            </a:r>
            <a:r>
              <a:rPr lang="en-US" sz="2000" i="1" dirty="0" err="1"/>
              <a:t>altavaqa</a:t>
            </a:r>
            <a:r>
              <a:rPr lang="en-US" sz="2000" i="1" dirty="0"/>
              <a:t> </a:t>
            </a:r>
            <a:r>
              <a:rPr lang="en-US" sz="2000" i="1" dirty="0" err="1"/>
              <a:t>almufatra</a:t>
            </a:r>
            <a:r>
              <a:rPr lang="en-US" sz="2000" i="1" dirty="0"/>
              <a:t> </a:t>
            </a:r>
            <a:r>
              <a:rPr lang="en-US" sz="2000" dirty="0"/>
              <a:t>(</a:t>
            </a:r>
            <a:r>
              <a:rPr lang="en-US" sz="2000" dirty="0" err="1"/>
              <a:t>kashered</a:t>
            </a:r>
            <a:r>
              <a:rPr lang="en-US" sz="2000" dirty="0"/>
              <a:t> room for preparing/storing Passover grains)</a:t>
            </a:r>
          </a:p>
        </p:txBody>
      </p:sp>
      <p:pic>
        <p:nvPicPr>
          <p:cNvPr id="4" name="Picture 3" descr="A picture containing table, food, plate, bowl&#10;&#10;Description automatically generated">
            <a:extLst>
              <a:ext uri="{FF2B5EF4-FFF2-40B4-BE49-F238E27FC236}">
                <a16:creationId xmlns:a16="http://schemas.microsoft.com/office/drawing/2014/main" id="{FB750AD5-AC1E-4B54-8541-C90FABC75E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63872" y="1711842"/>
            <a:ext cx="5602095" cy="3902149"/>
          </a:xfrm>
          <a:prstGeom prst="rect">
            <a:avLst/>
          </a:prstGeom>
        </p:spPr>
      </p:pic>
      <p:sp>
        <p:nvSpPr>
          <p:cNvPr id="3" name="Slide Number Placeholder 2">
            <a:extLst>
              <a:ext uri="{FF2B5EF4-FFF2-40B4-BE49-F238E27FC236}">
                <a16:creationId xmlns:a16="http://schemas.microsoft.com/office/drawing/2014/main" id="{8D18E62C-24F2-0246-97FC-F9DF5C26B394}"/>
              </a:ext>
            </a:extLst>
          </p:cNvPr>
          <p:cNvSpPr>
            <a:spLocks noGrp="1"/>
          </p:cNvSpPr>
          <p:nvPr>
            <p:ph type="sldNum" sz="quarter" idx="12"/>
          </p:nvPr>
        </p:nvSpPr>
        <p:spPr/>
        <p:txBody>
          <a:bodyPr/>
          <a:lstStyle/>
          <a:p>
            <a:fld id="{DDED6A29-E892-43EE-9CD2-63AC645924D9}" type="slidenum">
              <a:rPr lang="en-US" smtClean="0"/>
              <a:t>63</a:t>
            </a:fld>
            <a:endParaRPr lang="en-US"/>
          </a:p>
        </p:txBody>
      </p:sp>
    </p:spTree>
    <p:extLst>
      <p:ext uri="{BB962C8B-B14F-4D97-AF65-F5344CB8AC3E}">
        <p14:creationId xmlns:p14="http://schemas.microsoft.com/office/powerpoint/2010/main" val="12504816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i="1" dirty="0"/>
              <a:t>Shulchan </a:t>
            </a:r>
            <a:r>
              <a:rPr lang="en-US" i="1" dirty="0" err="1"/>
              <a:t>orekh</a:t>
            </a:r>
            <a:r>
              <a:rPr lang="en-US" i="1" dirty="0"/>
              <a:t> </a:t>
            </a:r>
            <a:r>
              <a:rPr lang="en-US" dirty="0"/>
              <a:t>- </a:t>
            </a:r>
            <a:r>
              <a:rPr lang="he-IL" dirty="0"/>
              <a:t>שֻׁלְחָן עוֹרֵךְ</a:t>
            </a:r>
            <a:endParaRPr lang="en-US" dirty="0"/>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670252" y="1626783"/>
            <a:ext cx="7251004" cy="3508744"/>
          </a:xfrm>
        </p:spPr>
        <p:txBody>
          <a:bodyPr>
            <a:noAutofit/>
          </a:bodyPr>
          <a:lstStyle/>
          <a:p>
            <a:pPr marL="0" indent="0">
              <a:buNone/>
            </a:pPr>
            <a:r>
              <a:rPr lang="en-US" sz="2000" b="1" dirty="0"/>
              <a:t>Matzah:</a:t>
            </a:r>
          </a:p>
          <a:p>
            <a:pPr marL="0" indent="0">
              <a:buNone/>
            </a:pPr>
            <a:r>
              <a:rPr lang="en-US" sz="2000" dirty="0"/>
              <a:t>Jews in most communities use variants of </a:t>
            </a:r>
            <a:r>
              <a:rPr lang="he-IL" sz="2000" dirty="0"/>
              <a:t>מצה </a:t>
            </a:r>
            <a:r>
              <a:rPr lang="en-US" sz="2000" dirty="0"/>
              <a:t>, but here are some additional names for Passover unleavened bread:</a:t>
            </a:r>
          </a:p>
          <a:p>
            <a:pPr marL="0" indent="0">
              <a:buNone/>
            </a:pPr>
            <a:r>
              <a:rPr lang="en-US" sz="2000" dirty="0"/>
              <a:t>Judeo-Tat/</a:t>
            </a:r>
            <a:r>
              <a:rPr lang="en-US" sz="2000" dirty="0" err="1"/>
              <a:t>Juhuri</a:t>
            </a:r>
            <a:r>
              <a:rPr lang="en-US" sz="2000" dirty="0"/>
              <a:t> in </a:t>
            </a:r>
            <a:r>
              <a:rPr lang="en-US" sz="2000" dirty="0" err="1"/>
              <a:t>Derbent</a:t>
            </a:r>
            <a:r>
              <a:rPr lang="en-US" sz="2000" dirty="0"/>
              <a:t>, Dagestan: </a:t>
            </a:r>
            <a:r>
              <a:rPr lang="en-US" sz="2000" i="1" dirty="0" err="1"/>
              <a:t>qoqol</a:t>
            </a:r>
            <a:endParaRPr lang="en-US" sz="2000" i="1" dirty="0"/>
          </a:p>
          <a:p>
            <a:pPr marL="0" indent="0">
              <a:buNone/>
            </a:pPr>
            <a:r>
              <a:rPr lang="en-US" sz="2000" dirty="0"/>
              <a:t>Judeo-Provençal in </a:t>
            </a:r>
            <a:r>
              <a:rPr lang="en-US" sz="2000" dirty="0" err="1"/>
              <a:t>Comtat</a:t>
            </a:r>
            <a:r>
              <a:rPr lang="en-US" sz="2000" dirty="0"/>
              <a:t> </a:t>
            </a:r>
            <a:r>
              <a:rPr lang="en-US" sz="2000" dirty="0" err="1"/>
              <a:t>Venaissin</a:t>
            </a:r>
            <a:r>
              <a:rPr lang="en-US" sz="2000" dirty="0"/>
              <a:t>, France: </a:t>
            </a:r>
            <a:r>
              <a:rPr lang="en-US" sz="2000" i="1" dirty="0" err="1"/>
              <a:t>coudolo</a:t>
            </a:r>
            <a:endParaRPr lang="en-US" sz="2000" i="1" dirty="0"/>
          </a:p>
          <a:p>
            <a:pPr marL="0" indent="0">
              <a:buNone/>
            </a:pPr>
            <a:r>
              <a:rPr lang="en-US" sz="2000" dirty="0"/>
              <a:t>Ladino in Salonika, Greece: </a:t>
            </a:r>
            <a:r>
              <a:rPr lang="en-US" sz="2000" i="1" dirty="0" err="1"/>
              <a:t>sensenya</a:t>
            </a:r>
            <a:endParaRPr lang="en-US" sz="2000" i="1" dirty="0"/>
          </a:p>
          <a:p>
            <a:pPr marL="0" indent="0">
              <a:buNone/>
            </a:pPr>
            <a:r>
              <a:rPr lang="en-US" sz="2000" dirty="0"/>
              <a:t>Judeo-Arabic in Baghdad, Iraq: </a:t>
            </a:r>
            <a:r>
              <a:rPr lang="en-US" sz="2000" i="1" dirty="0" err="1"/>
              <a:t>jərduqayi</a:t>
            </a:r>
            <a:endParaRPr lang="en-US" sz="2000" i="1" dirty="0"/>
          </a:p>
          <a:p>
            <a:pPr marL="0" indent="0">
              <a:buNone/>
            </a:pPr>
            <a:r>
              <a:rPr lang="en-US" sz="2000" dirty="0"/>
              <a:t>Judeo-Arabic in Cairo, Egypt: </a:t>
            </a:r>
            <a:r>
              <a:rPr lang="en-US" sz="2000" i="1" dirty="0" err="1"/>
              <a:t>faṭīr</a:t>
            </a:r>
            <a:endParaRPr lang="en-US" sz="2000" i="1" dirty="0"/>
          </a:p>
          <a:p>
            <a:pPr marL="0" indent="0">
              <a:buNone/>
            </a:pPr>
            <a:r>
              <a:rPr lang="en-US" sz="2000" dirty="0"/>
              <a:t>Judeo-Arabic in </a:t>
            </a:r>
            <a:r>
              <a:rPr lang="en-US" sz="2000" dirty="0" err="1"/>
              <a:t>Ḥugariyyah</a:t>
            </a:r>
            <a:r>
              <a:rPr lang="en-US" sz="2000" dirty="0"/>
              <a:t>, Yemen: </a:t>
            </a:r>
            <a:r>
              <a:rPr lang="en-US" sz="2000" i="1" dirty="0" err="1"/>
              <a:t>mašummōr</a:t>
            </a:r>
            <a:endParaRPr lang="en-US" sz="2000" i="1" dirty="0"/>
          </a:p>
          <a:p>
            <a:pPr marL="0" indent="0">
              <a:buNone/>
            </a:pPr>
            <a:endParaRPr lang="en-US" sz="2000" dirty="0"/>
          </a:p>
          <a:p>
            <a:pPr marL="0" indent="0">
              <a:buNone/>
            </a:pPr>
            <a:endParaRPr lang="en-US" sz="2000" dirty="0"/>
          </a:p>
          <a:p>
            <a:pPr marL="0" indent="0">
              <a:buNone/>
            </a:pPr>
            <a:endParaRPr lang="en-US" sz="2000" dirty="0"/>
          </a:p>
        </p:txBody>
      </p:sp>
      <p:pic>
        <p:nvPicPr>
          <p:cNvPr id="69634" name="Picture 2" descr="The Story Behind Soft Matzah for Passover | The Nosher">
            <a:extLst>
              <a:ext uri="{FF2B5EF4-FFF2-40B4-BE49-F238E27FC236}">
                <a16:creationId xmlns:a16="http://schemas.microsoft.com/office/drawing/2014/main" id="{DA879DD2-58C9-45E9-AB82-9429F4275FD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64551" y="1722475"/>
            <a:ext cx="4082902" cy="2296632"/>
          </a:xfrm>
          <a:prstGeom prst="rect">
            <a:avLst/>
          </a:prstGeom>
          <a:noFill/>
          <a:extLst>
            <a:ext uri="{909E8E84-426E-40dd-AFC4-6F175D3DCCD1}">
              <a14:hiddenFill xmlns:a14="http://schemas.microsoft.com/office/drawing/2010/main" xmlns="">
                <a:solidFill>
                  <a:srgbClr val="FFFFFF"/>
                </a:solidFill>
              </a14:hiddenFill>
            </a:ext>
          </a:extLst>
        </p:spPr>
      </p:pic>
      <p:pic>
        <p:nvPicPr>
          <p:cNvPr id="69636" name="Picture 4" descr="In the Soviet Union, baking matzah became an underground activity">
            <a:extLst>
              <a:ext uri="{FF2B5EF4-FFF2-40B4-BE49-F238E27FC236}">
                <a16:creationId xmlns:a16="http://schemas.microsoft.com/office/drawing/2014/main" id="{8CBC0C85-5299-4CE8-96BB-914EBD75A5A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64551" y="4263662"/>
            <a:ext cx="4192770" cy="236328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43AE4510-7017-B94C-A104-1DC126C3178E}"/>
              </a:ext>
            </a:extLst>
          </p:cNvPr>
          <p:cNvSpPr>
            <a:spLocks noGrp="1"/>
          </p:cNvSpPr>
          <p:nvPr>
            <p:ph type="sldNum" sz="quarter" idx="12"/>
          </p:nvPr>
        </p:nvSpPr>
        <p:spPr/>
        <p:txBody>
          <a:bodyPr/>
          <a:lstStyle/>
          <a:p>
            <a:fld id="{DDED6A29-E892-43EE-9CD2-63AC645924D9}" type="slidenum">
              <a:rPr lang="en-US" smtClean="0"/>
              <a:t>64</a:t>
            </a:fld>
            <a:endParaRPr lang="en-US"/>
          </a:p>
        </p:txBody>
      </p:sp>
    </p:spTree>
    <p:extLst>
      <p:ext uri="{BB962C8B-B14F-4D97-AF65-F5344CB8AC3E}">
        <p14:creationId xmlns:p14="http://schemas.microsoft.com/office/powerpoint/2010/main" val="33427283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i="1" dirty="0"/>
              <a:t>Shulchan </a:t>
            </a:r>
            <a:r>
              <a:rPr lang="en-US" i="1" dirty="0" err="1"/>
              <a:t>orekh</a:t>
            </a:r>
            <a:r>
              <a:rPr lang="en-US" i="1" dirty="0"/>
              <a:t> </a:t>
            </a:r>
            <a:r>
              <a:rPr lang="en-US" dirty="0"/>
              <a:t>- </a:t>
            </a:r>
            <a:r>
              <a:rPr lang="he-IL" dirty="0"/>
              <a:t>שֻׁלְחָן עוֹרֵךְ</a:t>
            </a:r>
            <a:endParaRPr lang="en-US" dirty="0"/>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613144" y="1446029"/>
            <a:ext cx="11305954" cy="3508744"/>
          </a:xfrm>
        </p:spPr>
        <p:txBody>
          <a:bodyPr>
            <a:noAutofit/>
          </a:bodyPr>
          <a:lstStyle/>
          <a:p>
            <a:pPr marL="0" indent="0">
              <a:buNone/>
            </a:pPr>
            <a:r>
              <a:rPr lang="en-US" b="1" dirty="0"/>
              <a:t>Passover </a:t>
            </a:r>
            <a:r>
              <a:rPr lang="en-US" b="1" dirty="0" err="1"/>
              <a:t>seder</a:t>
            </a:r>
            <a:r>
              <a:rPr lang="en-US" b="1" dirty="0"/>
              <a:t>:</a:t>
            </a:r>
          </a:p>
          <a:p>
            <a:pPr marL="0" indent="0">
              <a:buNone/>
            </a:pPr>
            <a:r>
              <a:rPr lang="en-US" dirty="0"/>
              <a:t>Judeo-Greek in Ioannina, Greece: </a:t>
            </a:r>
            <a:r>
              <a:rPr lang="en-US" i="1" dirty="0" err="1"/>
              <a:t>chova</a:t>
            </a:r>
            <a:r>
              <a:rPr lang="en-US" dirty="0"/>
              <a:t> (duty)</a:t>
            </a:r>
          </a:p>
          <a:p>
            <a:pPr marL="0" indent="0">
              <a:buNone/>
            </a:pPr>
            <a:r>
              <a:rPr lang="en-US" dirty="0"/>
              <a:t>Judeo-Arabic in </a:t>
            </a:r>
            <a:r>
              <a:rPr lang="en-US" dirty="0" err="1"/>
              <a:t>Mossul</a:t>
            </a:r>
            <a:r>
              <a:rPr lang="en-US" dirty="0"/>
              <a:t>, Iraq: </a:t>
            </a:r>
            <a:r>
              <a:rPr lang="en-US" i="1" dirty="0" err="1"/>
              <a:t>fassah</a:t>
            </a:r>
            <a:r>
              <a:rPr lang="en-US" dirty="0"/>
              <a:t> (verb – to conduct the seder)</a:t>
            </a:r>
          </a:p>
          <a:p>
            <a:pPr marL="0" indent="0">
              <a:buNone/>
            </a:pPr>
            <a:r>
              <a:rPr lang="en-US" dirty="0"/>
              <a:t>Yiddish in Lvov/</a:t>
            </a:r>
            <a:r>
              <a:rPr lang="en-US" dirty="0" err="1"/>
              <a:t>Lemburg</a:t>
            </a:r>
            <a:r>
              <a:rPr lang="en-US" dirty="0"/>
              <a:t>, Ukraine: </a:t>
            </a:r>
            <a:r>
              <a:rPr lang="en-US" i="1" dirty="0" err="1"/>
              <a:t>praven</a:t>
            </a:r>
            <a:r>
              <a:rPr lang="en-US" i="1" dirty="0"/>
              <a:t>/</a:t>
            </a:r>
            <a:r>
              <a:rPr lang="en-US" i="1" dirty="0" err="1"/>
              <a:t>uprichtn</a:t>
            </a:r>
            <a:r>
              <a:rPr lang="en-US" i="1" dirty="0"/>
              <a:t> dem </a:t>
            </a:r>
            <a:r>
              <a:rPr lang="en-US" i="1" dirty="0" err="1"/>
              <a:t>sayder</a:t>
            </a:r>
            <a:r>
              <a:rPr lang="en-US" dirty="0"/>
              <a:t>, </a:t>
            </a:r>
            <a:r>
              <a:rPr lang="en-US" i="1" dirty="0" err="1"/>
              <a:t>saydern</a:t>
            </a:r>
            <a:r>
              <a:rPr lang="en-US" dirty="0"/>
              <a:t> (conduct the </a:t>
            </a:r>
            <a:r>
              <a:rPr lang="en-US" dirty="0" err="1"/>
              <a:t>seder</a:t>
            </a:r>
            <a:r>
              <a:rPr lang="en-US" dirty="0"/>
              <a:t>)</a:t>
            </a:r>
          </a:p>
          <a:p>
            <a:pPr marL="0" indent="0">
              <a:spcBef>
                <a:spcPts val="0"/>
              </a:spcBef>
              <a:buNone/>
            </a:pPr>
            <a:endParaRPr lang="en-US" dirty="0"/>
          </a:p>
          <a:p>
            <a:pPr marL="0" indent="0">
              <a:buNone/>
            </a:pPr>
            <a:r>
              <a:rPr lang="en-US" b="1" dirty="0"/>
              <a:t>(The evening of) searching for and getting rid of chametz:</a:t>
            </a:r>
          </a:p>
          <a:p>
            <a:pPr marL="0" indent="0">
              <a:buNone/>
            </a:pPr>
            <a:r>
              <a:rPr lang="en-US" dirty="0"/>
              <a:t>Yiddish in Bialystok, Poland: </a:t>
            </a:r>
            <a:r>
              <a:rPr lang="en-US" i="1" dirty="0"/>
              <a:t>di </a:t>
            </a:r>
            <a:r>
              <a:rPr lang="en-US" i="1" dirty="0" err="1"/>
              <a:t>nacht</a:t>
            </a:r>
            <a:r>
              <a:rPr lang="en-US" i="1" dirty="0"/>
              <a:t> </a:t>
            </a:r>
            <a:r>
              <a:rPr lang="en-US" i="1" dirty="0" err="1"/>
              <a:t>tsi</a:t>
            </a:r>
            <a:r>
              <a:rPr lang="en-US" i="1" dirty="0"/>
              <a:t> </a:t>
            </a:r>
            <a:r>
              <a:rPr lang="en-US" i="1" dirty="0" err="1"/>
              <a:t>chumets</a:t>
            </a:r>
            <a:r>
              <a:rPr lang="en-US" i="1" dirty="0"/>
              <a:t> </a:t>
            </a:r>
            <a:r>
              <a:rPr lang="en-US" i="1" dirty="0" err="1"/>
              <a:t>batlen</a:t>
            </a:r>
            <a:r>
              <a:rPr lang="en-US" i="1" dirty="0"/>
              <a:t> </a:t>
            </a:r>
            <a:r>
              <a:rPr lang="en-US" dirty="0"/>
              <a:t>(the night to void chametz); </a:t>
            </a:r>
            <a:r>
              <a:rPr lang="en-US" i="1" dirty="0" err="1"/>
              <a:t>boydek</a:t>
            </a:r>
            <a:r>
              <a:rPr lang="en-US" i="1" dirty="0"/>
              <a:t> </a:t>
            </a:r>
            <a:r>
              <a:rPr lang="en-US" i="1" dirty="0" err="1"/>
              <a:t>chumets</a:t>
            </a:r>
            <a:r>
              <a:rPr lang="en-US" i="1" dirty="0"/>
              <a:t> </a:t>
            </a:r>
            <a:r>
              <a:rPr lang="en-US" i="1" dirty="0" err="1"/>
              <a:t>zaan</a:t>
            </a:r>
            <a:r>
              <a:rPr lang="en-US" dirty="0"/>
              <a:t> (search for chametz [to be])</a:t>
            </a:r>
          </a:p>
          <a:p>
            <a:pPr marL="0" indent="0">
              <a:buNone/>
            </a:pPr>
            <a:r>
              <a:rPr lang="en-US" dirty="0" err="1"/>
              <a:t>Haketía</a:t>
            </a:r>
            <a:r>
              <a:rPr lang="en-US" dirty="0"/>
              <a:t> in </a:t>
            </a:r>
            <a:r>
              <a:rPr lang="en-US" dirty="0" err="1"/>
              <a:t>Tetuan</a:t>
            </a:r>
            <a:r>
              <a:rPr lang="en-US" dirty="0"/>
              <a:t>, Morocco: </a:t>
            </a:r>
            <a:r>
              <a:rPr lang="en-US" i="1" dirty="0" err="1"/>
              <a:t>dechamezzar</a:t>
            </a:r>
            <a:r>
              <a:rPr lang="en-US" dirty="0"/>
              <a:t> (de-chametz - infinitive verb)</a:t>
            </a:r>
          </a:p>
          <a:p>
            <a:pPr marL="0" indent="0">
              <a:buNone/>
            </a:pPr>
            <a:r>
              <a:rPr lang="en-US" dirty="0"/>
              <a:t>Ladino in Salonica, Greece: </a:t>
            </a:r>
            <a:r>
              <a:rPr lang="en-US" i="1" dirty="0" err="1"/>
              <a:t>des·hamesar</a:t>
            </a:r>
            <a:r>
              <a:rPr lang="en-US" i="1" dirty="0"/>
              <a:t> </a:t>
            </a:r>
            <a:r>
              <a:rPr lang="en-US" dirty="0"/>
              <a:t>(de-chametz), </a:t>
            </a:r>
            <a:r>
              <a:rPr lang="en-US" i="1" dirty="0" err="1"/>
              <a:t>badkamiento</a:t>
            </a:r>
            <a:r>
              <a:rPr lang="en-US" dirty="0"/>
              <a:t> (search [</a:t>
            </a:r>
            <a:r>
              <a:rPr lang="en-US" dirty="0" err="1"/>
              <a:t>badkar</a:t>
            </a:r>
            <a:r>
              <a:rPr lang="en-US" dirty="0"/>
              <a:t>]-</a:t>
            </a:r>
            <a:r>
              <a:rPr lang="en-US" dirty="0" err="1"/>
              <a:t>ing</a:t>
            </a:r>
            <a:r>
              <a:rPr lang="en-US" dirty="0"/>
              <a:t>), </a:t>
            </a:r>
            <a:r>
              <a:rPr lang="en-US" i="1" dirty="0" err="1"/>
              <a:t>día</a:t>
            </a:r>
            <a:r>
              <a:rPr lang="en-US" i="1" dirty="0"/>
              <a:t> de </a:t>
            </a:r>
            <a:r>
              <a:rPr lang="en-US" i="1" dirty="0" err="1"/>
              <a:t>kal</a:t>
            </a:r>
            <a:r>
              <a:rPr lang="en-US" i="1" dirty="0"/>
              <a:t> </a:t>
            </a:r>
            <a:r>
              <a:rPr lang="en-US" i="1" dirty="0" err="1"/>
              <a:t>hamirá</a:t>
            </a:r>
            <a:r>
              <a:rPr lang="en-US" i="1" dirty="0"/>
              <a:t> </a:t>
            </a:r>
            <a:r>
              <a:rPr lang="en-US" dirty="0"/>
              <a:t>(day of </a:t>
            </a:r>
            <a:r>
              <a:rPr lang="en-US" i="1" dirty="0" err="1"/>
              <a:t>kal</a:t>
            </a:r>
            <a:r>
              <a:rPr lang="en-US" i="1" dirty="0"/>
              <a:t> </a:t>
            </a:r>
            <a:r>
              <a:rPr lang="en-US" i="1" dirty="0" err="1"/>
              <a:t>chamira</a:t>
            </a:r>
            <a:r>
              <a:rPr lang="en-US" i="1" dirty="0"/>
              <a:t> </a:t>
            </a:r>
            <a:r>
              <a:rPr lang="en-US" dirty="0"/>
              <a:t>- formula renouncing possession of chametz)</a:t>
            </a:r>
          </a:p>
          <a:p>
            <a:pPr marL="0" indent="0">
              <a:buNone/>
            </a:pPr>
            <a:r>
              <a:rPr lang="en-US" dirty="0"/>
              <a:t>Judeo-Arabic in </a:t>
            </a:r>
            <a:r>
              <a:rPr lang="en-US" dirty="0" err="1"/>
              <a:t>Bengazi</a:t>
            </a:r>
            <a:r>
              <a:rPr lang="en-US" dirty="0"/>
              <a:t>, Libya: </a:t>
            </a:r>
            <a:r>
              <a:rPr lang="en-US" i="1" dirty="0" err="1"/>
              <a:t>lilet</a:t>
            </a:r>
            <a:r>
              <a:rPr lang="en-US" i="1" dirty="0"/>
              <a:t> </a:t>
            </a:r>
            <a:r>
              <a:rPr lang="en-US" i="1" dirty="0" err="1"/>
              <a:t>qto</a:t>
            </a:r>
            <a:r>
              <a:rPr lang="en-US" i="1" dirty="0"/>
              <a:t>‘ el-</a:t>
            </a:r>
            <a:r>
              <a:rPr lang="en-US" i="1" dirty="0" err="1"/>
              <a:t>ḥamiṣ</a:t>
            </a:r>
            <a:r>
              <a:rPr lang="en-US" i="1" dirty="0"/>
              <a:t> </a:t>
            </a:r>
            <a:r>
              <a:rPr lang="en-US" dirty="0"/>
              <a:t>(night of stopping the chametz)</a:t>
            </a:r>
          </a:p>
          <a:p>
            <a:pPr marL="0" indent="0">
              <a:buNone/>
            </a:pPr>
            <a:r>
              <a:rPr lang="en-US" dirty="0"/>
              <a:t>Judeo-Arabic in </a:t>
            </a:r>
            <a:r>
              <a:rPr lang="en-US" dirty="0" err="1"/>
              <a:t>Ksar</a:t>
            </a:r>
            <a:r>
              <a:rPr lang="en-US" dirty="0"/>
              <a:t> Es-Souk, Morocco: </a:t>
            </a:r>
            <a:r>
              <a:rPr lang="en-US" i="1" dirty="0" err="1"/>
              <a:t>bdikt</a:t>
            </a:r>
            <a:r>
              <a:rPr lang="en-US" i="1" dirty="0"/>
              <a:t> </a:t>
            </a:r>
            <a:r>
              <a:rPr lang="en-US" i="1" dirty="0" err="1"/>
              <a:t>ḥamiṣ</a:t>
            </a:r>
            <a:r>
              <a:rPr lang="en-US" i="1" dirty="0"/>
              <a:t> </a:t>
            </a:r>
            <a:r>
              <a:rPr lang="en-US" dirty="0"/>
              <a:t>(searching for chametz – also used by women as a curse, meaning ‘may [the person being cursed] become extinct’)</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3" name="Slide Number Placeholder 2">
            <a:extLst>
              <a:ext uri="{FF2B5EF4-FFF2-40B4-BE49-F238E27FC236}">
                <a16:creationId xmlns:a16="http://schemas.microsoft.com/office/drawing/2014/main" id="{FA79E2D9-B8A6-DB4A-906D-13107ECD2CAB}"/>
              </a:ext>
            </a:extLst>
          </p:cNvPr>
          <p:cNvSpPr>
            <a:spLocks noGrp="1"/>
          </p:cNvSpPr>
          <p:nvPr>
            <p:ph type="sldNum" sz="quarter" idx="12"/>
          </p:nvPr>
        </p:nvSpPr>
        <p:spPr/>
        <p:txBody>
          <a:bodyPr/>
          <a:lstStyle/>
          <a:p>
            <a:fld id="{DDED6A29-E892-43EE-9CD2-63AC645924D9}" type="slidenum">
              <a:rPr lang="en-US" smtClean="0"/>
              <a:t>65</a:t>
            </a:fld>
            <a:endParaRPr lang="en-US"/>
          </a:p>
        </p:txBody>
      </p:sp>
    </p:spTree>
    <p:extLst>
      <p:ext uri="{BB962C8B-B14F-4D97-AF65-F5344CB8AC3E}">
        <p14:creationId xmlns:p14="http://schemas.microsoft.com/office/powerpoint/2010/main" val="13557161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i="1" dirty="0" err="1"/>
              <a:t>Tzafun</a:t>
            </a:r>
            <a:r>
              <a:rPr lang="en-US" dirty="0"/>
              <a:t> - </a:t>
            </a:r>
            <a:r>
              <a:rPr lang="he-IL" dirty="0"/>
              <a:t>צפון</a:t>
            </a:r>
            <a:r>
              <a:rPr lang="en-US" dirty="0"/>
              <a:t> - </a:t>
            </a:r>
            <a:r>
              <a:rPr lang="en-US" i="1" dirty="0"/>
              <a:t>Afikoman</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670252" y="1626783"/>
            <a:ext cx="4963130" cy="3508744"/>
          </a:xfrm>
        </p:spPr>
        <p:txBody>
          <a:bodyPr>
            <a:noAutofit/>
          </a:bodyPr>
          <a:lstStyle/>
          <a:p>
            <a:pPr marL="0" indent="0">
              <a:buNone/>
            </a:pPr>
            <a:r>
              <a:rPr lang="en-US" sz="2000" i="1" dirty="0"/>
              <a:t>After the meal, hunt for the </a:t>
            </a:r>
            <a:r>
              <a:rPr lang="en-US" sz="2000" i="1" dirty="0" err="1"/>
              <a:t>afikomen</a:t>
            </a:r>
            <a:r>
              <a:rPr lang="en-US" sz="2000" i="1" dirty="0"/>
              <a:t>. Eat it as the last bite of the </a:t>
            </a:r>
            <a:r>
              <a:rPr lang="en-US" sz="2000" i="1" dirty="0" err="1"/>
              <a:t>seder</a:t>
            </a:r>
            <a:r>
              <a:rPr lang="en-US" sz="2000" i="1" dirty="0"/>
              <a:t> meal. </a:t>
            </a:r>
          </a:p>
          <a:p>
            <a:pPr marL="0" indent="0">
              <a:buNone/>
            </a:pPr>
            <a:endParaRPr lang="en-US" sz="2000" i="1" dirty="0"/>
          </a:p>
          <a:p>
            <a:pPr marL="0" indent="0">
              <a:buNone/>
            </a:pPr>
            <a:r>
              <a:rPr lang="en-US" sz="2000" dirty="0"/>
              <a:t>This time we eat the </a:t>
            </a:r>
            <a:r>
              <a:rPr lang="en-US" sz="2000" i="1" dirty="0" err="1"/>
              <a:t>matsah</a:t>
            </a:r>
            <a:r>
              <a:rPr lang="en-US" sz="2000" dirty="0"/>
              <a:t> without any words. (</a:t>
            </a:r>
            <a:r>
              <a:rPr lang="en-US" sz="2000" i="1" dirty="0"/>
              <a:t>Ashkenazim</a:t>
            </a:r>
            <a:r>
              <a:rPr lang="en-US" sz="2000" dirty="0"/>
              <a:t>) </a:t>
            </a:r>
          </a:p>
          <a:p>
            <a:pPr marL="0" indent="0">
              <a:buNone/>
            </a:pPr>
            <a:r>
              <a:rPr lang="en-US" sz="2000" dirty="0">
                <a:solidFill>
                  <a:srgbClr val="C00000"/>
                </a:solidFill>
              </a:rPr>
              <a:t>(</a:t>
            </a:r>
            <a:r>
              <a:rPr lang="en-US" sz="2000" i="1" dirty="0" err="1">
                <a:solidFill>
                  <a:srgbClr val="C00000"/>
                </a:solidFill>
              </a:rPr>
              <a:t>Sefardim</a:t>
            </a:r>
            <a:r>
              <a:rPr lang="en-US" sz="2000" i="1" dirty="0">
                <a:solidFill>
                  <a:srgbClr val="C00000"/>
                </a:solidFill>
              </a:rPr>
              <a:t> </a:t>
            </a:r>
            <a:r>
              <a:rPr lang="en-US" sz="2000" dirty="0">
                <a:solidFill>
                  <a:srgbClr val="C00000"/>
                </a:solidFill>
              </a:rPr>
              <a:t>say:) </a:t>
            </a:r>
            <a:r>
              <a:rPr lang="en-US" sz="2000" i="1" dirty="0" err="1">
                <a:solidFill>
                  <a:srgbClr val="C00000"/>
                </a:solidFill>
              </a:rPr>
              <a:t>Zekher</a:t>
            </a:r>
            <a:r>
              <a:rPr lang="en-US" sz="2000" i="1" dirty="0">
                <a:solidFill>
                  <a:srgbClr val="C00000"/>
                </a:solidFill>
              </a:rPr>
              <a:t> </a:t>
            </a:r>
            <a:r>
              <a:rPr lang="en-US" sz="2000" i="1" dirty="0" err="1">
                <a:solidFill>
                  <a:srgbClr val="C00000"/>
                </a:solidFill>
              </a:rPr>
              <a:t>l’korban</a:t>
            </a:r>
            <a:r>
              <a:rPr lang="en-US" sz="2000" i="1" dirty="0">
                <a:solidFill>
                  <a:srgbClr val="C00000"/>
                </a:solidFill>
              </a:rPr>
              <a:t> Pesach </a:t>
            </a:r>
            <a:r>
              <a:rPr lang="en-US" sz="2000" i="1" dirty="0" err="1">
                <a:solidFill>
                  <a:srgbClr val="C00000"/>
                </a:solidFill>
              </a:rPr>
              <a:t>hane’ekhal</a:t>
            </a:r>
            <a:r>
              <a:rPr lang="en-US" sz="2000" i="1" dirty="0">
                <a:solidFill>
                  <a:srgbClr val="C00000"/>
                </a:solidFill>
              </a:rPr>
              <a:t> `al </a:t>
            </a:r>
            <a:r>
              <a:rPr lang="en-US" sz="2000" i="1" dirty="0" err="1">
                <a:solidFill>
                  <a:srgbClr val="C00000"/>
                </a:solidFill>
              </a:rPr>
              <a:t>hasova</a:t>
            </a:r>
            <a:r>
              <a:rPr lang="en-US" sz="2000" i="1" dirty="0">
                <a:solidFill>
                  <a:srgbClr val="C00000"/>
                </a:solidFill>
              </a:rPr>
              <a:t>`. </a:t>
            </a:r>
          </a:p>
          <a:p>
            <a:pPr marL="0" indent="0">
              <a:buNone/>
            </a:pPr>
            <a:r>
              <a:rPr lang="en-US" sz="2000" dirty="0">
                <a:solidFill>
                  <a:srgbClr val="C00000"/>
                </a:solidFill>
              </a:rPr>
              <a:t>A remembrance of the </a:t>
            </a:r>
            <a:r>
              <a:rPr lang="en-US" sz="2000" i="1" dirty="0">
                <a:solidFill>
                  <a:srgbClr val="C00000"/>
                </a:solidFill>
              </a:rPr>
              <a:t>Pesach</a:t>
            </a:r>
            <a:r>
              <a:rPr lang="en-US" sz="2000" dirty="0">
                <a:solidFill>
                  <a:srgbClr val="C00000"/>
                </a:solidFill>
              </a:rPr>
              <a:t> sacrifice, the one eaten on fullness.</a:t>
            </a:r>
          </a:p>
          <a:p>
            <a:pPr marL="0" indent="0">
              <a:buNone/>
            </a:pPr>
            <a:endParaRPr lang="en-US" sz="1200" dirty="0"/>
          </a:p>
          <a:p>
            <a:pPr marL="0" indent="0">
              <a:buNone/>
            </a:pPr>
            <a:r>
              <a:rPr lang="en-US" sz="2000" dirty="0">
                <a:solidFill>
                  <a:srgbClr val="800000"/>
                </a:solidFill>
              </a:rPr>
              <a:t>Everyone should get a piece of the actual </a:t>
            </a:r>
            <a:r>
              <a:rPr lang="en-US" sz="2000" i="1" dirty="0" err="1">
                <a:solidFill>
                  <a:srgbClr val="800000"/>
                </a:solidFill>
              </a:rPr>
              <a:t>afikoman</a:t>
            </a:r>
            <a:r>
              <a:rPr lang="en-US" sz="2000" dirty="0">
                <a:solidFill>
                  <a:srgbClr val="800000"/>
                </a:solidFill>
              </a:rPr>
              <a:t>. If someone needs to leave early, send them home with a piece.</a:t>
            </a:r>
          </a:p>
          <a:p>
            <a:pPr marL="0" indent="0">
              <a:buNone/>
            </a:pPr>
            <a:endParaRPr lang="en-US" sz="2000" dirty="0"/>
          </a:p>
        </p:txBody>
      </p:sp>
      <p:sp>
        <p:nvSpPr>
          <p:cNvPr id="3" name="TextBox 2"/>
          <p:cNvSpPr txBox="1"/>
          <p:nvPr/>
        </p:nvSpPr>
        <p:spPr>
          <a:xfrm>
            <a:off x="6558619" y="1387220"/>
            <a:ext cx="4566581" cy="5170646"/>
          </a:xfrm>
          <a:prstGeom prst="rect">
            <a:avLst/>
          </a:prstGeom>
          <a:noFill/>
        </p:spPr>
        <p:txBody>
          <a:bodyPr wrap="square" rtlCol="0">
            <a:spAutoFit/>
          </a:bodyPr>
          <a:lstStyle/>
          <a:p>
            <a:r>
              <a:rPr lang="en-US" sz="2200" dirty="0"/>
              <a:t>The </a:t>
            </a:r>
            <a:r>
              <a:rPr lang="en-US" sz="2200" dirty="0" err="1"/>
              <a:t>afikoman</a:t>
            </a:r>
            <a:r>
              <a:rPr lang="en-US" sz="2200" dirty="0"/>
              <a:t> is the fourth </a:t>
            </a:r>
            <a:r>
              <a:rPr lang="en-US" sz="2200" i="1" dirty="0" err="1"/>
              <a:t>matsah</a:t>
            </a:r>
            <a:r>
              <a:rPr lang="en-US" sz="2200" dirty="0"/>
              <a:t>, the hidden one, the missing half that completes what is broken. It is the </a:t>
            </a:r>
            <a:r>
              <a:rPr lang="en-US" sz="2200" i="1" dirty="0" err="1"/>
              <a:t>matsah</a:t>
            </a:r>
            <a:r>
              <a:rPr lang="en-US" sz="2200" dirty="0"/>
              <a:t> of redemption. Just as “we don’t know what we will serve </a:t>
            </a:r>
            <a:r>
              <a:rPr lang="en-US" sz="2200" i="1" dirty="0" err="1"/>
              <a:t>Hashem</a:t>
            </a:r>
            <a:r>
              <a:rPr lang="en-US" sz="2200" dirty="0"/>
              <a:t> with until we come there” – the meaning of this </a:t>
            </a:r>
            <a:r>
              <a:rPr lang="en-US" sz="2200" i="1" dirty="0" err="1"/>
              <a:t>matsah</a:t>
            </a:r>
            <a:r>
              <a:rPr lang="en-US" sz="2200" dirty="0"/>
              <a:t> is concealed. It is a taste of the </a:t>
            </a:r>
            <a:r>
              <a:rPr lang="en-US" sz="2200" i="1" dirty="0" err="1"/>
              <a:t>matsah</a:t>
            </a:r>
            <a:r>
              <a:rPr lang="en-US" sz="2200" dirty="0"/>
              <a:t> we will eat in the days and nights of </a:t>
            </a:r>
            <a:r>
              <a:rPr lang="en-US" sz="2200" i="1" dirty="0" err="1"/>
              <a:t>Mashiach</a:t>
            </a:r>
            <a:r>
              <a:rPr lang="en-US" sz="2200" dirty="0"/>
              <a:t> (Messiah) – which we let ourselves eat and savor even now, before we experience the fullness of redemption. </a:t>
            </a:r>
          </a:p>
        </p:txBody>
      </p:sp>
      <p:sp>
        <p:nvSpPr>
          <p:cNvPr id="4" name="Slide Number Placeholder 3">
            <a:extLst>
              <a:ext uri="{FF2B5EF4-FFF2-40B4-BE49-F238E27FC236}">
                <a16:creationId xmlns:a16="http://schemas.microsoft.com/office/drawing/2014/main" id="{BFE26624-61CA-3D42-BA93-D9C344E96297}"/>
              </a:ext>
            </a:extLst>
          </p:cNvPr>
          <p:cNvSpPr>
            <a:spLocks noGrp="1"/>
          </p:cNvSpPr>
          <p:nvPr>
            <p:ph type="sldNum" sz="quarter" idx="12"/>
          </p:nvPr>
        </p:nvSpPr>
        <p:spPr/>
        <p:txBody>
          <a:bodyPr/>
          <a:lstStyle/>
          <a:p>
            <a:fld id="{DDED6A29-E892-43EE-9CD2-63AC645924D9}" type="slidenum">
              <a:rPr lang="en-US" smtClean="0"/>
              <a:t>66</a:t>
            </a:fld>
            <a:endParaRPr lang="en-US"/>
          </a:p>
        </p:txBody>
      </p:sp>
      <p:sp>
        <p:nvSpPr>
          <p:cNvPr id="7" name="TextBox 6">
            <a:extLst>
              <a:ext uri="{FF2B5EF4-FFF2-40B4-BE49-F238E27FC236}">
                <a16:creationId xmlns:a16="http://schemas.microsoft.com/office/drawing/2014/main" id="{B80E557C-0819-B444-A07B-296C56B1D049}"/>
              </a:ext>
            </a:extLst>
          </p:cNvPr>
          <p:cNvSpPr txBox="1"/>
          <p:nvPr/>
        </p:nvSpPr>
        <p:spPr>
          <a:xfrm>
            <a:off x="29057" y="-66907"/>
            <a:ext cx="1282390" cy="369332"/>
          </a:xfrm>
          <a:prstGeom prst="rect">
            <a:avLst/>
          </a:prstGeom>
          <a:noFill/>
        </p:spPr>
        <p:txBody>
          <a:bodyPr wrap="square" rtlCol="0">
            <a:spAutoFit/>
          </a:bodyPr>
          <a:lstStyle/>
          <a:p>
            <a:r>
              <a:rPr lang="en-US" dirty="0">
                <a:hlinkClick r:id="rId2" action="ppaction://hlinksldjump"/>
              </a:rPr>
              <a:t>Short cuts</a:t>
            </a:r>
            <a:endParaRPr lang="en-US" dirty="0"/>
          </a:p>
        </p:txBody>
      </p:sp>
    </p:spTree>
    <p:extLst>
      <p:ext uri="{BB962C8B-B14F-4D97-AF65-F5344CB8AC3E}">
        <p14:creationId xmlns:p14="http://schemas.microsoft.com/office/powerpoint/2010/main" val="2820897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875850"/>
          </a:xfrm>
        </p:spPr>
        <p:txBody>
          <a:bodyPr>
            <a:normAutofit/>
          </a:bodyPr>
          <a:lstStyle/>
          <a:p>
            <a:r>
              <a:rPr lang="en-US" i="1" dirty="0" err="1"/>
              <a:t>Barekh</a:t>
            </a:r>
            <a:r>
              <a:rPr lang="en-US" dirty="0"/>
              <a:t> - </a:t>
            </a:r>
            <a:r>
              <a:rPr lang="he-IL" dirty="0"/>
              <a:t>ברך</a:t>
            </a:r>
            <a:endParaRPr lang="en-US" dirty="0"/>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631765" y="1267608"/>
            <a:ext cx="5868771" cy="3508744"/>
          </a:xfrm>
        </p:spPr>
        <p:txBody>
          <a:bodyPr>
            <a:noAutofit/>
          </a:bodyPr>
          <a:lstStyle/>
          <a:p>
            <a:pPr marL="0" indent="0">
              <a:buNone/>
            </a:pPr>
            <a:r>
              <a:rPr lang="en-US" sz="2000" i="1" dirty="0">
                <a:solidFill>
                  <a:srgbClr val="C00000"/>
                </a:solidFill>
              </a:rPr>
              <a:t>We pour the third cup and recite Grace:</a:t>
            </a:r>
          </a:p>
          <a:p>
            <a:pPr marL="0" indent="0">
              <a:buNone/>
            </a:pPr>
            <a:r>
              <a:rPr lang="en-US" sz="2000" dirty="0"/>
              <a:t>A Song of Ascents; When the </a:t>
            </a:r>
            <a:r>
              <a:rPr lang="en-US" sz="2000" i="1" dirty="0" err="1"/>
              <a:t>Hashem</a:t>
            </a:r>
            <a:r>
              <a:rPr lang="en-US" sz="2000" dirty="0"/>
              <a:t> will bring back the captivity of Zion, we will be like dreamers. Then our mouth will be full of mirth and our tongue joyful melody; then they will say among the nations; ”</a:t>
            </a:r>
            <a:r>
              <a:rPr lang="en-US" sz="2000" i="1" dirty="0" err="1"/>
              <a:t>Hashem</a:t>
            </a:r>
            <a:r>
              <a:rPr lang="en-US" sz="2000" dirty="0"/>
              <a:t> has done greatly with these." </a:t>
            </a:r>
            <a:r>
              <a:rPr lang="en-US" sz="2000" i="1" dirty="0" err="1"/>
              <a:t>Hashem</a:t>
            </a:r>
            <a:r>
              <a:rPr lang="en-US" sz="2000" dirty="0"/>
              <a:t> has done great things with us; we are happy. </a:t>
            </a:r>
            <a:r>
              <a:rPr lang="en-US" sz="2000" i="1" dirty="0" err="1"/>
              <a:t>Hashem</a:t>
            </a:r>
            <a:r>
              <a:rPr lang="en-US" sz="2000" dirty="0"/>
              <a:t>, return our captivity like streams in the desert. Those that sow with tears will reap with joyful song. Going, they may go and cry, carrying the bag of seed, coming back they will come in joyful song and carry their sheaves. (Psalms 126)</a:t>
            </a:r>
          </a:p>
        </p:txBody>
      </p:sp>
      <p:sp>
        <p:nvSpPr>
          <p:cNvPr id="6" name="TextBox 5">
            <a:extLst>
              <a:ext uri="{FF2B5EF4-FFF2-40B4-BE49-F238E27FC236}">
                <a16:creationId xmlns:a16="http://schemas.microsoft.com/office/drawing/2014/main" id="{A41A89E9-762D-40F3-A861-4B710D3B31AE}"/>
              </a:ext>
            </a:extLst>
          </p:cNvPr>
          <p:cNvSpPr txBox="1"/>
          <p:nvPr/>
        </p:nvSpPr>
        <p:spPr>
          <a:xfrm>
            <a:off x="6915207" y="1152159"/>
            <a:ext cx="4503458" cy="2800767"/>
          </a:xfrm>
          <a:prstGeom prst="rect">
            <a:avLst/>
          </a:prstGeom>
          <a:noFill/>
        </p:spPr>
        <p:txBody>
          <a:bodyPr wrap="square" rtlCol="0">
            <a:spAutoFit/>
          </a:bodyPr>
          <a:lstStyle/>
          <a:p>
            <a:pPr algn="r"/>
            <a:r>
              <a:rPr lang="he-IL" sz="2200" dirty="0"/>
              <a:t>שִׁיר הַמַּעֲלוֹת, בְּשוּב ה׳ אֶת שִׁיבַת צִיּוֹן הָיִינוּ כְּחֹלְמִים. אָז יִמָּלֵא שְׂחוֹק פִּינוּ וּלְשׁוֹנֵנוּ רִנָּה. אָז יֹאמְרוּ בַגּוֹיִם: הִגְדִּיל ה׳ לַעֲשׂוֹת עִם אֵלֶּה. הִגְדִּיל ה׳ לַעֲשׂוֹת עִמָּנוּ, הָיִינוּ שְׂמֵחִים. שׁוּבָה ה' אֶת שְׁבִיתֵנוּ כַּאֲפִיקִים בַּנֶּגֶב. הַזֹּרְעִים בְּדִמְעָה, בְּרִנָּה יִקְצֹרוּ. הָלוֹךְ יֵלֵךְ וּבָכֹה נֹשֵׂא מֶשֶךְ הַזָּרַע, בֹּא יָבֹא בְרִנָּה נֹשֵׂא אֲלֻמֹּתָיו.</a:t>
            </a:r>
          </a:p>
        </p:txBody>
      </p:sp>
      <p:pic>
        <p:nvPicPr>
          <p:cNvPr id="58370" name="Picture 2" descr="Music Notes Wall Decal - Contemporary - Wall Decals - by Dana Decals">
            <a:extLst>
              <a:ext uri="{FF2B5EF4-FFF2-40B4-BE49-F238E27FC236}">
                <a16:creationId xmlns:a16="http://schemas.microsoft.com/office/drawing/2014/main" id="{5BF963FE-C23C-4E64-A729-91B1107B01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49609" y="4662375"/>
            <a:ext cx="3048000" cy="17240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3D3F0F8F-5656-F048-AC38-8B27D83E80ED}"/>
              </a:ext>
            </a:extLst>
          </p:cNvPr>
          <p:cNvSpPr>
            <a:spLocks noGrp="1"/>
          </p:cNvSpPr>
          <p:nvPr>
            <p:ph type="sldNum" sz="quarter" idx="12"/>
          </p:nvPr>
        </p:nvSpPr>
        <p:spPr/>
        <p:txBody>
          <a:bodyPr/>
          <a:lstStyle/>
          <a:p>
            <a:fld id="{DDED6A29-E892-43EE-9CD2-63AC645924D9}" type="slidenum">
              <a:rPr lang="en-US" smtClean="0"/>
              <a:t>67</a:t>
            </a:fld>
            <a:endParaRPr lang="en-US"/>
          </a:p>
        </p:txBody>
      </p:sp>
      <p:sp>
        <p:nvSpPr>
          <p:cNvPr id="7" name="TextBox 6">
            <a:extLst>
              <a:ext uri="{FF2B5EF4-FFF2-40B4-BE49-F238E27FC236}">
                <a16:creationId xmlns:a16="http://schemas.microsoft.com/office/drawing/2014/main" id="{F0D4C60F-EEC7-DA44-8EA1-1790D0C9E81F}"/>
              </a:ext>
            </a:extLst>
          </p:cNvPr>
          <p:cNvSpPr txBox="1"/>
          <p:nvPr/>
        </p:nvSpPr>
        <p:spPr>
          <a:xfrm>
            <a:off x="29057" y="-66907"/>
            <a:ext cx="1282390" cy="369332"/>
          </a:xfrm>
          <a:prstGeom prst="rect">
            <a:avLst/>
          </a:prstGeom>
          <a:noFill/>
        </p:spPr>
        <p:txBody>
          <a:bodyPr wrap="square" rtlCol="0">
            <a:spAutoFit/>
          </a:bodyPr>
          <a:lstStyle/>
          <a:p>
            <a:r>
              <a:rPr lang="en-US" dirty="0">
                <a:hlinkClick r:id="rId3" action="ppaction://hlinksldjump"/>
              </a:rPr>
              <a:t>Short cuts</a:t>
            </a:r>
            <a:endParaRPr lang="en-US" dirty="0"/>
          </a:p>
        </p:txBody>
      </p:sp>
    </p:spTree>
    <p:extLst>
      <p:ext uri="{BB962C8B-B14F-4D97-AF65-F5344CB8AC3E}">
        <p14:creationId xmlns:p14="http://schemas.microsoft.com/office/powerpoint/2010/main" val="12507427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4557888" y="223481"/>
            <a:ext cx="4106333" cy="736075"/>
          </a:xfrm>
        </p:spPr>
        <p:txBody>
          <a:bodyPr>
            <a:normAutofit fontScale="90000"/>
          </a:bodyPr>
          <a:lstStyle/>
          <a:p>
            <a:pPr algn="ctr"/>
            <a:r>
              <a:rPr lang="en-US" i="1" dirty="0" err="1"/>
              <a:t>Barekh</a:t>
            </a:r>
            <a:r>
              <a:rPr lang="en-US" dirty="0"/>
              <a:t> </a:t>
            </a:r>
            <a:r>
              <a:rPr lang="mr-IN" dirty="0"/>
              <a:t>–</a:t>
            </a:r>
            <a:r>
              <a:rPr lang="en-US" dirty="0"/>
              <a:t> </a:t>
            </a:r>
            <a:r>
              <a:rPr lang="he-IL" dirty="0"/>
              <a:t>ברך</a:t>
            </a:r>
            <a:endParaRPr lang="en-US" sz="3600" baseline="30000" dirty="0"/>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747890" y="268111"/>
            <a:ext cx="5700888" cy="6424976"/>
          </a:xfrm>
        </p:spPr>
        <p:txBody>
          <a:bodyPr>
            <a:noAutofit/>
          </a:bodyPr>
          <a:lstStyle/>
          <a:p>
            <a:pPr marL="0" indent="0">
              <a:buNone/>
            </a:pPr>
            <a:r>
              <a:rPr lang="en-US" sz="1600" dirty="0">
                <a:solidFill>
                  <a:srgbClr val="C00000"/>
                </a:solidFill>
              </a:rPr>
              <a:t>Ashkenazi:</a:t>
            </a:r>
          </a:p>
          <a:p>
            <a:pPr marL="0" indent="0">
              <a:buNone/>
            </a:pPr>
            <a:r>
              <a:rPr lang="en-US" sz="1600" b="1" dirty="0"/>
              <a:t>Leader: </a:t>
            </a:r>
            <a:r>
              <a:rPr lang="en-US" sz="1600" dirty="0"/>
              <a:t>My friends, let’s bless!</a:t>
            </a:r>
          </a:p>
          <a:p>
            <a:pPr marL="0" indent="0">
              <a:buNone/>
            </a:pPr>
            <a:r>
              <a:rPr lang="en-US" sz="1600" b="1" dirty="0"/>
              <a:t>Response (and leader repeats):</a:t>
            </a:r>
          </a:p>
          <a:p>
            <a:pPr marL="0" indent="0">
              <a:buNone/>
            </a:pPr>
            <a:r>
              <a:rPr lang="en-US" sz="1600" dirty="0"/>
              <a:t>May the Name of </a:t>
            </a:r>
            <a:r>
              <a:rPr lang="en-US" sz="1600" i="1" dirty="0"/>
              <a:t>YHVH Adonai </a:t>
            </a:r>
            <a:r>
              <a:rPr lang="en-US" sz="1600" dirty="0"/>
              <a:t>be blessed from now and forever. (Psalms 113:2) </a:t>
            </a:r>
          </a:p>
          <a:p>
            <a:pPr marL="0" indent="0">
              <a:buNone/>
            </a:pPr>
            <a:r>
              <a:rPr lang="en-US" sz="1600" b="1" dirty="0"/>
              <a:t>Leader: </a:t>
            </a:r>
            <a:r>
              <a:rPr lang="en-US" sz="1600" dirty="0"/>
              <a:t>With the permission of my friends:</a:t>
            </a:r>
          </a:p>
          <a:p>
            <a:pPr marL="0" indent="0">
              <a:buNone/>
            </a:pPr>
            <a:endParaRPr lang="en-US" sz="1600" dirty="0"/>
          </a:p>
          <a:p>
            <a:pPr marL="0" indent="0">
              <a:buNone/>
            </a:pPr>
            <a:r>
              <a:rPr lang="en-US" sz="1600" dirty="0" err="1">
                <a:solidFill>
                  <a:srgbClr val="C00000"/>
                </a:solidFill>
              </a:rPr>
              <a:t>Sefardi</a:t>
            </a:r>
            <a:r>
              <a:rPr lang="en-US" sz="1600" dirty="0">
                <a:solidFill>
                  <a:srgbClr val="C00000"/>
                </a:solidFill>
              </a:rPr>
              <a:t>:</a:t>
            </a:r>
          </a:p>
          <a:p>
            <a:pPr marL="0" indent="0">
              <a:buNone/>
            </a:pPr>
            <a:r>
              <a:rPr lang="en-US" sz="1600" b="1" dirty="0"/>
              <a:t>Leader: </a:t>
            </a:r>
            <a:r>
              <a:rPr lang="en-US" sz="1600" dirty="0"/>
              <a:t>Come on, let’s bless!</a:t>
            </a:r>
          </a:p>
          <a:p>
            <a:pPr marL="0" indent="0">
              <a:buNone/>
            </a:pPr>
            <a:r>
              <a:rPr lang="en-US" sz="1600" b="1" dirty="0"/>
              <a:t>Response: </a:t>
            </a:r>
            <a:r>
              <a:rPr lang="en-US" sz="1600" dirty="0">
                <a:solidFill>
                  <a:srgbClr val="0F647B"/>
                </a:solidFill>
              </a:rPr>
              <a:t>With</a:t>
            </a:r>
            <a:r>
              <a:rPr lang="en-US" sz="1600" dirty="0"/>
              <a:t> heavens </a:t>
            </a:r>
            <a:r>
              <a:rPr lang="en-US" sz="1600" dirty="0">
                <a:solidFill>
                  <a:schemeClr val="tx2">
                    <a:lumMod val="75000"/>
                  </a:schemeClr>
                </a:solidFill>
              </a:rPr>
              <a:t>permission</a:t>
            </a:r>
            <a:r>
              <a:rPr lang="en-US" sz="1600" dirty="0"/>
              <a:t>!</a:t>
            </a:r>
          </a:p>
          <a:p>
            <a:pPr marL="0" indent="0">
              <a:buNone/>
            </a:pPr>
            <a:r>
              <a:rPr lang="en-US" sz="1600" b="1" dirty="0"/>
              <a:t>Leader: </a:t>
            </a:r>
            <a:r>
              <a:rPr lang="en-US" sz="1600" dirty="0"/>
              <a:t>With the permission of the exalted Holy Ruler and with your permission:</a:t>
            </a:r>
          </a:p>
          <a:p>
            <a:pPr marL="0" indent="0">
              <a:buNone/>
            </a:pPr>
            <a:endParaRPr lang="en-US" sz="1600" b="1" dirty="0"/>
          </a:p>
          <a:p>
            <a:pPr marL="0" indent="0">
              <a:buNone/>
            </a:pPr>
            <a:r>
              <a:rPr lang="en-US" sz="1600" dirty="0">
                <a:solidFill>
                  <a:srgbClr val="800000"/>
                </a:solidFill>
              </a:rPr>
              <a:t>All continue: </a:t>
            </a:r>
            <a:r>
              <a:rPr lang="en-US" sz="1600" dirty="0"/>
              <a:t>Let us bless [our God] from whose </a:t>
            </a:r>
            <a:r>
              <a:rPr lang="en-US" sz="1600" dirty="0">
                <a:solidFill>
                  <a:schemeClr val="tx2">
                    <a:lumMod val="75000"/>
                  </a:schemeClr>
                </a:solidFill>
              </a:rPr>
              <a:t>food</a:t>
            </a:r>
            <a:r>
              <a:rPr lang="en-US" sz="1600" dirty="0"/>
              <a:t> we have eaten. </a:t>
            </a:r>
          </a:p>
          <a:p>
            <a:pPr marL="0" indent="0">
              <a:buNone/>
            </a:pPr>
            <a:r>
              <a:rPr lang="en-US" sz="1600" b="1" dirty="0"/>
              <a:t>Response (and leader repeats): </a:t>
            </a:r>
            <a:r>
              <a:rPr lang="en-US" sz="1600" dirty="0"/>
              <a:t>Blessed is [our God] from whose we have eaten and from whose goodness we live. </a:t>
            </a:r>
            <a:endParaRPr lang="he-IL" sz="1600" dirty="0"/>
          </a:p>
          <a:p>
            <a:pPr marL="0" indent="0">
              <a:buNone/>
            </a:pPr>
            <a:r>
              <a:rPr lang="en-US" sz="1600" dirty="0">
                <a:solidFill>
                  <a:srgbClr val="C00000"/>
                </a:solidFill>
              </a:rPr>
              <a:t>Ashkenazi: </a:t>
            </a:r>
            <a:r>
              <a:rPr lang="en-US" sz="1600" dirty="0"/>
              <a:t>Blessed be the One and the Name.</a:t>
            </a:r>
          </a:p>
          <a:p>
            <a:pPr marL="0" indent="0">
              <a:buNone/>
            </a:pPr>
            <a:endParaRPr lang="en-US" sz="1600" dirty="0"/>
          </a:p>
        </p:txBody>
      </p:sp>
      <p:sp>
        <p:nvSpPr>
          <p:cNvPr id="6" name="TextBox 5">
            <a:extLst>
              <a:ext uri="{FF2B5EF4-FFF2-40B4-BE49-F238E27FC236}">
                <a16:creationId xmlns:a16="http://schemas.microsoft.com/office/drawing/2014/main" id="{A41A89E9-762D-40F3-A861-4B710D3B31AE}"/>
              </a:ext>
            </a:extLst>
          </p:cNvPr>
          <p:cNvSpPr txBox="1"/>
          <p:nvPr/>
        </p:nvSpPr>
        <p:spPr>
          <a:xfrm>
            <a:off x="6900334" y="691444"/>
            <a:ext cx="4303888" cy="6001643"/>
          </a:xfrm>
          <a:prstGeom prst="rect">
            <a:avLst/>
          </a:prstGeom>
          <a:noFill/>
        </p:spPr>
        <p:txBody>
          <a:bodyPr wrap="square" rtlCol="0">
            <a:spAutoFit/>
          </a:bodyPr>
          <a:lstStyle/>
          <a:p>
            <a:pPr algn="r"/>
            <a:r>
              <a:rPr lang="he-IL" sz="2200" dirty="0">
                <a:solidFill>
                  <a:srgbClr val="800000"/>
                </a:solidFill>
              </a:rPr>
              <a:t>אשכנזי:</a:t>
            </a:r>
            <a:endParaRPr lang="en-US" sz="2200" dirty="0">
              <a:solidFill>
                <a:srgbClr val="800000"/>
              </a:solidFill>
            </a:endParaRPr>
          </a:p>
          <a:p>
            <a:pPr algn="r"/>
            <a:r>
              <a:rPr lang="he-IL" sz="2200" dirty="0"/>
              <a:t>חברי נְבָרֵךְ</a:t>
            </a:r>
            <a:r>
              <a:rPr lang="he-IL" sz="2200" dirty="0">
                <a:latin typeface="Calibri"/>
                <a:cs typeface="Calibri"/>
              </a:rPr>
              <a:t>!</a:t>
            </a:r>
            <a:r>
              <a:rPr lang="he-IL" sz="2200" dirty="0"/>
              <a:t> </a:t>
            </a:r>
          </a:p>
          <a:p>
            <a:pPr algn="r"/>
            <a:r>
              <a:rPr lang="he-IL" sz="2200" dirty="0"/>
              <a:t>יְהִי שֵׁם </a:t>
            </a:r>
            <a:r>
              <a:rPr lang="he-IL" sz="2000" dirty="0"/>
              <a:t>יהוה</a:t>
            </a:r>
            <a:r>
              <a:rPr lang="he-IL" sz="2200" dirty="0"/>
              <a:t> מְבֹרָךְ מֵעַתָּה וְעַד עוֹלָם. </a:t>
            </a:r>
          </a:p>
          <a:p>
            <a:pPr lvl="1" algn="r"/>
            <a:r>
              <a:rPr lang="he-IL" sz="2200" dirty="0"/>
              <a:t>בִּרְשׁוּת חברי</a:t>
            </a:r>
            <a:r>
              <a:rPr lang="mr-IN" sz="2200" dirty="0"/>
              <a:t>…</a:t>
            </a:r>
            <a:endParaRPr lang="he-IL" sz="2200" dirty="0"/>
          </a:p>
          <a:p>
            <a:pPr lvl="1" algn="r"/>
            <a:endParaRPr lang="en-US" sz="1600" dirty="0"/>
          </a:p>
          <a:p>
            <a:pPr algn="r"/>
            <a:r>
              <a:rPr lang="he-IL" sz="2200" dirty="0">
                <a:solidFill>
                  <a:srgbClr val="800000"/>
                </a:solidFill>
              </a:rPr>
              <a:t>ספרדי:</a:t>
            </a:r>
            <a:endParaRPr lang="en-US" sz="2200" dirty="0">
              <a:solidFill>
                <a:srgbClr val="800000"/>
              </a:solidFill>
            </a:endParaRPr>
          </a:p>
          <a:p>
            <a:pPr algn="r"/>
            <a:r>
              <a:rPr lang="he-IL" sz="2200" dirty="0"/>
              <a:t>הַב לָן וְנִבְרִיךְ לְמַלְכָּא עִלָּאָה קַדִּישָׁא.</a:t>
            </a:r>
          </a:p>
          <a:p>
            <a:pPr algn="r"/>
            <a:r>
              <a:rPr lang="he-IL" sz="2200" dirty="0"/>
              <a:t>שָׁמַיִם</a:t>
            </a:r>
            <a:r>
              <a:rPr lang="he-IL" sz="2200" dirty="0">
                <a:latin typeface="Calibri"/>
                <a:cs typeface="Calibri"/>
              </a:rPr>
              <a:t>!</a:t>
            </a:r>
          </a:p>
          <a:p>
            <a:pPr algn="r"/>
            <a:r>
              <a:rPr lang="he-IL" sz="2200" dirty="0"/>
              <a:t>בִּרְשׁוּת מַלְכָּא עִלָּאָה קַדִּישָׁא</a:t>
            </a:r>
            <a:endParaRPr lang="en-US" sz="2200" dirty="0"/>
          </a:p>
          <a:p>
            <a:pPr algn="r"/>
            <a:r>
              <a:rPr lang="he-IL" sz="2200" dirty="0"/>
              <a:t>וּבִרְשׁוּתְכֶם...</a:t>
            </a:r>
            <a:endParaRPr lang="en-US" sz="2200" dirty="0"/>
          </a:p>
          <a:p>
            <a:pPr algn="r"/>
            <a:endParaRPr lang="en-US" sz="1600" dirty="0"/>
          </a:p>
          <a:p>
            <a:pPr algn="r"/>
            <a:r>
              <a:rPr lang="he-IL" sz="2200" dirty="0"/>
              <a:t>...נְבָרֵך [</a:t>
            </a:r>
            <a:r>
              <a:rPr lang="he-IL" sz="2200" dirty="0" err="1"/>
              <a:t>אֱלֹהֵינו</a:t>
            </a:r>
            <a:r>
              <a:rPr lang="he-IL" sz="2200" dirty="0"/>
              <a:t>ּ] שֶׁאָכַלְנוּ מִשֶּׁלוֹ: </a:t>
            </a:r>
            <a:endParaRPr lang="en-US" sz="2200" dirty="0"/>
          </a:p>
          <a:p>
            <a:pPr algn="r"/>
            <a:r>
              <a:rPr lang="he-IL" sz="2200" dirty="0"/>
              <a:t>בָּרוּךְ [</a:t>
            </a:r>
            <a:r>
              <a:rPr lang="he-IL" sz="2200" dirty="0" err="1"/>
              <a:t>אֱלֹהֵינו</a:t>
            </a:r>
            <a:r>
              <a:rPr lang="he-IL" sz="2200" dirty="0"/>
              <a:t>ּ] שֶׁאָכַלְנוּ מִשֶּׁלוֹ וּבְטוּבוֹ חָיִינוּ.</a:t>
            </a:r>
          </a:p>
          <a:p>
            <a:pPr algn="r"/>
            <a:r>
              <a:rPr lang="he-IL" sz="2200" dirty="0"/>
              <a:t>בָּרוּךְ [</a:t>
            </a:r>
            <a:r>
              <a:rPr lang="he-IL" sz="2200" dirty="0" err="1"/>
              <a:t>אֱלֹהֵינו</a:t>
            </a:r>
            <a:r>
              <a:rPr lang="he-IL" sz="2200" dirty="0"/>
              <a:t>ּ] שֶׁאָכַלְנוּ מִשֶּׁלוֹ וּבְטוּבוֹ חָיִינוּ.</a:t>
            </a:r>
          </a:p>
          <a:p>
            <a:pPr algn="r"/>
            <a:endParaRPr lang="he-IL" sz="2200" dirty="0"/>
          </a:p>
          <a:p>
            <a:pPr algn="r"/>
            <a:r>
              <a:rPr lang="he-IL" sz="2200" dirty="0">
                <a:solidFill>
                  <a:srgbClr val="800000"/>
                </a:solidFill>
              </a:rPr>
              <a:t>אש׳: </a:t>
            </a:r>
            <a:r>
              <a:rPr lang="he-IL" sz="2200" dirty="0"/>
              <a:t>בָּרוך הוּא ובָרוּך </a:t>
            </a:r>
            <a:r>
              <a:rPr lang="he-IL" sz="2200" dirty="0" err="1"/>
              <a:t>שְׁמוֹ</a:t>
            </a:r>
            <a:r>
              <a:rPr lang="he-IL" sz="2000" dirty="0"/>
              <a:t> </a:t>
            </a:r>
          </a:p>
        </p:txBody>
      </p:sp>
      <p:sp>
        <p:nvSpPr>
          <p:cNvPr id="3" name="TextBox 2"/>
          <p:cNvSpPr txBox="1"/>
          <p:nvPr/>
        </p:nvSpPr>
        <p:spPr>
          <a:xfrm>
            <a:off x="4854221" y="917222"/>
            <a:ext cx="3937000" cy="338554"/>
          </a:xfrm>
          <a:prstGeom prst="rect">
            <a:avLst/>
          </a:prstGeom>
          <a:noFill/>
        </p:spPr>
        <p:txBody>
          <a:bodyPr wrap="square" rtlCol="0">
            <a:spAutoFit/>
          </a:bodyPr>
          <a:lstStyle/>
          <a:p>
            <a:r>
              <a:rPr lang="en-US" sz="1600" dirty="0">
                <a:solidFill>
                  <a:srgbClr val="C00000"/>
                </a:solidFill>
              </a:rPr>
              <a:t>Invitation (for three or more people)</a:t>
            </a:r>
          </a:p>
        </p:txBody>
      </p:sp>
      <p:sp>
        <p:nvSpPr>
          <p:cNvPr id="4" name="Slide Number Placeholder 3">
            <a:extLst>
              <a:ext uri="{FF2B5EF4-FFF2-40B4-BE49-F238E27FC236}">
                <a16:creationId xmlns:a16="http://schemas.microsoft.com/office/drawing/2014/main" id="{A81FB7E9-17E6-204D-AF6F-B07CBA998811}"/>
              </a:ext>
            </a:extLst>
          </p:cNvPr>
          <p:cNvSpPr>
            <a:spLocks noGrp="1"/>
          </p:cNvSpPr>
          <p:nvPr>
            <p:ph type="sldNum" sz="quarter" idx="12"/>
          </p:nvPr>
        </p:nvSpPr>
        <p:spPr/>
        <p:txBody>
          <a:bodyPr/>
          <a:lstStyle/>
          <a:p>
            <a:fld id="{DDED6A29-E892-43EE-9CD2-63AC645924D9}" type="slidenum">
              <a:rPr lang="en-US" smtClean="0"/>
              <a:t>68</a:t>
            </a:fld>
            <a:endParaRPr lang="en-US"/>
          </a:p>
        </p:txBody>
      </p:sp>
    </p:spTree>
    <p:extLst>
      <p:ext uri="{BB962C8B-B14F-4D97-AF65-F5344CB8AC3E}">
        <p14:creationId xmlns:p14="http://schemas.microsoft.com/office/powerpoint/2010/main" val="24753932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i="1" dirty="0" err="1"/>
              <a:t>Barekh</a:t>
            </a:r>
            <a:r>
              <a:rPr lang="en-US" dirty="0"/>
              <a:t> – </a:t>
            </a:r>
            <a:r>
              <a:rPr lang="he-IL" dirty="0"/>
              <a:t>ברך</a:t>
            </a:r>
            <a:r>
              <a:rPr lang="en-US" dirty="0"/>
              <a:t>   </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719668" y="1749778"/>
            <a:ext cx="5841999" cy="4148665"/>
          </a:xfrm>
        </p:spPr>
        <p:txBody>
          <a:bodyPr>
            <a:noAutofit/>
          </a:bodyPr>
          <a:lstStyle/>
          <a:p>
            <a:pPr marL="0" indent="0">
              <a:buNone/>
            </a:pPr>
            <a:r>
              <a:rPr lang="en-US" sz="2000" dirty="0"/>
              <a:t>Blessed be You </a:t>
            </a:r>
            <a:r>
              <a:rPr lang="en-US" sz="2000" i="1" dirty="0"/>
              <a:t>YHVH</a:t>
            </a:r>
            <a:r>
              <a:rPr lang="en-US" sz="2000" dirty="0"/>
              <a:t> </a:t>
            </a:r>
            <a:r>
              <a:rPr lang="en-US" sz="2000" i="1" dirty="0"/>
              <a:t>Adonai</a:t>
            </a:r>
            <a:r>
              <a:rPr lang="en-US" sz="2000" dirty="0"/>
              <a:t> our God ruler of all space-and-time, who feeds the entire world with goodness and grace and compassion, who gives bread to all flesh, for God’s kindness is forever, and in whose great goodness food has never been lacking for us and never will lack for us forever and beyond. For this is the One, God, feeding and providing for all, who does good for all, preparing food for all God’s creatures that the One created, through great kindness, as it says “Your hand You open and satisfy every life. Blessed be the One who feeds all. </a:t>
            </a:r>
          </a:p>
        </p:txBody>
      </p:sp>
      <p:sp>
        <p:nvSpPr>
          <p:cNvPr id="6" name="TextBox 5">
            <a:extLst>
              <a:ext uri="{FF2B5EF4-FFF2-40B4-BE49-F238E27FC236}">
                <a16:creationId xmlns:a16="http://schemas.microsoft.com/office/drawing/2014/main" id="{A41A89E9-762D-40F3-A861-4B710D3B31AE}"/>
              </a:ext>
            </a:extLst>
          </p:cNvPr>
          <p:cNvSpPr txBox="1"/>
          <p:nvPr/>
        </p:nvSpPr>
        <p:spPr>
          <a:xfrm>
            <a:off x="7052387" y="1354667"/>
            <a:ext cx="4038946" cy="4154984"/>
          </a:xfrm>
          <a:prstGeom prst="rect">
            <a:avLst/>
          </a:prstGeom>
          <a:noFill/>
        </p:spPr>
        <p:txBody>
          <a:bodyPr wrap="square" rtlCol="0">
            <a:spAutoFit/>
          </a:bodyPr>
          <a:lstStyle/>
          <a:p>
            <a:pPr algn="r"/>
            <a:r>
              <a:rPr lang="he-IL" sz="2400" dirty="0"/>
              <a:t>בָּרוּךְ אַתָּה יהוה, אֱלֹהֵינוּ מֶלֶךְ הָעוֹלָם, הַזָּן אֶת הָעוֹלָם כֻּלּוֹ בְּטוּבוֹ בְּחֵן בְּחֶסֶד וּבְרַחֲמִים, הוּא נוֹתֵן לֶחֶם לְכָל בָּשָׂר כִּי לְעוֹלָם חַסְדוֹ. וּבְטוּבוֹ הַגָּדוֹל תָּמִיד לֹא חָסַר לָנוּ, וְאַל יֶחְסַר לָנוּ מָזוֹן לְעוֹלָם וָעֶד. בַּעֲבוּר שְׁמוֹ הַגָּדוֹל, כִּי הוּא אֵל זָן וּמְפַרְנֵס לַכֹּל וּמֵטִיב לַכֹּל, וּמֵכִין מָזוֹן לְכָל בְּרִיּוֹתָיו אֲשֶׁר בָּרָא. בָּרוּךְ אַתָּה יהוה, הַזָּן אֶת הַכֹּל. </a:t>
            </a:r>
          </a:p>
        </p:txBody>
      </p:sp>
      <p:sp>
        <p:nvSpPr>
          <p:cNvPr id="3" name="TextBox 2"/>
          <p:cNvSpPr txBox="1"/>
          <p:nvPr/>
        </p:nvSpPr>
        <p:spPr>
          <a:xfrm>
            <a:off x="5813778" y="522111"/>
            <a:ext cx="5235222" cy="369332"/>
          </a:xfrm>
          <a:prstGeom prst="rect">
            <a:avLst/>
          </a:prstGeom>
          <a:noFill/>
        </p:spPr>
        <p:txBody>
          <a:bodyPr wrap="square" rtlCol="0">
            <a:spAutoFit/>
          </a:bodyPr>
          <a:lstStyle/>
          <a:p>
            <a:r>
              <a:rPr lang="en-US" dirty="0">
                <a:solidFill>
                  <a:srgbClr val="C00000"/>
                </a:solidFill>
              </a:rPr>
              <a:t>First blessing: For feeding the whole world </a:t>
            </a:r>
          </a:p>
        </p:txBody>
      </p:sp>
      <p:sp>
        <p:nvSpPr>
          <p:cNvPr id="4" name="Slide Number Placeholder 3">
            <a:extLst>
              <a:ext uri="{FF2B5EF4-FFF2-40B4-BE49-F238E27FC236}">
                <a16:creationId xmlns:a16="http://schemas.microsoft.com/office/drawing/2014/main" id="{F46B3028-4818-DA41-8C49-0DD060819BC1}"/>
              </a:ext>
            </a:extLst>
          </p:cNvPr>
          <p:cNvSpPr>
            <a:spLocks noGrp="1"/>
          </p:cNvSpPr>
          <p:nvPr>
            <p:ph type="sldNum" sz="quarter" idx="12"/>
          </p:nvPr>
        </p:nvSpPr>
        <p:spPr/>
        <p:txBody>
          <a:bodyPr/>
          <a:lstStyle/>
          <a:p>
            <a:fld id="{DDED6A29-E892-43EE-9CD2-63AC645924D9}" type="slidenum">
              <a:rPr lang="en-US" smtClean="0"/>
              <a:t>69</a:t>
            </a:fld>
            <a:endParaRPr lang="en-US"/>
          </a:p>
        </p:txBody>
      </p:sp>
      <p:sp>
        <p:nvSpPr>
          <p:cNvPr id="7" name="TextBox 6">
            <a:extLst>
              <a:ext uri="{FF2B5EF4-FFF2-40B4-BE49-F238E27FC236}">
                <a16:creationId xmlns:a16="http://schemas.microsoft.com/office/drawing/2014/main" id="{2C25F1E2-FEED-B24F-BE50-EF9EF70FB114}"/>
              </a:ext>
            </a:extLst>
          </p:cNvPr>
          <p:cNvSpPr txBox="1"/>
          <p:nvPr/>
        </p:nvSpPr>
        <p:spPr>
          <a:xfrm>
            <a:off x="29057" y="-66907"/>
            <a:ext cx="1282390" cy="369332"/>
          </a:xfrm>
          <a:prstGeom prst="rect">
            <a:avLst/>
          </a:prstGeom>
          <a:noFill/>
        </p:spPr>
        <p:txBody>
          <a:bodyPr wrap="square" rtlCol="0">
            <a:spAutoFit/>
          </a:bodyPr>
          <a:lstStyle/>
          <a:p>
            <a:r>
              <a:rPr lang="en-US" dirty="0">
                <a:hlinkClick r:id="rId2" action="ppaction://hlinksldjump"/>
              </a:rPr>
              <a:t>Short cuts</a:t>
            </a:r>
            <a:endParaRPr lang="en-US" dirty="0"/>
          </a:p>
        </p:txBody>
      </p:sp>
    </p:spTree>
    <p:extLst>
      <p:ext uri="{BB962C8B-B14F-4D97-AF65-F5344CB8AC3E}">
        <p14:creationId xmlns:p14="http://schemas.microsoft.com/office/powerpoint/2010/main" val="2615165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2A53E01A-CD2C-45F4-8CCD-4770351DC3B8}"/>
              </a:ext>
            </a:extLst>
          </p:cNvPr>
          <p:cNvSpPr>
            <a:spLocks noGrp="1"/>
          </p:cNvSpPr>
          <p:nvPr>
            <p:ph idx="1"/>
          </p:nvPr>
        </p:nvSpPr>
        <p:spPr>
          <a:xfrm>
            <a:off x="1066800" y="1841862"/>
            <a:ext cx="5205046" cy="4305495"/>
          </a:xfrm>
        </p:spPr>
        <p:txBody>
          <a:bodyPr>
            <a:normAutofit fontScale="92500"/>
          </a:bodyPr>
          <a:lstStyle/>
          <a:p>
            <a:pPr marL="0" indent="0">
              <a:buNone/>
            </a:pPr>
            <a:r>
              <a:rPr lang="en-US" sz="2600" dirty="0"/>
              <a:t>How is this an international </a:t>
            </a:r>
            <a:r>
              <a:rPr lang="en-US" sz="2600" dirty="0" err="1"/>
              <a:t>seder</a:t>
            </a:r>
            <a:r>
              <a:rPr lang="en-US" sz="2600" dirty="0"/>
              <a:t>?</a:t>
            </a:r>
          </a:p>
          <a:p>
            <a:pPr marL="548640" lvl="2" indent="0">
              <a:buNone/>
            </a:pPr>
            <a:r>
              <a:rPr lang="en-US" sz="2200" dirty="0"/>
              <a:t>Songs  Images  Phrases</a:t>
            </a:r>
          </a:p>
          <a:p>
            <a:pPr marL="548640" lvl="2" indent="0">
              <a:buNone/>
            </a:pPr>
            <a:r>
              <a:rPr lang="en-US" sz="2200" dirty="0"/>
              <a:t>Traditions  Foods</a:t>
            </a:r>
          </a:p>
          <a:p>
            <a:pPr lvl="1"/>
            <a:endParaRPr lang="en-US" sz="2400" dirty="0"/>
          </a:p>
          <a:p>
            <a:pPr marL="274320" lvl="1" indent="0">
              <a:buNone/>
            </a:pPr>
            <a:r>
              <a:rPr lang="en-US" sz="2400" dirty="0"/>
              <a:t>This </a:t>
            </a:r>
            <a:r>
              <a:rPr lang="en-US" sz="2400" dirty="0" err="1"/>
              <a:t>seder</a:t>
            </a:r>
            <a:r>
              <a:rPr lang="en-US" sz="2400" dirty="0"/>
              <a:t> also illuminates the deep structure of the </a:t>
            </a:r>
            <a:r>
              <a:rPr lang="en-US" sz="2400" i="1" dirty="0" err="1"/>
              <a:t>haggadah</a:t>
            </a:r>
            <a:r>
              <a:rPr lang="en-US" sz="2400" dirty="0"/>
              <a:t>. </a:t>
            </a:r>
          </a:p>
          <a:p>
            <a:pPr marL="274320" lvl="1" indent="0">
              <a:buNone/>
            </a:pPr>
            <a:r>
              <a:rPr lang="en-US" sz="2400" dirty="0">
                <a:solidFill>
                  <a:schemeClr val="accent1"/>
                </a:solidFill>
              </a:rPr>
              <a:t>Words in blue are added to the English translation to help the Hebrew make sense.</a:t>
            </a:r>
          </a:p>
          <a:p>
            <a:pPr marL="274320" lvl="1" indent="0">
              <a:buNone/>
            </a:pPr>
            <a:r>
              <a:rPr lang="en-US" sz="2400" dirty="0">
                <a:solidFill>
                  <a:srgbClr val="FF0000"/>
                </a:solidFill>
              </a:rPr>
              <a:t>Words in red are commentary or directions.</a:t>
            </a:r>
            <a:endParaRPr lang="en-US" sz="2800" dirty="0">
              <a:solidFill>
                <a:srgbClr val="FF0000"/>
              </a:solidFill>
            </a:endParaRPr>
          </a:p>
        </p:txBody>
      </p:sp>
      <p:pic>
        <p:nvPicPr>
          <p:cNvPr id="5" name="Picture 4" descr="A group of people posing for the camera&#10;&#10;Description automatically generated">
            <a:extLst>
              <a:ext uri="{FF2B5EF4-FFF2-40B4-BE49-F238E27FC236}">
                <a16:creationId xmlns:a16="http://schemas.microsoft.com/office/drawing/2014/main" id="{2560C3E5-0530-4F7D-BFA8-9348E60F4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6634" y="0"/>
            <a:ext cx="5323527" cy="6858000"/>
          </a:xfrm>
          <a:prstGeom prst="rect">
            <a:avLst/>
          </a:prstGeom>
        </p:spPr>
      </p:pic>
      <p:sp>
        <p:nvSpPr>
          <p:cNvPr id="4" name="Slide Number Placeholder 3">
            <a:extLst>
              <a:ext uri="{FF2B5EF4-FFF2-40B4-BE49-F238E27FC236}">
                <a16:creationId xmlns:a16="http://schemas.microsoft.com/office/drawing/2014/main" id="{2ABE4A75-B556-2241-8F17-B418ADA4F246}"/>
              </a:ext>
            </a:extLst>
          </p:cNvPr>
          <p:cNvSpPr>
            <a:spLocks noGrp="1"/>
          </p:cNvSpPr>
          <p:nvPr>
            <p:ph type="sldNum" sz="quarter" idx="12"/>
          </p:nvPr>
        </p:nvSpPr>
        <p:spPr>
          <a:xfrm>
            <a:off x="5171258" y="6340330"/>
            <a:ext cx="1463040" cy="274320"/>
          </a:xfrm>
        </p:spPr>
        <p:txBody>
          <a:bodyPr/>
          <a:lstStyle/>
          <a:p>
            <a:fld id="{DDED6A29-E892-43EE-9CD2-63AC645924D9}" type="slidenum">
              <a:rPr lang="en-US" smtClean="0"/>
              <a:t>7</a:t>
            </a:fld>
            <a:endParaRPr lang="en-US" dirty="0"/>
          </a:p>
        </p:txBody>
      </p:sp>
    </p:spTree>
    <p:extLst>
      <p:ext uri="{BB962C8B-B14F-4D97-AF65-F5344CB8AC3E}">
        <p14:creationId xmlns:p14="http://schemas.microsoft.com/office/powerpoint/2010/main" val="33206306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i="1" dirty="0" err="1"/>
              <a:t>Barekh</a:t>
            </a:r>
            <a:r>
              <a:rPr lang="en-US" dirty="0"/>
              <a:t> – </a:t>
            </a:r>
            <a:r>
              <a:rPr lang="he-IL" dirty="0"/>
              <a:t>ברך</a:t>
            </a:r>
            <a:endParaRPr lang="en-US" dirty="0"/>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719666" y="1852560"/>
            <a:ext cx="5571496" cy="3580217"/>
          </a:xfrm>
        </p:spPr>
        <p:txBody>
          <a:bodyPr>
            <a:noAutofit/>
          </a:bodyPr>
          <a:lstStyle/>
          <a:p>
            <a:pPr marL="0" indent="0">
              <a:buNone/>
            </a:pPr>
            <a:r>
              <a:rPr lang="en-US" sz="2000" dirty="0"/>
              <a:t>We give thanks to You </a:t>
            </a:r>
            <a:r>
              <a:rPr lang="en-US" sz="2000" i="1" dirty="0"/>
              <a:t>YHVH</a:t>
            </a:r>
            <a:r>
              <a:rPr lang="en-US" sz="2000" dirty="0"/>
              <a:t> our God for giving our ancestors a good wide land, and for bringing us out of Egypt and redeeming us from a domain of slaves, and for Your covenant and Your Torah, and for the life and food you have granted us – and for all, </a:t>
            </a:r>
            <a:r>
              <a:rPr lang="en-US" sz="2000" i="1" dirty="0"/>
              <a:t>YHVH</a:t>
            </a:r>
            <a:r>
              <a:rPr lang="en-US" sz="2000" dirty="0"/>
              <a:t> our God we thank You and bless You, as it says, “You will eat and be full/satisfied and bless </a:t>
            </a:r>
            <a:r>
              <a:rPr lang="en-US" sz="2000" i="1" dirty="0"/>
              <a:t>YHVH</a:t>
            </a:r>
            <a:r>
              <a:rPr lang="en-US" sz="2000" dirty="0"/>
              <a:t> Your God for the good land that the One gave to you”. Blessed be You </a:t>
            </a:r>
            <a:r>
              <a:rPr lang="en-US" sz="2000" i="1" dirty="0"/>
              <a:t>YHVH</a:t>
            </a:r>
            <a:r>
              <a:rPr lang="en-US" sz="2000" dirty="0"/>
              <a:t> for the land and for the food.  </a:t>
            </a:r>
            <a:r>
              <a:rPr lang="en-US" sz="2000" i="1" dirty="0">
                <a:solidFill>
                  <a:srgbClr val="800000"/>
                </a:solidFill>
              </a:rPr>
              <a:t>(abridged)</a:t>
            </a:r>
          </a:p>
        </p:txBody>
      </p:sp>
      <p:sp>
        <p:nvSpPr>
          <p:cNvPr id="6" name="TextBox 5">
            <a:extLst>
              <a:ext uri="{FF2B5EF4-FFF2-40B4-BE49-F238E27FC236}">
                <a16:creationId xmlns:a16="http://schemas.microsoft.com/office/drawing/2014/main" id="{A41A89E9-762D-40F3-A861-4B710D3B31AE}"/>
              </a:ext>
            </a:extLst>
          </p:cNvPr>
          <p:cNvSpPr txBox="1"/>
          <p:nvPr/>
        </p:nvSpPr>
        <p:spPr>
          <a:xfrm>
            <a:off x="6722209" y="1199682"/>
            <a:ext cx="4432175" cy="5170645"/>
          </a:xfrm>
          <a:prstGeom prst="rect">
            <a:avLst/>
          </a:prstGeom>
          <a:noFill/>
        </p:spPr>
        <p:txBody>
          <a:bodyPr wrap="square" rtlCol="0">
            <a:spAutoFit/>
          </a:bodyPr>
          <a:lstStyle/>
          <a:p>
            <a:pPr algn="r"/>
            <a:r>
              <a:rPr lang="he-IL" sz="2200" dirty="0"/>
              <a:t>נוֹדֶה לְךָ </a:t>
            </a:r>
            <a:r>
              <a:rPr lang="he-IL" sz="2000" dirty="0"/>
              <a:t>יהוה</a:t>
            </a:r>
            <a:r>
              <a:rPr lang="he-IL" sz="2200" dirty="0"/>
              <a:t> אֱלֹהֵינוּ עַל שֶׁהִנְחַלְתָּ לַאֲבוֹתֵינוּ אֶרֶץ חֶמְדָה טוֹבָה וּרְחָבָה, וְעַל שֶׁהוֹצֵאתָנוּ </a:t>
            </a:r>
            <a:r>
              <a:rPr lang="he-IL" sz="2000" dirty="0"/>
              <a:t>יהוה</a:t>
            </a:r>
            <a:r>
              <a:rPr lang="he-IL" sz="2200" dirty="0"/>
              <a:t> אֱלֹהֵינוּ מֵאֶרֶץ מִצְרַיִם, וּפְדִיתָנוּ מִבֵּית עֲבָדִים, וְעַל בְּרִיתְךָ שֶׁחָתַמְתָּ בְּבְשָׂרֵנוּ, וְעַל תּוֹרָתְךָ שֶׁלִּמַּדְתָּנוּ, וְעַל חֻקֶּיךָ שֶׁהוֹדַעְתָּנוּ, וְעַל חַיִּים חֵן וָחֶסֶד שֶׁחוֹנַנְתָּנוּ, וְעַל אֲכִילַת מָזוֹן שָׁאַתָּה זָן וּמְפַרְנֵס אוֹתָנוּ תָּמִיד, בְּכָל יוֹם וּבְכָל עֵת וּבְכָל שָׁעָה: </a:t>
            </a:r>
          </a:p>
          <a:p>
            <a:pPr algn="r"/>
            <a:r>
              <a:rPr lang="he-IL" sz="2200" dirty="0"/>
              <a:t>וְעַל </a:t>
            </a:r>
            <a:r>
              <a:rPr lang="he-IL" sz="2200" dirty="0" err="1"/>
              <a:t>הַכּל</a:t>
            </a:r>
            <a:r>
              <a:rPr lang="he-IL" sz="2200" dirty="0"/>
              <a:t> </a:t>
            </a:r>
            <a:r>
              <a:rPr lang="he-IL" sz="2000" dirty="0"/>
              <a:t>יהוה</a:t>
            </a:r>
            <a:r>
              <a:rPr lang="he-IL" sz="2200" dirty="0"/>
              <a:t> אֱלֹהֵינוּ, אֲנַחְנוּ מוֹדִים לָךְ וּמְבָרְכִים אוֹתָךְ, יִתְבָּרַךְ שִׁמְךָ בְּפִי כָּל חַי תָּמִיד לְעוֹלָם וָעֶד. כַּכָּתוּב: וְאָכַלְתָּ וְשָׂבַעְתָּ וּבֵרַכְתָּ אֶת </a:t>
            </a:r>
            <a:r>
              <a:rPr lang="he-IL" sz="2000" dirty="0"/>
              <a:t>יהוה</a:t>
            </a:r>
            <a:r>
              <a:rPr lang="he-IL" sz="2200" dirty="0"/>
              <a:t> אֱלֹהֵיךָ עַל הָאָרֶץ הַטּוֹבָה אֲשֶּׁר נָתַן לָךְ. בָּרוּךְ אַתָּה </a:t>
            </a:r>
            <a:r>
              <a:rPr lang="he-IL" sz="2000" dirty="0"/>
              <a:t>יהוה</a:t>
            </a:r>
            <a:r>
              <a:rPr lang="he-IL" sz="2200" dirty="0"/>
              <a:t>, עַל הָאָרֶץ וְעַל הַמָּזוֹן: </a:t>
            </a:r>
          </a:p>
        </p:txBody>
      </p:sp>
      <p:sp>
        <p:nvSpPr>
          <p:cNvPr id="7" name="TextBox 6"/>
          <p:cNvSpPr txBox="1"/>
          <p:nvPr/>
        </p:nvSpPr>
        <p:spPr>
          <a:xfrm>
            <a:off x="5813778" y="522111"/>
            <a:ext cx="5235222" cy="369332"/>
          </a:xfrm>
          <a:prstGeom prst="rect">
            <a:avLst/>
          </a:prstGeom>
          <a:noFill/>
        </p:spPr>
        <p:txBody>
          <a:bodyPr wrap="square" rtlCol="0">
            <a:spAutoFit/>
          </a:bodyPr>
          <a:lstStyle/>
          <a:p>
            <a:r>
              <a:rPr lang="en-US" dirty="0">
                <a:solidFill>
                  <a:srgbClr val="C00000"/>
                </a:solidFill>
              </a:rPr>
              <a:t>Second blessing: For the land</a:t>
            </a:r>
          </a:p>
        </p:txBody>
      </p:sp>
      <p:sp>
        <p:nvSpPr>
          <p:cNvPr id="3" name="Slide Number Placeholder 2">
            <a:extLst>
              <a:ext uri="{FF2B5EF4-FFF2-40B4-BE49-F238E27FC236}">
                <a16:creationId xmlns:a16="http://schemas.microsoft.com/office/drawing/2014/main" id="{D6648667-7B02-1D42-8BAC-35C5806685FB}"/>
              </a:ext>
            </a:extLst>
          </p:cNvPr>
          <p:cNvSpPr>
            <a:spLocks noGrp="1"/>
          </p:cNvSpPr>
          <p:nvPr>
            <p:ph type="sldNum" sz="quarter" idx="12"/>
          </p:nvPr>
        </p:nvSpPr>
        <p:spPr/>
        <p:txBody>
          <a:bodyPr/>
          <a:lstStyle/>
          <a:p>
            <a:fld id="{DDED6A29-E892-43EE-9CD2-63AC645924D9}" type="slidenum">
              <a:rPr lang="en-US" smtClean="0"/>
              <a:t>70</a:t>
            </a:fld>
            <a:endParaRPr lang="en-US"/>
          </a:p>
        </p:txBody>
      </p:sp>
    </p:spTree>
    <p:extLst>
      <p:ext uri="{BB962C8B-B14F-4D97-AF65-F5344CB8AC3E}">
        <p14:creationId xmlns:p14="http://schemas.microsoft.com/office/powerpoint/2010/main" val="20208821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7069667" y="381001"/>
            <a:ext cx="4473222" cy="663222"/>
          </a:xfrm>
        </p:spPr>
        <p:txBody>
          <a:bodyPr>
            <a:normAutofit fontScale="90000"/>
          </a:bodyPr>
          <a:lstStyle/>
          <a:p>
            <a:r>
              <a:rPr lang="en-US" i="1" dirty="0" err="1"/>
              <a:t>Barekh</a:t>
            </a:r>
            <a:r>
              <a:rPr lang="en-US" dirty="0"/>
              <a:t> - </a:t>
            </a:r>
            <a:r>
              <a:rPr lang="he-IL" dirty="0"/>
              <a:t>ברך</a:t>
            </a:r>
            <a:endParaRPr lang="en-US" dirty="0"/>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606778" y="479778"/>
            <a:ext cx="6180667" cy="6008577"/>
          </a:xfrm>
        </p:spPr>
        <p:txBody>
          <a:bodyPr>
            <a:noAutofit/>
          </a:bodyPr>
          <a:lstStyle/>
          <a:p>
            <a:pPr marL="0" indent="0">
              <a:buNone/>
            </a:pPr>
            <a:r>
              <a:rPr lang="en-US" sz="1700" dirty="0"/>
              <a:t>Please have mercy, Adonai our God, upon Israel, Your people; and upon Jerusalem, Your city; and upon Zion, the dwelling place of Your Glory; and upon the monarchy of the House of David, Your anointed one; and upon the great and holy house that Your name is called upon. Our God, our Father, tend us, sustain us, provide for us, relieve us from all of our troubles. And please do not make us needy, Adonai our God, not for the gifts of flesh and blood, but rather from Your full, open, holy and broad hand, forever and always. </a:t>
            </a:r>
          </a:p>
          <a:p>
            <a:pPr marL="0" indent="0">
              <a:buNone/>
            </a:pPr>
            <a:endParaRPr lang="en-US" sz="1700" dirty="0"/>
          </a:p>
          <a:p>
            <a:pPr marL="0" indent="0">
              <a:buNone/>
            </a:pPr>
            <a:r>
              <a:rPr lang="en-US" sz="1700" dirty="0">
                <a:solidFill>
                  <a:srgbClr val="C00000"/>
                </a:solidFill>
              </a:rPr>
              <a:t>An alternative:</a:t>
            </a:r>
          </a:p>
          <a:p>
            <a:pPr marL="0" indent="0">
              <a:buNone/>
            </a:pPr>
            <a:r>
              <a:rPr lang="en-US" sz="1700" dirty="0"/>
              <a:t>Have compassion please </a:t>
            </a:r>
            <a:r>
              <a:rPr lang="en-US" sz="1700" i="1" dirty="0"/>
              <a:t>YHVH</a:t>
            </a:r>
            <a:r>
              <a:rPr lang="en-US" sz="1700" dirty="0"/>
              <a:t> our God on Israel Your people and on Jerusalem Your city and on Mt. Zion, that may it become the dwelling place of Your glory, and have compassion on all Your world, our healer, our provider and our sustainer, and protect all Your creatures, our relations, and sustain them, make abundance for all of us. Renew the face of the earth, please, and make Your land bloom with peace and Your reign with justice – soon and in our days. </a:t>
            </a:r>
          </a:p>
        </p:txBody>
      </p:sp>
      <p:sp>
        <p:nvSpPr>
          <p:cNvPr id="6" name="TextBox 5">
            <a:extLst>
              <a:ext uri="{FF2B5EF4-FFF2-40B4-BE49-F238E27FC236}">
                <a16:creationId xmlns:a16="http://schemas.microsoft.com/office/drawing/2014/main" id="{A41A89E9-762D-40F3-A861-4B710D3B31AE}"/>
              </a:ext>
            </a:extLst>
          </p:cNvPr>
          <p:cNvSpPr txBox="1"/>
          <p:nvPr/>
        </p:nvSpPr>
        <p:spPr>
          <a:xfrm>
            <a:off x="7493000" y="1933221"/>
            <a:ext cx="3947219" cy="4493537"/>
          </a:xfrm>
          <a:prstGeom prst="rect">
            <a:avLst/>
          </a:prstGeom>
          <a:noFill/>
        </p:spPr>
        <p:txBody>
          <a:bodyPr wrap="square" rtlCol="0">
            <a:spAutoFit/>
          </a:bodyPr>
          <a:lstStyle/>
          <a:p>
            <a:pPr algn="r"/>
            <a:r>
              <a:rPr lang="he-IL" sz="2200" dirty="0"/>
              <a:t>רַחֵם נָא ה' אֱלֹהֵינוּ עַל יִשְׂרָאַל עַמֶּךָ וְעַל יְרוּשָׁלַיִם עִירֶךָ וְעַל צִיּוֹן מִשְׁכַּן כְּבוֹדֶךָ וְעַל מַלְכוּת בֵּית דָּוִד מְשִׁיחֶךָ וְעַל הַבַּיִת הַגָּדוֹל וְהַקָּדוֹשׁ שֶׁנִּקְרָא שִׁמְךָ עָלָיו: אֱלֹהֵינוּ אָבִינוּ, רְעֵנוּ זוּנֵנוּ פַרְנְסֵנוּ וְכַלְכְּלֵנוּ וְהַרְוִיחֵנוּ, וְהַרְוַח לָנוּ ה' אֱלֹהֵינוּ מְהֵרָה מִכָּל צָרוֹתֵינוּ. וְנָא אַל תַּצְרִיכֵנוּ ה' אֱלֹהֵינוּ, לֹא לִידֵי מַתְּנַת בָּשָׂר וָדָם וְלֹא לִידֵי הַלְוָאתָם, כִּי אִם לְיָדְךָ הַמְּלֵאָה הַפְּתוּחָה הַקְּדוֹשָׁה וְהָרְחָבָה, שֶׁלֹא נֵבוֹשׁ וְלֹא נִכָּלֵם לְעוֹלָם וָעֶד.</a:t>
            </a:r>
          </a:p>
        </p:txBody>
      </p:sp>
      <p:sp>
        <p:nvSpPr>
          <p:cNvPr id="7" name="TextBox 6"/>
          <p:cNvSpPr txBox="1"/>
          <p:nvPr/>
        </p:nvSpPr>
        <p:spPr>
          <a:xfrm>
            <a:off x="7069666" y="1114777"/>
            <a:ext cx="4543777" cy="646331"/>
          </a:xfrm>
          <a:prstGeom prst="rect">
            <a:avLst/>
          </a:prstGeom>
          <a:noFill/>
        </p:spPr>
        <p:txBody>
          <a:bodyPr wrap="square" rtlCol="0">
            <a:spAutoFit/>
          </a:bodyPr>
          <a:lstStyle/>
          <a:p>
            <a:r>
              <a:rPr lang="en-US" dirty="0">
                <a:solidFill>
                  <a:srgbClr val="C00000"/>
                </a:solidFill>
              </a:rPr>
              <a:t>Third blessing #1: For compassion on the land and the people</a:t>
            </a:r>
          </a:p>
        </p:txBody>
      </p:sp>
      <p:sp>
        <p:nvSpPr>
          <p:cNvPr id="3" name="Slide Number Placeholder 2">
            <a:extLst>
              <a:ext uri="{FF2B5EF4-FFF2-40B4-BE49-F238E27FC236}">
                <a16:creationId xmlns:a16="http://schemas.microsoft.com/office/drawing/2014/main" id="{90D95DA2-7F90-1643-9966-755E38D6E1FC}"/>
              </a:ext>
            </a:extLst>
          </p:cNvPr>
          <p:cNvSpPr>
            <a:spLocks noGrp="1"/>
          </p:cNvSpPr>
          <p:nvPr>
            <p:ph type="sldNum" sz="quarter" idx="12"/>
          </p:nvPr>
        </p:nvSpPr>
        <p:spPr/>
        <p:txBody>
          <a:bodyPr/>
          <a:lstStyle/>
          <a:p>
            <a:fld id="{DDED6A29-E892-43EE-9CD2-63AC645924D9}" type="slidenum">
              <a:rPr lang="en-US" smtClean="0"/>
              <a:t>71</a:t>
            </a:fld>
            <a:endParaRPr lang="en-US"/>
          </a:p>
        </p:txBody>
      </p:sp>
    </p:spTree>
    <p:extLst>
      <p:ext uri="{BB962C8B-B14F-4D97-AF65-F5344CB8AC3E}">
        <p14:creationId xmlns:p14="http://schemas.microsoft.com/office/powerpoint/2010/main" val="650037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i="1" dirty="0" err="1"/>
              <a:t>Barekh</a:t>
            </a:r>
            <a:r>
              <a:rPr lang="en-US" dirty="0"/>
              <a:t> – </a:t>
            </a:r>
            <a:r>
              <a:rPr lang="he-IL" dirty="0"/>
              <a:t>ברך</a:t>
            </a:r>
            <a:endParaRPr lang="en-US" dirty="0"/>
          </a:p>
        </p:txBody>
      </p:sp>
      <p:sp>
        <p:nvSpPr>
          <p:cNvPr id="6" name="TextBox 5">
            <a:extLst>
              <a:ext uri="{FF2B5EF4-FFF2-40B4-BE49-F238E27FC236}">
                <a16:creationId xmlns:a16="http://schemas.microsoft.com/office/drawing/2014/main" id="{A41A89E9-762D-40F3-A861-4B710D3B31AE}"/>
              </a:ext>
            </a:extLst>
          </p:cNvPr>
          <p:cNvSpPr txBox="1"/>
          <p:nvPr/>
        </p:nvSpPr>
        <p:spPr>
          <a:xfrm>
            <a:off x="5793701" y="1158336"/>
            <a:ext cx="5132558" cy="5170645"/>
          </a:xfrm>
          <a:prstGeom prst="rect">
            <a:avLst/>
          </a:prstGeom>
          <a:noFill/>
        </p:spPr>
        <p:txBody>
          <a:bodyPr wrap="square" rtlCol="0">
            <a:spAutoFit/>
          </a:bodyPr>
          <a:lstStyle/>
          <a:p>
            <a:pPr algn="r"/>
            <a:r>
              <a:rPr lang="he-IL" sz="2200" dirty="0"/>
              <a:t>אֱלֹהֵינוּ וֵאלֹהֵי אֲבוֹתֵינוּ, יַעֲלֶה וְיָבֹא וְיַגִּיעַ וְיֵרָאֶה וְיֵרָצֶה וְיִשָּׁמַע וְיִפָּקֵד וְיִזָּכֵר זִכְרוֹנֵנוּ וּפִקְדּוֹנֵנוּ, וְזִכְרוֹן אֲבוֹתֵינוּ, וְזִכְרוֹן מָשִׁיחַ בֶּן דָּוִד עַבְדֶּךָ, וְזִכְרוֹן יְרוּשָׁלַיִם עִיר קָדְשֶׁךָ, וְזִכְרוֹן כָּל עַמְּךָ בֵּית יִשְׂרָאַל לְפָנֶיךָ, לִפְלֵיטָה לְטוֹבָה לְחֵן וּלְחֶסֶד וּלְרַחֲמִים, לְחַיִּים וּלְשָׁלוֹם בְּיוֹם חַג הַמַּצּוֹת הַזֶּה זָכְרֵנוּ ה' אֱלֹהֵינוּ בּוֹ לְטוֹבָה וּפָקְדֵנוּ בוֹ לִבְרָכָה וְהושִׁיעֵנוּ בוֹ לְחַיִּים. וּבִדְבַר יְשׁוּעָה וְרַחֲמִים חוּס וְחָנֵּנוּ וְרַחֵם עָלֵינוּ וְהוֹשִׁיעֵנוּ, כִּי אֵלֶיךָ עֵינֵינוּ, כִּי אֵל מֶלֶךְ חַנּוּן וְרַחוּם אָתָּה. וּבְנֵה יְרוּשָׁלַיִם עִיר הַקֹּדֶשׁ בִּמְהֵרָה בְיָמֵינוּ. </a:t>
            </a:r>
            <a:endParaRPr lang="en-US" sz="2200" dirty="0"/>
          </a:p>
          <a:p>
            <a:pPr algn="r"/>
            <a:endParaRPr lang="en-US" sz="2200" dirty="0"/>
          </a:p>
          <a:p>
            <a:pPr algn="r"/>
            <a:r>
              <a:rPr lang="he-IL" sz="2200" dirty="0"/>
              <a:t>בָּרוּךְ אַתָּה ה', בּוֹנֶה בְרַחֲמָיו ובשלום יְרוּשָׁלַיִם. אָמֵן. </a:t>
            </a:r>
          </a:p>
        </p:txBody>
      </p:sp>
      <p:sp>
        <p:nvSpPr>
          <p:cNvPr id="3" name="TextBox 2"/>
          <p:cNvSpPr txBox="1"/>
          <p:nvPr/>
        </p:nvSpPr>
        <p:spPr>
          <a:xfrm>
            <a:off x="776929" y="2026774"/>
            <a:ext cx="4810733" cy="4678204"/>
          </a:xfrm>
          <a:prstGeom prst="rect">
            <a:avLst/>
          </a:prstGeom>
          <a:noFill/>
        </p:spPr>
        <p:txBody>
          <a:bodyPr wrap="square" rtlCol="0">
            <a:spAutoFit/>
          </a:bodyPr>
          <a:lstStyle/>
          <a:p>
            <a:r>
              <a:rPr lang="en-US" sz="2000" dirty="0"/>
              <a:t>Our God and God of our ancestors, may our remembrance arise and come and reach and be seen and desired and be heard and recalled and remembered, and the remembrance of our ancestors and of all Your people, before You for good life and peace, on this holy holiday of </a:t>
            </a:r>
            <a:r>
              <a:rPr lang="en-US" sz="2000" i="1" dirty="0" err="1"/>
              <a:t>matsot</a:t>
            </a:r>
            <a:r>
              <a:rPr lang="en-US" sz="2000" dirty="0"/>
              <a:t>, to fill it with compassion and to save us. </a:t>
            </a:r>
          </a:p>
          <a:p>
            <a:endParaRPr lang="en-US" sz="2000" dirty="0"/>
          </a:p>
          <a:p>
            <a:r>
              <a:rPr lang="en-US" sz="2000" dirty="0"/>
              <a:t>Blessed be You </a:t>
            </a:r>
            <a:r>
              <a:rPr lang="en-US" sz="2000" i="1" dirty="0"/>
              <a:t>YHVH</a:t>
            </a:r>
            <a:r>
              <a:rPr lang="en-US" sz="2000" dirty="0"/>
              <a:t>, who builds Jerusalem through compassion and peace.</a:t>
            </a:r>
          </a:p>
          <a:p>
            <a:endParaRPr lang="en-US" dirty="0"/>
          </a:p>
        </p:txBody>
      </p:sp>
      <p:sp>
        <p:nvSpPr>
          <p:cNvPr id="5" name="TextBox 4"/>
          <p:cNvSpPr txBox="1"/>
          <p:nvPr/>
        </p:nvSpPr>
        <p:spPr>
          <a:xfrm>
            <a:off x="5813778" y="522111"/>
            <a:ext cx="5235222" cy="369332"/>
          </a:xfrm>
          <a:prstGeom prst="rect">
            <a:avLst/>
          </a:prstGeom>
          <a:noFill/>
        </p:spPr>
        <p:txBody>
          <a:bodyPr wrap="square" rtlCol="0">
            <a:spAutoFit/>
          </a:bodyPr>
          <a:lstStyle/>
          <a:p>
            <a:r>
              <a:rPr lang="en-US" dirty="0">
                <a:solidFill>
                  <a:srgbClr val="C00000"/>
                </a:solidFill>
              </a:rPr>
              <a:t>Third blessing #2 </a:t>
            </a:r>
            <a:r>
              <a:rPr lang="mr-IN" dirty="0">
                <a:solidFill>
                  <a:srgbClr val="C00000"/>
                </a:solidFill>
              </a:rPr>
              <a:t>–</a:t>
            </a:r>
            <a:r>
              <a:rPr lang="en-US" dirty="0">
                <a:solidFill>
                  <a:srgbClr val="C00000"/>
                </a:solidFill>
              </a:rPr>
              <a:t> addition for the Holy Day</a:t>
            </a:r>
          </a:p>
        </p:txBody>
      </p:sp>
      <p:sp>
        <p:nvSpPr>
          <p:cNvPr id="4" name="Slide Number Placeholder 3">
            <a:extLst>
              <a:ext uri="{FF2B5EF4-FFF2-40B4-BE49-F238E27FC236}">
                <a16:creationId xmlns:a16="http://schemas.microsoft.com/office/drawing/2014/main" id="{EA581AD5-82DF-E549-8C00-2836458F51F0}"/>
              </a:ext>
            </a:extLst>
          </p:cNvPr>
          <p:cNvSpPr>
            <a:spLocks noGrp="1"/>
          </p:cNvSpPr>
          <p:nvPr>
            <p:ph type="sldNum" sz="quarter" idx="12"/>
          </p:nvPr>
        </p:nvSpPr>
        <p:spPr/>
        <p:txBody>
          <a:bodyPr/>
          <a:lstStyle/>
          <a:p>
            <a:fld id="{DDED6A29-E892-43EE-9CD2-63AC645924D9}" type="slidenum">
              <a:rPr lang="en-US" smtClean="0"/>
              <a:t>72</a:t>
            </a:fld>
            <a:endParaRPr lang="en-US"/>
          </a:p>
        </p:txBody>
      </p:sp>
    </p:spTree>
    <p:extLst>
      <p:ext uri="{BB962C8B-B14F-4D97-AF65-F5344CB8AC3E}">
        <p14:creationId xmlns:p14="http://schemas.microsoft.com/office/powerpoint/2010/main" val="27015057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i="1" dirty="0" err="1"/>
              <a:t>Barekh</a:t>
            </a:r>
            <a:r>
              <a:rPr lang="en-US" dirty="0"/>
              <a:t> – </a:t>
            </a:r>
            <a:r>
              <a:rPr lang="he-IL" dirty="0"/>
              <a:t>ברך</a:t>
            </a:r>
            <a:endParaRPr lang="en-US" dirty="0"/>
          </a:p>
        </p:txBody>
      </p:sp>
      <p:sp>
        <p:nvSpPr>
          <p:cNvPr id="6" name="TextBox 5">
            <a:extLst>
              <a:ext uri="{FF2B5EF4-FFF2-40B4-BE49-F238E27FC236}">
                <a16:creationId xmlns:a16="http://schemas.microsoft.com/office/drawing/2014/main" id="{A41A89E9-762D-40F3-A861-4B710D3B31AE}"/>
              </a:ext>
            </a:extLst>
          </p:cNvPr>
          <p:cNvSpPr txBox="1"/>
          <p:nvPr/>
        </p:nvSpPr>
        <p:spPr>
          <a:xfrm>
            <a:off x="6547556" y="1446028"/>
            <a:ext cx="4656666" cy="4524315"/>
          </a:xfrm>
          <a:prstGeom prst="rect">
            <a:avLst/>
          </a:prstGeom>
          <a:noFill/>
        </p:spPr>
        <p:txBody>
          <a:bodyPr wrap="square" rtlCol="0">
            <a:spAutoFit/>
          </a:bodyPr>
          <a:lstStyle/>
          <a:p>
            <a:pPr algn="r"/>
            <a:r>
              <a:rPr lang="he-IL" sz="2400" dirty="0"/>
              <a:t>בָּרוּךְ אַתָּה ה', אֱלֹהֵינוּ מֶלֶךְ הָעוֹלָם, הָאֵל אָבִינוּ מַלְכֵּנוּ אַדִירֵנוּ בּוֹרְאֵנוּ גּוֹאֲלֵנוּ יוֹצְרֵנוּ קְדוֹשֵׁנוּ קְדוֹשׁ יַעֲקֹב רוֹעֵנוּ רוֹעֵה יִשְׂרָאַל הַמֶּלֶךְ הַטּוֹב וְהַמֵּטִיב לַכּל שֶׁבְּכָל יוֹם וָיוֹם הוּא הֵטִיב, הוּא מֵטִיב, הוּא יֵיטִיב לָנוּ. הוּא גְמָלָנוּ הוּא גוֹמְלֵנוּ הוּא יִגְמְלֵנוּ לָעַד, לְחֵן וּלְחֶסֶד וּלְרַחֲמִים וּלְרֶוַח הַצָּלָה וְהַצְלָחָה, בְּרָכָה וִישׁוּעָה נֶחָמָה פַּרְנָסָה וְכַלְכָּלָה וְרַחֲמִים וְחַיִּים וְשָׁלוֹם וְכָל טוֹב </a:t>
            </a:r>
            <a:r>
              <a:rPr lang="en-US" sz="2400" dirty="0"/>
              <a:t>)</a:t>
            </a:r>
            <a:r>
              <a:rPr lang="he-IL" sz="2400" dirty="0"/>
              <a:t>וּמִכָּל טוּב לְעוֹלָם אַל יְחַסְּרֵנוּ</a:t>
            </a:r>
            <a:r>
              <a:rPr lang="en-US" sz="2400" dirty="0"/>
              <a:t>(</a:t>
            </a:r>
            <a:r>
              <a:rPr lang="he-IL" sz="2400" dirty="0"/>
              <a:t>.</a:t>
            </a:r>
          </a:p>
        </p:txBody>
      </p:sp>
      <p:sp>
        <p:nvSpPr>
          <p:cNvPr id="3" name="TextBox 2"/>
          <p:cNvSpPr txBox="1"/>
          <p:nvPr/>
        </p:nvSpPr>
        <p:spPr>
          <a:xfrm>
            <a:off x="733778" y="1651000"/>
            <a:ext cx="5249334" cy="4832092"/>
          </a:xfrm>
          <a:prstGeom prst="rect">
            <a:avLst/>
          </a:prstGeom>
          <a:noFill/>
        </p:spPr>
        <p:txBody>
          <a:bodyPr wrap="square" rtlCol="0">
            <a:spAutoFit/>
          </a:bodyPr>
          <a:lstStyle/>
          <a:p>
            <a:r>
              <a:rPr lang="en-US" sz="2200" dirty="0"/>
              <a:t>Blessed be You </a:t>
            </a:r>
            <a:r>
              <a:rPr lang="en-US" sz="2200" i="1" dirty="0"/>
              <a:t>YHVH</a:t>
            </a:r>
            <a:r>
              <a:rPr lang="en-US" sz="2200" dirty="0"/>
              <a:t> our God, ruler of all space-and-time, our Father, our Mother, who nourishes us, our Ruler, our Might, who creates us, who redeems us, who shapes us, our Holy One, Jacob’s Holy One, our shepherd, Israel’s shepherd, the good ruler who does good to all – in every day the One did good, does good, will do good for us, the One will return to us blessings of grace and love, mercy and abundance and rescue, and all goodness (and from all good will never let us lack).</a:t>
            </a:r>
            <a:endParaRPr lang="en-US" sz="2000" i="1" dirty="0">
              <a:solidFill>
                <a:srgbClr val="800000"/>
              </a:solidFill>
            </a:endParaRPr>
          </a:p>
        </p:txBody>
      </p:sp>
      <p:sp>
        <p:nvSpPr>
          <p:cNvPr id="5" name="TextBox 4"/>
          <p:cNvSpPr txBox="1"/>
          <p:nvPr/>
        </p:nvSpPr>
        <p:spPr>
          <a:xfrm>
            <a:off x="5813778" y="522111"/>
            <a:ext cx="5235222" cy="646331"/>
          </a:xfrm>
          <a:prstGeom prst="rect">
            <a:avLst/>
          </a:prstGeom>
          <a:noFill/>
        </p:spPr>
        <p:txBody>
          <a:bodyPr wrap="square" rtlCol="0">
            <a:spAutoFit/>
          </a:bodyPr>
          <a:lstStyle/>
          <a:p>
            <a:r>
              <a:rPr lang="en-US" dirty="0">
                <a:solidFill>
                  <a:srgbClr val="C00000"/>
                </a:solidFill>
              </a:rPr>
              <a:t>Fourth blessing: For all the goodness we receive </a:t>
            </a:r>
          </a:p>
        </p:txBody>
      </p:sp>
      <p:sp>
        <p:nvSpPr>
          <p:cNvPr id="4" name="Slide Number Placeholder 3">
            <a:extLst>
              <a:ext uri="{FF2B5EF4-FFF2-40B4-BE49-F238E27FC236}">
                <a16:creationId xmlns:a16="http://schemas.microsoft.com/office/drawing/2014/main" id="{5A363DAB-C344-244B-867D-8B9DAB492E81}"/>
              </a:ext>
            </a:extLst>
          </p:cNvPr>
          <p:cNvSpPr>
            <a:spLocks noGrp="1"/>
          </p:cNvSpPr>
          <p:nvPr>
            <p:ph type="sldNum" sz="quarter" idx="12"/>
          </p:nvPr>
        </p:nvSpPr>
        <p:spPr/>
        <p:txBody>
          <a:bodyPr/>
          <a:lstStyle/>
          <a:p>
            <a:fld id="{DDED6A29-E892-43EE-9CD2-63AC645924D9}" type="slidenum">
              <a:rPr lang="en-US" smtClean="0"/>
              <a:t>73</a:t>
            </a:fld>
            <a:endParaRPr lang="en-US"/>
          </a:p>
        </p:txBody>
      </p:sp>
    </p:spTree>
    <p:extLst>
      <p:ext uri="{BB962C8B-B14F-4D97-AF65-F5344CB8AC3E}">
        <p14:creationId xmlns:p14="http://schemas.microsoft.com/office/powerpoint/2010/main" val="37104370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i="1" dirty="0" err="1"/>
              <a:t>Barekh</a:t>
            </a:r>
            <a:r>
              <a:rPr lang="en-US" dirty="0"/>
              <a:t> – </a:t>
            </a:r>
            <a:r>
              <a:rPr lang="he-IL" dirty="0"/>
              <a:t>ברך</a:t>
            </a:r>
            <a:endParaRPr lang="en-US" dirty="0"/>
          </a:p>
        </p:txBody>
      </p:sp>
      <p:sp>
        <p:nvSpPr>
          <p:cNvPr id="6" name="TextBox 5">
            <a:extLst>
              <a:ext uri="{FF2B5EF4-FFF2-40B4-BE49-F238E27FC236}">
                <a16:creationId xmlns:a16="http://schemas.microsoft.com/office/drawing/2014/main" id="{A41A89E9-762D-40F3-A861-4B710D3B31AE}"/>
              </a:ext>
            </a:extLst>
          </p:cNvPr>
          <p:cNvSpPr txBox="1"/>
          <p:nvPr/>
        </p:nvSpPr>
        <p:spPr>
          <a:xfrm>
            <a:off x="868526" y="1446028"/>
            <a:ext cx="10908604" cy="4893647"/>
          </a:xfrm>
          <a:prstGeom prst="rect">
            <a:avLst/>
          </a:prstGeom>
          <a:noFill/>
        </p:spPr>
        <p:txBody>
          <a:bodyPr wrap="square" rtlCol="0">
            <a:spAutoFit/>
          </a:bodyPr>
          <a:lstStyle/>
          <a:p>
            <a:r>
              <a:rPr lang="en-US" sz="2400" dirty="0"/>
              <a:t>May the compassionate One rule over us and be praised through us and provide for us with honor and send abundant blessing through all the work of our hands. May the merciful One heal us and make peace between us and break our yoke and plant the Torah in our hearts and lead us in uprightness to our land. May the merciful One bring us good news of salvation and comfort. May the compassionate One bless every one among us as the One blessed our ancestors – so may the One bless us together as one with a whole complete blessing, and a complete healing, and let us say, Amen! May the merciful one let us inherit a day that is all good, and bring us alive to the Messianic days and the coming world. The One who makes peace in the heights will make peace for us and for all Israel and for all who inhabit the world and say, Amen! </a:t>
            </a:r>
            <a:r>
              <a:rPr lang="en-US" sz="2400" i="1" dirty="0"/>
              <a:t>YHVH</a:t>
            </a:r>
            <a:r>
              <a:rPr lang="en-US" sz="2400" dirty="0"/>
              <a:t> will give the people strength; </a:t>
            </a:r>
            <a:r>
              <a:rPr lang="en-US" sz="2400" i="1" dirty="0"/>
              <a:t>YHVH</a:t>
            </a:r>
            <a:r>
              <a:rPr lang="en-US" sz="2400" dirty="0"/>
              <a:t> will bless the people with peace. </a:t>
            </a:r>
            <a:endParaRPr lang="he-IL" sz="2200" dirty="0"/>
          </a:p>
        </p:txBody>
      </p:sp>
      <p:sp>
        <p:nvSpPr>
          <p:cNvPr id="4" name="TextBox 3"/>
          <p:cNvSpPr txBox="1"/>
          <p:nvPr/>
        </p:nvSpPr>
        <p:spPr>
          <a:xfrm>
            <a:off x="5813778" y="522111"/>
            <a:ext cx="4501444" cy="369332"/>
          </a:xfrm>
          <a:prstGeom prst="rect">
            <a:avLst/>
          </a:prstGeom>
          <a:noFill/>
        </p:spPr>
        <p:txBody>
          <a:bodyPr wrap="square" rtlCol="0">
            <a:spAutoFit/>
          </a:bodyPr>
          <a:lstStyle/>
          <a:p>
            <a:r>
              <a:rPr lang="en-US" dirty="0">
                <a:solidFill>
                  <a:srgbClr val="C00000"/>
                </a:solidFill>
              </a:rPr>
              <a:t>Asking for further blessings (abridged)</a:t>
            </a:r>
          </a:p>
        </p:txBody>
      </p:sp>
      <p:sp>
        <p:nvSpPr>
          <p:cNvPr id="3" name="Slide Number Placeholder 2">
            <a:extLst>
              <a:ext uri="{FF2B5EF4-FFF2-40B4-BE49-F238E27FC236}">
                <a16:creationId xmlns:a16="http://schemas.microsoft.com/office/drawing/2014/main" id="{01E8001A-81B2-6F45-A452-79364759F57D}"/>
              </a:ext>
            </a:extLst>
          </p:cNvPr>
          <p:cNvSpPr>
            <a:spLocks noGrp="1"/>
          </p:cNvSpPr>
          <p:nvPr>
            <p:ph type="sldNum" sz="quarter" idx="12"/>
          </p:nvPr>
        </p:nvSpPr>
        <p:spPr/>
        <p:txBody>
          <a:bodyPr/>
          <a:lstStyle/>
          <a:p>
            <a:fld id="{DDED6A29-E892-43EE-9CD2-63AC645924D9}" type="slidenum">
              <a:rPr lang="en-US" smtClean="0"/>
              <a:t>74</a:t>
            </a:fld>
            <a:endParaRPr lang="en-US"/>
          </a:p>
        </p:txBody>
      </p:sp>
    </p:spTree>
    <p:extLst>
      <p:ext uri="{BB962C8B-B14F-4D97-AF65-F5344CB8AC3E}">
        <p14:creationId xmlns:p14="http://schemas.microsoft.com/office/powerpoint/2010/main" val="32883480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dirty="0"/>
              <a:t>Third cup</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613144" y="1637414"/>
            <a:ext cx="4954370" cy="2647505"/>
          </a:xfrm>
        </p:spPr>
        <p:txBody>
          <a:bodyPr>
            <a:noAutofit/>
          </a:bodyPr>
          <a:lstStyle/>
          <a:p>
            <a:pPr marL="0" indent="0">
              <a:buNone/>
            </a:pPr>
            <a:r>
              <a:rPr lang="en-US" sz="2400" i="1" dirty="0">
                <a:solidFill>
                  <a:srgbClr val="C00000"/>
                </a:solidFill>
              </a:rPr>
              <a:t>We say the blessing and drink while reclining to the left:</a:t>
            </a:r>
          </a:p>
          <a:p>
            <a:pPr marL="0" indent="0">
              <a:buNone/>
            </a:pPr>
            <a:r>
              <a:rPr lang="en-US" sz="2400" i="1" dirty="0" err="1"/>
              <a:t>Barukh</a:t>
            </a:r>
            <a:r>
              <a:rPr lang="en-US" sz="2400" i="1" dirty="0"/>
              <a:t> </a:t>
            </a:r>
            <a:r>
              <a:rPr lang="en-US" sz="2400" i="1" dirty="0" err="1"/>
              <a:t>atah</a:t>
            </a:r>
            <a:r>
              <a:rPr lang="en-US" sz="2400" i="1" dirty="0"/>
              <a:t> Adonai </a:t>
            </a:r>
            <a:r>
              <a:rPr lang="en-US" sz="2400" i="1" dirty="0" err="1"/>
              <a:t>Eloheinu</a:t>
            </a:r>
            <a:r>
              <a:rPr lang="en-US" sz="2400" i="1" dirty="0"/>
              <a:t> </a:t>
            </a:r>
            <a:r>
              <a:rPr lang="en-US" sz="2400" i="1" dirty="0" err="1"/>
              <a:t>melekh</a:t>
            </a:r>
            <a:r>
              <a:rPr lang="en-US" sz="2400" i="1" dirty="0"/>
              <a:t> </a:t>
            </a:r>
            <a:r>
              <a:rPr lang="en-US" sz="2400" i="1" dirty="0" err="1"/>
              <a:t>ha'olam</a:t>
            </a:r>
            <a:r>
              <a:rPr lang="en-US" sz="2400" i="1" dirty="0"/>
              <a:t> </a:t>
            </a:r>
            <a:r>
              <a:rPr lang="en-US" sz="2400" i="1" dirty="0" err="1"/>
              <a:t>borey</a:t>
            </a:r>
            <a:r>
              <a:rPr lang="en-US" sz="2400" i="1" dirty="0"/>
              <a:t> </a:t>
            </a:r>
            <a:r>
              <a:rPr lang="en-US" sz="2400" i="1" dirty="0" err="1"/>
              <a:t>pri</a:t>
            </a:r>
            <a:r>
              <a:rPr lang="en-US" sz="2400" i="1" dirty="0"/>
              <a:t> </a:t>
            </a:r>
            <a:r>
              <a:rPr lang="en-US" sz="2400" i="1" dirty="0" err="1"/>
              <a:t>hagafen</a:t>
            </a:r>
            <a:r>
              <a:rPr lang="en-US" sz="2400" i="1" dirty="0"/>
              <a:t>.</a:t>
            </a:r>
          </a:p>
          <a:p>
            <a:pPr marL="0" indent="0">
              <a:buNone/>
            </a:pPr>
            <a:r>
              <a:rPr lang="en-US" sz="2400" dirty="0"/>
              <a:t>Blessed be You, </a:t>
            </a:r>
            <a:r>
              <a:rPr lang="en-US" sz="2400" i="1" dirty="0"/>
              <a:t>YHVH Adonai </a:t>
            </a:r>
            <a:r>
              <a:rPr lang="en-US" sz="2400" dirty="0"/>
              <a:t>our God, Ruler of all space and time, who creates the fruit of the vine.</a:t>
            </a:r>
          </a:p>
        </p:txBody>
      </p:sp>
      <p:sp>
        <p:nvSpPr>
          <p:cNvPr id="6" name="TextBox 5">
            <a:extLst>
              <a:ext uri="{FF2B5EF4-FFF2-40B4-BE49-F238E27FC236}">
                <a16:creationId xmlns:a16="http://schemas.microsoft.com/office/drawing/2014/main" id="{A41A89E9-762D-40F3-A861-4B710D3B31AE}"/>
              </a:ext>
            </a:extLst>
          </p:cNvPr>
          <p:cNvSpPr txBox="1"/>
          <p:nvPr/>
        </p:nvSpPr>
        <p:spPr>
          <a:xfrm>
            <a:off x="5624622" y="1626783"/>
            <a:ext cx="5832529" cy="1508105"/>
          </a:xfrm>
          <a:prstGeom prst="rect">
            <a:avLst/>
          </a:prstGeom>
          <a:noFill/>
        </p:spPr>
        <p:txBody>
          <a:bodyPr wrap="square" rtlCol="0">
            <a:spAutoFit/>
          </a:bodyPr>
          <a:lstStyle/>
          <a:p>
            <a:pPr algn="r"/>
            <a:r>
              <a:rPr lang="he-IL" sz="2200" dirty="0"/>
              <a:t>בָּרוּךְ אַתָּה </a:t>
            </a:r>
            <a:r>
              <a:rPr lang="he-IL" sz="2000" dirty="0">
                <a:solidFill>
                  <a:schemeClr val="dk1"/>
                </a:solidFill>
              </a:rPr>
              <a:t>יהוה</a:t>
            </a:r>
            <a:r>
              <a:rPr lang="he-IL" sz="2400" dirty="0">
                <a:solidFill>
                  <a:schemeClr val="dk1"/>
                </a:solidFill>
              </a:rPr>
              <a:t> </a:t>
            </a:r>
            <a:r>
              <a:rPr lang="he-IL" sz="2200" dirty="0" err="1"/>
              <a:t>אֱלֹהֵינו</a:t>
            </a:r>
            <a:r>
              <a:rPr lang="he-IL" sz="2200" dirty="0"/>
              <a:t>ּ מֶלֶךְ הָעוֹלָם בּוֹרֵא פְּרִי הַגָּפֶן.</a:t>
            </a:r>
            <a:endParaRPr lang="en-US" sz="2200" dirty="0"/>
          </a:p>
          <a:p>
            <a:pPr algn="r"/>
            <a:endParaRPr lang="en-US" sz="2200" dirty="0"/>
          </a:p>
          <a:p>
            <a:pPr algn="r"/>
            <a:r>
              <a:rPr lang="en-US" sz="2200" i="1" dirty="0">
                <a:solidFill>
                  <a:srgbClr val="800000"/>
                </a:solidFill>
              </a:rPr>
              <a:t>Everyone says a blessing after this cup.</a:t>
            </a:r>
            <a:r>
              <a:rPr lang="he-IL" sz="2200" i="1" dirty="0">
                <a:solidFill>
                  <a:srgbClr val="800000"/>
                </a:solidFill>
              </a:rPr>
              <a:t> </a:t>
            </a:r>
            <a:endParaRPr lang="en-US" sz="2400" i="1" dirty="0">
              <a:solidFill>
                <a:srgbClr val="800000"/>
              </a:solidFill>
            </a:endParaRPr>
          </a:p>
          <a:p>
            <a:endParaRPr lang="he-IL" sz="2400" dirty="0"/>
          </a:p>
        </p:txBody>
      </p:sp>
      <p:pic>
        <p:nvPicPr>
          <p:cNvPr id="7" name="Picture 2" descr="Amazon.com | Kovot Giant Wine Glass Holds a Whole Bottle of Wine ...">
            <a:extLst>
              <a:ext uri="{FF2B5EF4-FFF2-40B4-BE49-F238E27FC236}">
                <a16:creationId xmlns:a16="http://schemas.microsoft.com/office/drawing/2014/main" id="{EC000177-25E7-4006-94D2-31FDFF44A0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8022" y="4092445"/>
            <a:ext cx="1019130" cy="234348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Amazon.com | Kovot Giant Wine Glass Holds a Whole Bottle of Wine ...">
            <a:extLst>
              <a:ext uri="{FF2B5EF4-FFF2-40B4-BE49-F238E27FC236}">
                <a16:creationId xmlns:a16="http://schemas.microsoft.com/office/drawing/2014/main" id="{E15F98E1-567B-4B8A-9CC5-9B4894A8D1F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50719" y="4085064"/>
            <a:ext cx="1019130" cy="234348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Amazon.com | Kovot Giant Wine Glass Holds a Whole Bottle of Wine ...">
            <a:extLst>
              <a:ext uri="{FF2B5EF4-FFF2-40B4-BE49-F238E27FC236}">
                <a16:creationId xmlns:a16="http://schemas.microsoft.com/office/drawing/2014/main" id="{F8B07F7B-15D8-432F-BA45-B7B689285F6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63416" y="4085064"/>
            <a:ext cx="1019130" cy="234348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F668D63B-A7F9-E749-AD9C-CEA9CC6E4FDB}"/>
              </a:ext>
            </a:extLst>
          </p:cNvPr>
          <p:cNvSpPr>
            <a:spLocks noGrp="1"/>
          </p:cNvSpPr>
          <p:nvPr>
            <p:ph type="sldNum" sz="quarter" idx="12"/>
          </p:nvPr>
        </p:nvSpPr>
        <p:spPr/>
        <p:txBody>
          <a:bodyPr/>
          <a:lstStyle/>
          <a:p>
            <a:fld id="{DDED6A29-E892-43EE-9CD2-63AC645924D9}" type="slidenum">
              <a:rPr lang="en-US" smtClean="0"/>
              <a:t>75</a:t>
            </a:fld>
            <a:endParaRPr lang="en-US"/>
          </a:p>
        </p:txBody>
      </p:sp>
      <p:sp>
        <p:nvSpPr>
          <p:cNvPr id="10" name="TextBox 9">
            <a:extLst>
              <a:ext uri="{FF2B5EF4-FFF2-40B4-BE49-F238E27FC236}">
                <a16:creationId xmlns:a16="http://schemas.microsoft.com/office/drawing/2014/main" id="{8372AB47-C1F3-454A-A540-AE06CE5DC192}"/>
              </a:ext>
            </a:extLst>
          </p:cNvPr>
          <p:cNvSpPr txBox="1"/>
          <p:nvPr/>
        </p:nvSpPr>
        <p:spPr>
          <a:xfrm>
            <a:off x="29057" y="-66907"/>
            <a:ext cx="1282390" cy="369332"/>
          </a:xfrm>
          <a:prstGeom prst="rect">
            <a:avLst/>
          </a:prstGeom>
          <a:noFill/>
        </p:spPr>
        <p:txBody>
          <a:bodyPr wrap="square" rtlCol="0">
            <a:spAutoFit/>
          </a:bodyPr>
          <a:lstStyle/>
          <a:p>
            <a:r>
              <a:rPr lang="en-US" dirty="0">
                <a:hlinkClick r:id="rId3" action="ppaction://hlinksldjump"/>
              </a:rPr>
              <a:t>Short cuts</a:t>
            </a:r>
            <a:endParaRPr lang="en-US" dirty="0"/>
          </a:p>
        </p:txBody>
      </p:sp>
    </p:spTree>
    <p:extLst>
      <p:ext uri="{BB962C8B-B14F-4D97-AF65-F5344CB8AC3E}">
        <p14:creationId xmlns:p14="http://schemas.microsoft.com/office/powerpoint/2010/main" val="15871749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769434" y="265814"/>
            <a:ext cx="9946888" cy="882260"/>
          </a:xfrm>
        </p:spPr>
        <p:txBody>
          <a:bodyPr>
            <a:noAutofit/>
          </a:bodyPr>
          <a:lstStyle/>
          <a:p>
            <a:r>
              <a:rPr lang="en-US" sz="3200" dirty="0"/>
              <a:t>Pour out your wrath – opening the door for Elijah</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613144" y="1254722"/>
            <a:ext cx="5429136" cy="5603277"/>
          </a:xfrm>
        </p:spPr>
        <p:txBody>
          <a:bodyPr>
            <a:noAutofit/>
          </a:bodyPr>
          <a:lstStyle/>
          <a:p>
            <a:pPr marL="0" indent="0">
              <a:buNone/>
            </a:pPr>
            <a:r>
              <a:rPr lang="en-US" sz="1900" i="1" dirty="0"/>
              <a:t>Pour Your fierce anger onto the nations that did not know You and on the governments that did not call in Your name. For it has eaten Jacob and made his habitat desolate.</a:t>
            </a:r>
            <a:r>
              <a:rPr lang="en-US" sz="1900" dirty="0"/>
              <a:t> (Psalms 79:6-7)  </a:t>
            </a:r>
            <a:r>
              <a:rPr lang="en-US" sz="1900" i="1" dirty="0"/>
              <a:t>Pour on them Your fury and make You burning anger grip them. </a:t>
            </a:r>
            <a:r>
              <a:rPr lang="en-US" sz="1900" dirty="0"/>
              <a:t>(Psalms 69:25)</a:t>
            </a:r>
            <a:r>
              <a:rPr lang="en-US" sz="1900" i="1" dirty="0"/>
              <a:t>  Pursue in anger and destroy them from under YHVH’s heavens.</a:t>
            </a:r>
            <a:r>
              <a:rPr lang="en-US" sz="1900" dirty="0"/>
              <a:t> (Lament. 3:66) </a:t>
            </a:r>
          </a:p>
          <a:p>
            <a:pPr marL="0" indent="0">
              <a:buNone/>
            </a:pPr>
            <a:endParaRPr lang="en-US" sz="400" i="1" dirty="0">
              <a:solidFill>
                <a:srgbClr val="C00000"/>
              </a:solidFill>
            </a:endParaRPr>
          </a:p>
          <a:p>
            <a:pPr marL="0" indent="0">
              <a:buNone/>
            </a:pPr>
            <a:r>
              <a:rPr lang="en-US" i="1" dirty="0">
                <a:solidFill>
                  <a:srgbClr val="C00000"/>
                </a:solidFill>
              </a:rPr>
              <a:t>We can only welcome Elijah after we have given our anger over to God’s custodianship and truly let it go. Only then can we come into “the land” in a manner that is redemptive, as it says, “I will bring you into the land”. Pour Elijah’s cup.</a:t>
            </a:r>
          </a:p>
          <a:p>
            <a:pPr>
              <a:spcBef>
                <a:spcPts val="2100"/>
              </a:spcBef>
            </a:pPr>
            <a:r>
              <a:rPr lang="en-US" sz="1500" dirty="0"/>
              <a:t>Curious fact: In Judeo-Italian, </a:t>
            </a:r>
            <a:r>
              <a:rPr lang="en-US" sz="1500" i="1" dirty="0" err="1"/>
              <a:t>shefokh</a:t>
            </a:r>
            <a:r>
              <a:rPr lang="en-US" sz="1500" dirty="0"/>
              <a:t> can mean “to vomit,” based on this text.</a:t>
            </a:r>
            <a:endParaRPr lang="he-IL" sz="1500" dirty="0"/>
          </a:p>
        </p:txBody>
      </p:sp>
      <p:sp>
        <p:nvSpPr>
          <p:cNvPr id="6" name="TextBox 5">
            <a:extLst>
              <a:ext uri="{FF2B5EF4-FFF2-40B4-BE49-F238E27FC236}">
                <a16:creationId xmlns:a16="http://schemas.microsoft.com/office/drawing/2014/main" id="{A41A89E9-762D-40F3-A861-4B710D3B31AE}"/>
              </a:ext>
            </a:extLst>
          </p:cNvPr>
          <p:cNvSpPr txBox="1"/>
          <p:nvPr/>
        </p:nvSpPr>
        <p:spPr>
          <a:xfrm>
            <a:off x="6377338" y="1293264"/>
            <a:ext cx="5066984" cy="5170646"/>
          </a:xfrm>
          <a:prstGeom prst="rect">
            <a:avLst/>
          </a:prstGeom>
          <a:noFill/>
        </p:spPr>
        <p:txBody>
          <a:bodyPr wrap="square" rtlCol="0">
            <a:spAutoFit/>
          </a:bodyPr>
          <a:lstStyle/>
          <a:p>
            <a:pPr algn="r"/>
            <a:r>
              <a:rPr lang="he-IL" sz="2200" dirty="0"/>
              <a:t>שְׁפֹךְ חֲמָתְךָ אֶל</a:t>
            </a:r>
            <a:r>
              <a:rPr lang="en-US" sz="2200" dirty="0"/>
              <a:t> </a:t>
            </a:r>
            <a:r>
              <a:rPr lang="he-IL" sz="2200" dirty="0"/>
              <a:t>הַגּוֹיִם אֲשֶׁר לֹא יְדָעוּךָ וְעַל</a:t>
            </a:r>
            <a:r>
              <a:rPr lang="en-US" sz="2200" dirty="0"/>
              <a:t> </a:t>
            </a:r>
            <a:r>
              <a:rPr lang="he-IL" sz="2200" dirty="0"/>
              <a:t>מַמְלָכוֹת אֲשֶׁר בְּשִׁמְךָ לֹא קָרָאוּ. כִּי אָכַל אֶת</a:t>
            </a:r>
            <a:r>
              <a:rPr lang="en-US" sz="2200" dirty="0"/>
              <a:t> </a:t>
            </a:r>
            <a:r>
              <a:rPr lang="he-IL" sz="2200" dirty="0"/>
              <a:t>יַעֲקֹב וְאֶת</a:t>
            </a:r>
            <a:r>
              <a:rPr lang="en-US" sz="2200" dirty="0"/>
              <a:t> </a:t>
            </a:r>
            <a:r>
              <a:rPr lang="he-IL" sz="2200" dirty="0"/>
              <a:t>נָוֵהוּ הֵשַׁמּוּ. שְׁפָךְ</a:t>
            </a:r>
            <a:r>
              <a:rPr lang="en-US" sz="2200" dirty="0"/>
              <a:t> </a:t>
            </a:r>
            <a:r>
              <a:rPr lang="he-IL" sz="2200" dirty="0"/>
              <a:t>עֲלֵיהֶם זַעֲמֶךָ וַחֲרוֹן אַפְּךָ יַשִּׂיגֵם. תִּרְדֹף בְּאַף וְתַשְׁמִידֵם מִתַּחַת שְׁמֵי ה’.</a:t>
            </a:r>
            <a:endParaRPr lang="en-US" sz="2200" dirty="0"/>
          </a:p>
          <a:p>
            <a:pPr algn="r"/>
            <a:endParaRPr lang="en-US" sz="2200" dirty="0"/>
          </a:p>
          <a:p>
            <a:r>
              <a:rPr lang="en-US" i="1" dirty="0">
                <a:solidFill>
                  <a:srgbClr val="C00000"/>
                </a:solidFill>
              </a:rPr>
              <a:t>Many liberal </a:t>
            </a:r>
            <a:r>
              <a:rPr lang="en-US" i="1" dirty="0" err="1">
                <a:solidFill>
                  <a:srgbClr val="C00000"/>
                </a:solidFill>
              </a:rPr>
              <a:t>haggadahs</a:t>
            </a:r>
            <a:r>
              <a:rPr lang="en-US" i="1" dirty="0">
                <a:solidFill>
                  <a:srgbClr val="C00000"/>
                </a:solidFill>
              </a:rPr>
              <a:t> leave out this paragraph, which calls on God to destroy the nations. But we need to do something with the anger we rightly feel when thinking about Jewish history. Should we repress or deny that anger? Act it out in the desire for vengeance? The </a:t>
            </a:r>
            <a:r>
              <a:rPr lang="en-US" i="1" dirty="0" err="1">
                <a:solidFill>
                  <a:srgbClr val="C00000"/>
                </a:solidFill>
              </a:rPr>
              <a:t>haggadah</a:t>
            </a:r>
            <a:r>
              <a:rPr lang="en-US" i="1" dirty="0">
                <a:solidFill>
                  <a:srgbClr val="C00000"/>
                </a:solidFill>
              </a:rPr>
              <a:t> instead asks God to take over our anger from us and find its right use. This only works if the moment is cathartic and not a hardening of anger or fear.</a:t>
            </a:r>
            <a:r>
              <a:rPr lang="en-US" dirty="0">
                <a:solidFill>
                  <a:srgbClr val="C00000"/>
                </a:solidFill>
              </a:rPr>
              <a:t> </a:t>
            </a:r>
          </a:p>
        </p:txBody>
      </p:sp>
      <p:sp>
        <p:nvSpPr>
          <p:cNvPr id="3" name="Slide Number Placeholder 2">
            <a:extLst>
              <a:ext uri="{FF2B5EF4-FFF2-40B4-BE49-F238E27FC236}">
                <a16:creationId xmlns:a16="http://schemas.microsoft.com/office/drawing/2014/main" id="{506D412F-8D21-DA41-B62F-2BF6E306CBAF}"/>
              </a:ext>
            </a:extLst>
          </p:cNvPr>
          <p:cNvSpPr>
            <a:spLocks noGrp="1"/>
          </p:cNvSpPr>
          <p:nvPr>
            <p:ph type="sldNum" sz="quarter" idx="12"/>
          </p:nvPr>
        </p:nvSpPr>
        <p:spPr/>
        <p:txBody>
          <a:bodyPr/>
          <a:lstStyle/>
          <a:p>
            <a:fld id="{DDED6A29-E892-43EE-9CD2-63AC645924D9}" type="slidenum">
              <a:rPr lang="en-US" smtClean="0"/>
              <a:t>76</a:t>
            </a:fld>
            <a:endParaRPr lang="en-US"/>
          </a:p>
        </p:txBody>
      </p:sp>
    </p:spTree>
    <p:extLst>
      <p:ext uri="{BB962C8B-B14F-4D97-AF65-F5344CB8AC3E}">
        <p14:creationId xmlns:p14="http://schemas.microsoft.com/office/powerpoint/2010/main" val="40401154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The Book of Doctrines and Opinions: | notes on Jewish theology and ...">
            <a:extLst>
              <a:ext uri="{FF2B5EF4-FFF2-40B4-BE49-F238E27FC236}">
                <a16:creationId xmlns:a16="http://schemas.microsoft.com/office/drawing/2014/main" id="{EE9A4037-3DCC-485F-812D-1504FD802BA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21878" y="2471745"/>
            <a:ext cx="2801900" cy="412044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dirty="0"/>
              <a:t>Eliyahu </a:t>
            </a:r>
            <a:r>
              <a:rPr lang="en-US" dirty="0" err="1"/>
              <a:t>Hanavi</a:t>
            </a:r>
            <a:endParaRPr lang="en-US" dirty="0"/>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613144" y="1403239"/>
            <a:ext cx="4954370" cy="4306185"/>
          </a:xfrm>
        </p:spPr>
        <p:txBody>
          <a:bodyPr>
            <a:noAutofit/>
          </a:bodyPr>
          <a:lstStyle/>
          <a:p>
            <a:pPr marL="0" indent="0">
              <a:buNone/>
            </a:pPr>
            <a:r>
              <a:rPr lang="en-US" sz="2000" i="1" dirty="0"/>
              <a:t>We open the door to welcome Eliyahu </a:t>
            </a:r>
            <a:r>
              <a:rPr lang="en-US" sz="2000" i="1" dirty="0" err="1"/>
              <a:t>Hanavi</a:t>
            </a:r>
            <a:r>
              <a:rPr lang="en-US" sz="2000" i="1" dirty="0"/>
              <a:t> - Elijah the Prophet.</a:t>
            </a:r>
          </a:p>
          <a:p>
            <a:pPr marL="0" indent="0">
              <a:buNone/>
            </a:pPr>
            <a:endParaRPr lang="en-US" sz="2000" i="1" dirty="0"/>
          </a:p>
          <a:p>
            <a:pPr marL="0" indent="0">
              <a:buNone/>
            </a:pPr>
            <a:r>
              <a:rPr lang="en-US" b="1" i="1" dirty="0"/>
              <a:t>Eliyahu </a:t>
            </a:r>
            <a:r>
              <a:rPr lang="en-US" b="1" i="1" dirty="0" err="1"/>
              <a:t>hanavi</a:t>
            </a:r>
            <a:r>
              <a:rPr lang="en-US" b="1" i="1" dirty="0"/>
              <a:t>,</a:t>
            </a:r>
          </a:p>
          <a:p>
            <a:pPr marL="0" indent="0">
              <a:buNone/>
            </a:pPr>
            <a:r>
              <a:rPr lang="en-US" b="1" i="1" dirty="0"/>
              <a:t>Eliyahu </a:t>
            </a:r>
            <a:r>
              <a:rPr lang="en-US" b="1" i="1" dirty="0" err="1"/>
              <a:t>hatishbi</a:t>
            </a:r>
            <a:r>
              <a:rPr lang="en-US" b="1" i="1" dirty="0"/>
              <a:t>,</a:t>
            </a:r>
          </a:p>
          <a:p>
            <a:pPr marL="0" indent="0">
              <a:buNone/>
            </a:pPr>
            <a:r>
              <a:rPr lang="en-US" b="1" i="1" dirty="0"/>
              <a:t>Eliyahu, Eliyahu, Eliyahu </a:t>
            </a:r>
            <a:r>
              <a:rPr lang="en-US" b="1" i="1" dirty="0" err="1"/>
              <a:t>hagiladi</a:t>
            </a:r>
            <a:r>
              <a:rPr lang="en-US" b="1" i="1" dirty="0"/>
              <a:t>.</a:t>
            </a:r>
          </a:p>
          <a:p>
            <a:pPr marL="0" indent="0">
              <a:buNone/>
            </a:pPr>
            <a:r>
              <a:rPr lang="en-US" b="1" i="1" dirty="0" err="1"/>
              <a:t>Bimheirah</a:t>
            </a:r>
            <a:r>
              <a:rPr lang="en-US" b="1" i="1" dirty="0"/>
              <a:t> </a:t>
            </a:r>
            <a:r>
              <a:rPr lang="en-US" b="1" i="1" dirty="0" err="1"/>
              <a:t>b'yameinu</a:t>
            </a:r>
            <a:r>
              <a:rPr lang="en-US" b="1" i="1" dirty="0"/>
              <a:t>,</a:t>
            </a:r>
          </a:p>
          <a:p>
            <a:pPr marL="0" indent="0">
              <a:buNone/>
            </a:pPr>
            <a:r>
              <a:rPr lang="en-US" b="1" i="1" dirty="0" err="1"/>
              <a:t>yavo</a:t>
            </a:r>
            <a:r>
              <a:rPr lang="en-US" b="1" i="1" dirty="0"/>
              <a:t> </a:t>
            </a:r>
            <a:r>
              <a:rPr lang="en-US" b="1" i="1" dirty="0" err="1"/>
              <a:t>eileinu</a:t>
            </a:r>
            <a:r>
              <a:rPr lang="en-US" b="1" i="1" dirty="0"/>
              <a:t>,</a:t>
            </a:r>
          </a:p>
          <a:p>
            <a:pPr marL="0" indent="0">
              <a:buNone/>
            </a:pPr>
            <a:r>
              <a:rPr lang="en-US" b="1" i="1" dirty="0" err="1"/>
              <a:t>im</a:t>
            </a:r>
            <a:r>
              <a:rPr lang="en-US" b="1" i="1" dirty="0"/>
              <a:t> Mashiach ben David,</a:t>
            </a:r>
          </a:p>
          <a:p>
            <a:pPr marL="0" indent="0">
              <a:buNone/>
            </a:pPr>
            <a:r>
              <a:rPr lang="en-US" b="1" i="1" dirty="0" err="1"/>
              <a:t>im</a:t>
            </a:r>
            <a:r>
              <a:rPr lang="en-US" b="1" i="1" dirty="0"/>
              <a:t> Mashiach ben David.</a:t>
            </a:r>
          </a:p>
        </p:txBody>
      </p:sp>
      <p:sp>
        <p:nvSpPr>
          <p:cNvPr id="6" name="TextBox 5">
            <a:extLst>
              <a:ext uri="{FF2B5EF4-FFF2-40B4-BE49-F238E27FC236}">
                <a16:creationId xmlns:a16="http://schemas.microsoft.com/office/drawing/2014/main" id="{A41A89E9-762D-40F3-A861-4B710D3B31AE}"/>
              </a:ext>
            </a:extLst>
          </p:cNvPr>
          <p:cNvSpPr txBox="1"/>
          <p:nvPr/>
        </p:nvSpPr>
        <p:spPr>
          <a:xfrm>
            <a:off x="151927" y="5443871"/>
            <a:ext cx="5066984" cy="769441"/>
          </a:xfrm>
          <a:prstGeom prst="rect">
            <a:avLst/>
          </a:prstGeom>
          <a:noFill/>
        </p:spPr>
        <p:txBody>
          <a:bodyPr wrap="square" rtlCol="0">
            <a:spAutoFit/>
          </a:bodyPr>
          <a:lstStyle/>
          <a:p>
            <a:pPr algn="r"/>
            <a:r>
              <a:rPr lang="he-IL" sz="2200" dirty="0"/>
              <a:t>אֵלִיָהוּ הַנָבִיא, אֵלִיָהוּ הַתִּשְׁבִּי, אֵלִיָהוּ הַגִלְעָדִי בִּמְהֵרָה בְּיָמֵנוּ יָבוֹא אֵלֵינוּ עִם מָשִׁיחַ בֶּן דָוִד</a:t>
            </a:r>
          </a:p>
        </p:txBody>
      </p:sp>
      <p:sp>
        <p:nvSpPr>
          <p:cNvPr id="10" name="Content Placeholder 2">
            <a:extLst>
              <a:ext uri="{FF2B5EF4-FFF2-40B4-BE49-F238E27FC236}">
                <a16:creationId xmlns:a16="http://schemas.microsoft.com/office/drawing/2014/main" id="{59B0E511-D1B9-4C90-BF20-514E74438723}"/>
              </a:ext>
            </a:extLst>
          </p:cNvPr>
          <p:cNvSpPr txBox="1">
            <a:spLocks/>
          </p:cNvSpPr>
          <p:nvPr/>
        </p:nvSpPr>
        <p:spPr>
          <a:xfrm>
            <a:off x="8155741" y="5003652"/>
            <a:ext cx="3045659" cy="982095"/>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sz="1500" dirty="0"/>
              <a:t>A Moroccan tradition: say, “Did he drink from his cup? Did he sit in his chair?”</a:t>
            </a:r>
          </a:p>
        </p:txBody>
      </p:sp>
      <p:sp>
        <p:nvSpPr>
          <p:cNvPr id="3" name="Slide Number Placeholder 2">
            <a:extLst>
              <a:ext uri="{FF2B5EF4-FFF2-40B4-BE49-F238E27FC236}">
                <a16:creationId xmlns:a16="http://schemas.microsoft.com/office/drawing/2014/main" id="{117CB06E-63AA-F54F-B47C-870E2353D718}"/>
              </a:ext>
            </a:extLst>
          </p:cNvPr>
          <p:cNvSpPr>
            <a:spLocks noGrp="1"/>
          </p:cNvSpPr>
          <p:nvPr>
            <p:ph type="sldNum" sz="quarter" idx="12"/>
          </p:nvPr>
        </p:nvSpPr>
        <p:spPr/>
        <p:txBody>
          <a:bodyPr/>
          <a:lstStyle/>
          <a:p>
            <a:fld id="{DDED6A29-E892-43EE-9CD2-63AC645924D9}" type="slidenum">
              <a:rPr lang="en-US" smtClean="0"/>
              <a:t>77</a:t>
            </a:fld>
            <a:endParaRPr lang="en-US"/>
          </a:p>
        </p:txBody>
      </p:sp>
      <p:sp>
        <p:nvSpPr>
          <p:cNvPr id="9" name="TextBox 8">
            <a:extLst>
              <a:ext uri="{FF2B5EF4-FFF2-40B4-BE49-F238E27FC236}">
                <a16:creationId xmlns:a16="http://schemas.microsoft.com/office/drawing/2014/main" id="{3EF9914C-F38E-1245-B163-4C0E2E518CA8}"/>
              </a:ext>
            </a:extLst>
          </p:cNvPr>
          <p:cNvSpPr txBox="1"/>
          <p:nvPr/>
        </p:nvSpPr>
        <p:spPr>
          <a:xfrm>
            <a:off x="29057" y="-66907"/>
            <a:ext cx="1282390" cy="369332"/>
          </a:xfrm>
          <a:prstGeom prst="rect">
            <a:avLst/>
          </a:prstGeom>
          <a:noFill/>
        </p:spPr>
        <p:txBody>
          <a:bodyPr wrap="square" rtlCol="0">
            <a:spAutoFit/>
          </a:bodyPr>
          <a:lstStyle/>
          <a:p>
            <a:r>
              <a:rPr lang="en-US" dirty="0">
                <a:hlinkClick r:id="rId3" action="ppaction://hlinksldjump"/>
              </a:rPr>
              <a:t>Short cuts</a:t>
            </a:r>
            <a:endParaRPr lang="en-US" dirty="0"/>
          </a:p>
        </p:txBody>
      </p:sp>
      <p:sp>
        <p:nvSpPr>
          <p:cNvPr id="7" name="TextBox 6">
            <a:extLst>
              <a:ext uri="{FF2B5EF4-FFF2-40B4-BE49-F238E27FC236}">
                <a16:creationId xmlns:a16="http://schemas.microsoft.com/office/drawing/2014/main" id="{7D098188-09BA-4E45-9B07-D25F6C89FB8F}"/>
              </a:ext>
            </a:extLst>
          </p:cNvPr>
          <p:cNvSpPr txBox="1"/>
          <p:nvPr/>
        </p:nvSpPr>
        <p:spPr>
          <a:xfrm>
            <a:off x="5837915" y="721028"/>
            <a:ext cx="4854799" cy="1200329"/>
          </a:xfrm>
          <a:prstGeom prst="rect">
            <a:avLst/>
          </a:prstGeom>
          <a:noFill/>
        </p:spPr>
        <p:txBody>
          <a:bodyPr wrap="square" rtlCol="0">
            <a:spAutoFit/>
          </a:bodyPr>
          <a:lstStyle/>
          <a:p>
            <a:r>
              <a:rPr lang="en-US" b="1" dirty="0"/>
              <a:t>There is a modern custom to pour Miriam’s cup – a cup of water to remember the well that sprang up in the desert in the merit of Miriam the prophet!</a:t>
            </a:r>
          </a:p>
        </p:txBody>
      </p:sp>
      <p:pic>
        <p:nvPicPr>
          <p:cNvPr id="11" name="Picture 10" descr="Calendar&#10;&#10;Description automatically generated with medium confidence">
            <a:extLst>
              <a:ext uri="{FF2B5EF4-FFF2-40B4-BE49-F238E27FC236}">
                <a16:creationId xmlns:a16="http://schemas.microsoft.com/office/drawing/2014/main" id="{AB7BCA81-BA67-A049-8EAE-35D53AFE0F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930" y="2174180"/>
            <a:ext cx="4153605" cy="2507547"/>
          </a:xfrm>
          <a:prstGeom prst="rect">
            <a:avLst/>
          </a:prstGeom>
        </p:spPr>
      </p:pic>
    </p:spTree>
    <p:extLst>
      <p:ext uri="{BB962C8B-B14F-4D97-AF65-F5344CB8AC3E}">
        <p14:creationId xmlns:p14="http://schemas.microsoft.com/office/powerpoint/2010/main" val="1035867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55648" y="106691"/>
            <a:ext cx="10512056" cy="1108395"/>
          </a:xfrm>
        </p:spPr>
        <p:txBody>
          <a:bodyPr>
            <a:normAutofit/>
          </a:bodyPr>
          <a:lstStyle/>
          <a:p>
            <a:r>
              <a:rPr lang="en-US" dirty="0"/>
              <a:t>Hallel - </a:t>
            </a:r>
            <a:r>
              <a:rPr lang="he-IL" dirty="0"/>
              <a:t>הלל </a:t>
            </a:r>
            <a:r>
              <a:rPr lang="en-US" dirty="0"/>
              <a:t> </a:t>
            </a:r>
            <a:r>
              <a:rPr lang="en-US" sz="2400" dirty="0"/>
              <a:t>(selections)</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633240" y="1428673"/>
            <a:ext cx="3626548" cy="5153319"/>
          </a:xfrm>
        </p:spPr>
        <p:txBody>
          <a:bodyPr>
            <a:noAutofit/>
          </a:bodyPr>
          <a:lstStyle/>
          <a:p>
            <a:pPr marL="0" indent="0">
              <a:buNone/>
            </a:pPr>
            <a:r>
              <a:rPr lang="en-US" i="1" dirty="0"/>
              <a:t>YHVH Adonai </a:t>
            </a:r>
            <a:r>
              <a:rPr lang="en-US" dirty="0"/>
              <a:t>who remembers us, will bless; The One will bless the House of Israel; will bless the House of Aaron; will bless all who revere </a:t>
            </a:r>
            <a:r>
              <a:rPr lang="en-US" i="1" dirty="0"/>
              <a:t>YHVH. Praise Yah! </a:t>
            </a:r>
            <a:r>
              <a:rPr lang="en-US" dirty="0" err="1"/>
              <a:t>Halleluyah</a:t>
            </a:r>
            <a:r>
              <a:rPr lang="en-US" dirty="0"/>
              <a:t>! (Psalms 115)</a:t>
            </a:r>
          </a:p>
          <a:p>
            <a:pPr marL="0" indent="0">
              <a:buNone/>
            </a:pPr>
            <a:endParaRPr lang="en-US" dirty="0"/>
          </a:p>
          <a:p>
            <a:pPr marL="0" indent="0">
              <a:buNone/>
            </a:pPr>
            <a:r>
              <a:rPr lang="en-US" dirty="0"/>
              <a:t>Praise the name of </a:t>
            </a:r>
            <a:r>
              <a:rPr lang="en-US" i="1" dirty="0"/>
              <a:t>YHVH</a:t>
            </a:r>
            <a:r>
              <a:rPr lang="en-US" dirty="0"/>
              <a:t> Adonai, all nations; extol the One, all peoples, for God’s love overpowers us… Praise Yah! Give thanks to </a:t>
            </a:r>
            <a:r>
              <a:rPr lang="en-US" i="1" dirty="0"/>
              <a:t>YHVH</a:t>
            </a:r>
            <a:r>
              <a:rPr lang="en-US" dirty="0"/>
              <a:t> who is good, whose love is forever… Let those that revere </a:t>
            </a:r>
            <a:r>
              <a:rPr lang="en-US" i="1" dirty="0"/>
              <a:t>YHVH</a:t>
            </a:r>
            <a:r>
              <a:rPr lang="en-US" dirty="0"/>
              <a:t> say it now, for divine love is forever.” (Psalms 117-118:4)</a:t>
            </a:r>
          </a:p>
        </p:txBody>
      </p:sp>
      <p:sp>
        <p:nvSpPr>
          <p:cNvPr id="6" name="TextBox 5">
            <a:extLst>
              <a:ext uri="{FF2B5EF4-FFF2-40B4-BE49-F238E27FC236}">
                <a16:creationId xmlns:a16="http://schemas.microsoft.com/office/drawing/2014/main" id="{A41A89E9-762D-40F3-A861-4B710D3B31AE}"/>
              </a:ext>
            </a:extLst>
          </p:cNvPr>
          <p:cNvSpPr txBox="1"/>
          <p:nvPr/>
        </p:nvSpPr>
        <p:spPr>
          <a:xfrm>
            <a:off x="7479850" y="333138"/>
            <a:ext cx="3835033" cy="6186309"/>
          </a:xfrm>
          <a:prstGeom prst="rect">
            <a:avLst/>
          </a:prstGeom>
          <a:noFill/>
        </p:spPr>
        <p:txBody>
          <a:bodyPr wrap="square" rtlCol="0">
            <a:spAutoFit/>
          </a:bodyPr>
          <a:lstStyle/>
          <a:p>
            <a:pPr algn="r"/>
            <a:r>
              <a:rPr lang="he-IL" sz="2200" dirty="0"/>
              <a:t>ה׳ זְכָרָנוּ יְבָרֵךְ. יְבָרֵךְ אֶת בֵּית יִשְׂרָאֵל, יְבָרֵךְ אֶת בֵּית אַהֲרֹן, יְבָרֵךְ יִרְאֵי ה׳, הַקְּטַנִים עִם הַגְּדֹלִים. יֹסֵף ה׳ עֲלֵיכֶם, עֲלֵיכֶם וְעַל בְּנֵיכֶם. בְּרוּכִים אַתֶּם לַה׳, עֹשֵׂה שָׁמַיִם וָאָרֶץ. הַשָּׁמַיִם שָׁמַיִם לַה׳ וְהָאָרֶץ נָתַן לִבְנֵי אָדָם. לֹא הַמֵּתִים יְהַלְלוּ יָהּ וְלֹא כָּל יֹרְדֵי דוּמָה. וַאֲנַחְנוּ נְבָרֵךְ יָהּ מֵעַתָּה וְעַד עוֹלָם. הַלְלוּיָהּ. </a:t>
            </a:r>
          </a:p>
          <a:p>
            <a:pPr algn="r"/>
            <a:r>
              <a:rPr lang="he-IL" sz="2200" dirty="0"/>
              <a:t> </a:t>
            </a:r>
          </a:p>
          <a:p>
            <a:pPr algn="r"/>
            <a:r>
              <a:rPr lang="he-IL" sz="2200" dirty="0"/>
              <a:t>הַלְלוּ אֶת ה׳ כָּל גּוֹיִם, שַׁבְּחוּהוּ כָּל הָאֻמִּים. כִּי גָבַר עָלֵינוּ חַסְדּוֹ, וֶאֱמֶת ה' לְעוֹלָם. הַלְלוּיָהּ. הוֹדוּ לַה׳ כִּי טוֹב כִּי לְעוֹלָם חַסְדּוֹ. יֹאמַר נָא יִשְׂרָאֵל כִּי לְעוֹלָם חַסְדּוֹ. יֹאמְרוּ נָא בֵית אַהֲרֹן כִּי לְעוֹלָם חַסְדּוֹ. יֹאמְרוּ נָא יִרְאֵי ה׳ כִּי לְעוֹלָם חַסְדּוֹ. </a:t>
            </a:r>
          </a:p>
        </p:txBody>
      </p:sp>
      <p:pic>
        <p:nvPicPr>
          <p:cNvPr id="73730" name="Picture 2" descr="Harp of David. Beautiful! :) | Old musical instruments, Harps ...">
            <a:extLst>
              <a:ext uri="{FF2B5EF4-FFF2-40B4-BE49-F238E27FC236}">
                <a16:creationId xmlns:a16="http://schemas.microsoft.com/office/drawing/2014/main" id="{40629AFD-C9AA-4BFE-A95E-B07BCA9317F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05870" y="1772155"/>
            <a:ext cx="3136383" cy="41818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A467145E-5A1C-6140-BA7C-F902A0E674B4}"/>
              </a:ext>
            </a:extLst>
          </p:cNvPr>
          <p:cNvSpPr>
            <a:spLocks noGrp="1"/>
          </p:cNvSpPr>
          <p:nvPr>
            <p:ph type="sldNum" sz="quarter" idx="12"/>
          </p:nvPr>
        </p:nvSpPr>
        <p:spPr/>
        <p:txBody>
          <a:bodyPr/>
          <a:lstStyle/>
          <a:p>
            <a:fld id="{DDED6A29-E892-43EE-9CD2-63AC645924D9}" type="slidenum">
              <a:rPr lang="en-US" smtClean="0"/>
              <a:t>78</a:t>
            </a:fld>
            <a:endParaRPr lang="en-US"/>
          </a:p>
        </p:txBody>
      </p:sp>
      <p:sp>
        <p:nvSpPr>
          <p:cNvPr id="7" name="TextBox 6">
            <a:extLst>
              <a:ext uri="{FF2B5EF4-FFF2-40B4-BE49-F238E27FC236}">
                <a16:creationId xmlns:a16="http://schemas.microsoft.com/office/drawing/2014/main" id="{ABF5F3CF-96AB-F540-BD28-006C2C1F32F2}"/>
              </a:ext>
            </a:extLst>
          </p:cNvPr>
          <p:cNvSpPr txBox="1"/>
          <p:nvPr/>
        </p:nvSpPr>
        <p:spPr>
          <a:xfrm>
            <a:off x="29057" y="-66907"/>
            <a:ext cx="1282390" cy="369332"/>
          </a:xfrm>
          <a:prstGeom prst="rect">
            <a:avLst/>
          </a:prstGeom>
          <a:noFill/>
        </p:spPr>
        <p:txBody>
          <a:bodyPr wrap="square" rtlCol="0">
            <a:spAutoFit/>
          </a:bodyPr>
          <a:lstStyle/>
          <a:p>
            <a:r>
              <a:rPr lang="en-US" dirty="0">
                <a:hlinkClick r:id="rId3" action="ppaction://hlinksldjump"/>
              </a:rPr>
              <a:t>Short cuts</a:t>
            </a:r>
            <a:endParaRPr lang="en-US" dirty="0"/>
          </a:p>
        </p:txBody>
      </p:sp>
    </p:spTree>
    <p:extLst>
      <p:ext uri="{BB962C8B-B14F-4D97-AF65-F5344CB8AC3E}">
        <p14:creationId xmlns:p14="http://schemas.microsoft.com/office/powerpoint/2010/main" val="23838332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4502846" y="265814"/>
            <a:ext cx="7076010" cy="1371600"/>
          </a:xfrm>
        </p:spPr>
        <p:txBody>
          <a:bodyPr>
            <a:normAutofit/>
          </a:bodyPr>
          <a:lstStyle/>
          <a:p>
            <a:r>
              <a:rPr lang="en-US" dirty="0"/>
              <a:t>Hallel - </a:t>
            </a:r>
            <a:r>
              <a:rPr lang="he-IL" dirty="0"/>
              <a:t>הלל</a:t>
            </a:r>
            <a:r>
              <a:rPr lang="en-US" dirty="0"/>
              <a:t> </a:t>
            </a:r>
            <a:br>
              <a:rPr lang="en-US" dirty="0"/>
            </a:br>
            <a:r>
              <a:rPr lang="en-US" sz="2400" dirty="0"/>
              <a:t>(selections)</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613145" y="538763"/>
            <a:ext cx="3984110" cy="6319237"/>
          </a:xfrm>
        </p:spPr>
        <p:txBody>
          <a:bodyPr>
            <a:noAutofit/>
          </a:bodyPr>
          <a:lstStyle/>
          <a:p>
            <a:pPr marL="0" indent="0">
              <a:spcBef>
                <a:spcPts val="0"/>
              </a:spcBef>
              <a:buNone/>
            </a:pPr>
            <a:r>
              <a:rPr lang="en-US" sz="2000" i="1" dirty="0"/>
              <a:t>Min </a:t>
            </a:r>
            <a:r>
              <a:rPr lang="en-US" sz="2000" i="1" dirty="0" err="1"/>
              <a:t>hametzar</a:t>
            </a:r>
            <a:r>
              <a:rPr lang="en-US" sz="2000" i="1" dirty="0"/>
              <a:t> </a:t>
            </a:r>
            <a:r>
              <a:rPr lang="en-US" sz="2000" i="1" dirty="0" err="1"/>
              <a:t>karati</a:t>
            </a:r>
            <a:r>
              <a:rPr lang="en-US" sz="2000" i="1" dirty="0"/>
              <a:t> yah</a:t>
            </a:r>
          </a:p>
          <a:p>
            <a:pPr marL="0" indent="0">
              <a:spcBef>
                <a:spcPts val="0"/>
              </a:spcBef>
              <a:buNone/>
            </a:pPr>
            <a:r>
              <a:rPr lang="en-US" sz="2000" i="1" dirty="0" err="1"/>
              <a:t>Anani</a:t>
            </a:r>
            <a:r>
              <a:rPr lang="en-US" sz="2000" i="1" dirty="0"/>
              <a:t> </a:t>
            </a:r>
            <a:r>
              <a:rPr lang="en-US" sz="2000" i="1" dirty="0" err="1"/>
              <a:t>bamerchav</a:t>
            </a:r>
            <a:r>
              <a:rPr lang="en-US" sz="2000" i="1" dirty="0"/>
              <a:t> yah</a:t>
            </a:r>
          </a:p>
          <a:p>
            <a:pPr marL="0" indent="0">
              <a:spcBef>
                <a:spcPts val="0"/>
              </a:spcBef>
              <a:buNone/>
            </a:pPr>
            <a:r>
              <a:rPr lang="en-US" sz="2000" dirty="0"/>
              <a:t>From the narrow space I called </a:t>
            </a:r>
            <a:r>
              <a:rPr lang="en-US" sz="2000" i="1" dirty="0"/>
              <a:t>Yah</a:t>
            </a:r>
            <a:r>
              <a:rPr lang="en-US" sz="2000" dirty="0"/>
              <a:t>; </a:t>
            </a:r>
            <a:r>
              <a:rPr lang="en-US" sz="2000" i="1" dirty="0"/>
              <a:t>Yah</a:t>
            </a:r>
            <a:r>
              <a:rPr lang="en-US" sz="2000" dirty="0"/>
              <a:t> answered me from the wide space. </a:t>
            </a:r>
          </a:p>
          <a:p>
            <a:pPr marL="0" indent="0">
              <a:spcBef>
                <a:spcPts val="0"/>
              </a:spcBef>
              <a:buNone/>
            </a:pPr>
            <a:r>
              <a:rPr lang="en-US" sz="2000" i="1" dirty="0" err="1"/>
              <a:t>Pitchu</a:t>
            </a:r>
            <a:r>
              <a:rPr lang="en-US" sz="2000" i="1" dirty="0"/>
              <a:t> li </a:t>
            </a:r>
            <a:r>
              <a:rPr lang="en-US" sz="2000" i="1" dirty="0" err="1"/>
              <a:t>sha’arei</a:t>
            </a:r>
            <a:r>
              <a:rPr lang="en-US" sz="2000" i="1" dirty="0"/>
              <a:t> </a:t>
            </a:r>
            <a:r>
              <a:rPr lang="en-US" sz="2000" i="1" dirty="0" err="1"/>
              <a:t>tzedek</a:t>
            </a:r>
            <a:r>
              <a:rPr lang="en-US" sz="2000" i="1" dirty="0"/>
              <a:t>, </a:t>
            </a:r>
            <a:r>
              <a:rPr lang="en-US" sz="2000" i="1" dirty="0" err="1"/>
              <a:t>avo</a:t>
            </a:r>
            <a:r>
              <a:rPr lang="en-US" sz="2000" i="1" dirty="0"/>
              <a:t> </a:t>
            </a:r>
            <a:r>
              <a:rPr lang="en-US" sz="2000" i="1" dirty="0" err="1"/>
              <a:t>vam</a:t>
            </a:r>
            <a:r>
              <a:rPr lang="en-US" sz="2000" i="1" dirty="0"/>
              <a:t>, </a:t>
            </a:r>
            <a:r>
              <a:rPr lang="en-US" sz="2000" i="1" dirty="0" err="1"/>
              <a:t>odeh</a:t>
            </a:r>
            <a:r>
              <a:rPr lang="en-US" sz="2000" i="1" dirty="0"/>
              <a:t> yah. </a:t>
            </a:r>
            <a:r>
              <a:rPr lang="en-US" sz="2000" dirty="0"/>
              <a:t>(x2) </a:t>
            </a:r>
            <a:r>
              <a:rPr lang="en-US" sz="2000" i="1" dirty="0" err="1"/>
              <a:t>Zeh</a:t>
            </a:r>
            <a:r>
              <a:rPr lang="en-US" sz="2000" i="1" dirty="0"/>
              <a:t> </a:t>
            </a:r>
            <a:r>
              <a:rPr lang="en-US" sz="2000" i="1" dirty="0" err="1"/>
              <a:t>hasha’ar</a:t>
            </a:r>
            <a:r>
              <a:rPr lang="en-US" sz="2000" i="1" dirty="0"/>
              <a:t> </a:t>
            </a:r>
            <a:r>
              <a:rPr lang="en-US" sz="2000" i="1" dirty="0" err="1"/>
              <a:t>ladonay</a:t>
            </a:r>
            <a:r>
              <a:rPr lang="en-US" sz="2000" i="1" dirty="0"/>
              <a:t>, </a:t>
            </a:r>
            <a:r>
              <a:rPr lang="en-US" sz="2000" i="1" dirty="0" err="1"/>
              <a:t>tzadikim</a:t>
            </a:r>
            <a:r>
              <a:rPr lang="en-US" sz="2000" i="1" dirty="0"/>
              <a:t> </a:t>
            </a:r>
            <a:r>
              <a:rPr lang="en-US" sz="2000" i="1" dirty="0" err="1"/>
              <a:t>yavo’u</a:t>
            </a:r>
            <a:r>
              <a:rPr lang="en-US" sz="2000" i="1" dirty="0"/>
              <a:t> vo. </a:t>
            </a:r>
            <a:r>
              <a:rPr lang="en-US" sz="2000" dirty="0"/>
              <a:t>(x2)</a:t>
            </a:r>
          </a:p>
          <a:p>
            <a:pPr marL="0" indent="0">
              <a:spcBef>
                <a:spcPts val="0"/>
              </a:spcBef>
              <a:buNone/>
            </a:pPr>
            <a:r>
              <a:rPr lang="en-US" sz="2000" dirty="0"/>
              <a:t>Open up for me the gates of righteousness; I will enter them and thank </a:t>
            </a:r>
            <a:r>
              <a:rPr lang="en-US" sz="2000" i="1" dirty="0"/>
              <a:t>YHVH</a:t>
            </a:r>
            <a:r>
              <a:rPr lang="en-US" sz="2000" dirty="0"/>
              <a:t>. This is the gate of </a:t>
            </a:r>
            <a:r>
              <a:rPr lang="en-US" sz="2000" i="1" dirty="0"/>
              <a:t>YHVH</a:t>
            </a:r>
            <a:r>
              <a:rPr lang="en-US" sz="2000" dirty="0"/>
              <a:t>, the righteous will enter it. (Psalms 118:5-20)</a:t>
            </a:r>
          </a:p>
          <a:p>
            <a:pPr marL="0" indent="0">
              <a:spcBef>
                <a:spcPts val="0"/>
              </a:spcBef>
              <a:buNone/>
            </a:pPr>
            <a:endParaRPr lang="en-US" sz="2000" dirty="0"/>
          </a:p>
          <a:p>
            <a:pPr marL="0" indent="0">
              <a:spcBef>
                <a:spcPts val="0"/>
              </a:spcBef>
              <a:buNone/>
            </a:pPr>
            <a:r>
              <a:rPr lang="en-US" sz="2000" i="1" dirty="0"/>
              <a:t>Ana Adonai </a:t>
            </a:r>
            <a:r>
              <a:rPr lang="en-US" sz="2000" i="1" dirty="0" err="1"/>
              <a:t>hoshi’a</a:t>
            </a:r>
            <a:r>
              <a:rPr lang="en-US" sz="2000" i="1" dirty="0"/>
              <a:t> </a:t>
            </a:r>
            <a:r>
              <a:rPr lang="en-US" sz="2000" i="1" dirty="0" err="1"/>
              <a:t>na</a:t>
            </a:r>
            <a:r>
              <a:rPr lang="en-US" sz="2000" i="1" dirty="0"/>
              <a:t>! </a:t>
            </a:r>
            <a:r>
              <a:rPr lang="en-US" sz="2000" dirty="0"/>
              <a:t>(x2) </a:t>
            </a:r>
            <a:r>
              <a:rPr lang="en-US" sz="2000" i="1" dirty="0"/>
              <a:t>Ana Adonai </a:t>
            </a:r>
            <a:r>
              <a:rPr lang="en-US" sz="2000" i="1" dirty="0" err="1"/>
              <a:t>hatslichah</a:t>
            </a:r>
            <a:r>
              <a:rPr lang="en-US" sz="2000" i="1" dirty="0"/>
              <a:t> </a:t>
            </a:r>
            <a:r>
              <a:rPr lang="en-US" sz="2000" i="1" dirty="0" err="1"/>
              <a:t>na</a:t>
            </a:r>
            <a:r>
              <a:rPr lang="en-US" sz="2000" i="1" dirty="0"/>
              <a:t>!</a:t>
            </a:r>
            <a:r>
              <a:rPr lang="en-US" sz="2000" dirty="0"/>
              <a:t> (x2)</a:t>
            </a:r>
            <a:r>
              <a:rPr lang="en-US" sz="2000" i="1" dirty="0"/>
              <a:t> </a:t>
            </a:r>
            <a:r>
              <a:rPr lang="en-US" sz="2000" dirty="0"/>
              <a:t>Please YHVH, please save! Please YHVH, please rescue! </a:t>
            </a:r>
          </a:p>
        </p:txBody>
      </p:sp>
      <p:sp>
        <p:nvSpPr>
          <p:cNvPr id="6" name="TextBox 5">
            <a:extLst>
              <a:ext uri="{FF2B5EF4-FFF2-40B4-BE49-F238E27FC236}">
                <a16:creationId xmlns:a16="http://schemas.microsoft.com/office/drawing/2014/main" id="{A41A89E9-762D-40F3-A861-4B710D3B31AE}"/>
              </a:ext>
            </a:extLst>
          </p:cNvPr>
          <p:cNvSpPr txBox="1"/>
          <p:nvPr/>
        </p:nvSpPr>
        <p:spPr>
          <a:xfrm>
            <a:off x="7862617" y="439764"/>
            <a:ext cx="3835033" cy="6186309"/>
          </a:xfrm>
          <a:prstGeom prst="rect">
            <a:avLst/>
          </a:prstGeom>
          <a:noFill/>
        </p:spPr>
        <p:txBody>
          <a:bodyPr wrap="square" rtlCol="0">
            <a:spAutoFit/>
          </a:bodyPr>
          <a:lstStyle/>
          <a:p>
            <a:pPr algn="r"/>
            <a:r>
              <a:rPr lang="he-IL" sz="2200" dirty="0"/>
              <a:t>מִן הַמֵּצַר קָרָאתִי יָּהּ, </a:t>
            </a:r>
            <a:endParaRPr lang="en-US" sz="2200" dirty="0"/>
          </a:p>
          <a:p>
            <a:pPr algn="r"/>
            <a:r>
              <a:rPr lang="he-IL" sz="2200" dirty="0"/>
              <a:t>עָנָנִי בַמֶּרְחַב יָהּ.</a:t>
            </a:r>
          </a:p>
          <a:p>
            <a:pPr algn="r"/>
            <a:endParaRPr lang="he-IL" sz="2200" dirty="0"/>
          </a:p>
          <a:p>
            <a:pPr algn="r"/>
            <a:r>
              <a:rPr lang="he-IL" sz="2200" dirty="0"/>
              <a:t>פִּתְחוּ לִי שַׁעֲרֵי צֶדֶק, אָבֹא בָם, אוֹדֶה יָהּ. זֶה הַשַּׁעַר לַה׳, צַדִּיקִים יָבֹאוּ בוֹ. </a:t>
            </a:r>
          </a:p>
          <a:p>
            <a:pPr algn="r"/>
            <a:endParaRPr lang="en-US" sz="2200" dirty="0"/>
          </a:p>
          <a:p>
            <a:pPr algn="r"/>
            <a:r>
              <a:rPr lang="he-IL" sz="2200" dirty="0"/>
              <a:t>אוֹדְךָ כִּי עֲנִיתָנִי וַתְּהִי לִי לִישׁוּעָה.</a:t>
            </a:r>
            <a:r>
              <a:rPr lang="en-US" sz="2200" dirty="0"/>
              <a:t> </a:t>
            </a:r>
            <a:r>
              <a:rPr lang="he-IL" sz="2200" dirty="0"/>
              <a:t>אוֹדְךָ כִּי עֲנִיתָנִי וַתְּהִי לִי לִישׁוּעָה. אֶבֶן מָאֲסוּ הַבּוֹנִים הָיְתָה לְראשׁ פִּנָּה. אֶבֶן מָאֲסוּ הַבּוֹנִים הָיְתָה לְראשׁ פִּנָּה. מֵאֵת ה׳ הָיְתָה זֹּאת הִיא נִפְלָאת בְּעֵינֵינוּ. מֵאֵת ה׳ הָיְתָה זֹּאת הִיא נִפְלָאת בְּעֵינֵינוּ.</a:t>
            </a:r>
            <a:endParaRPr lang="en-US" sz="2200" dirty="0"/>
          </a:p>
          <a:p>
            <a:pPr algn="r"/>
            <a:r>
              <a:rPr lang="he-IL" sz="2200" dirty="0"/>
              <a:t> </a:t>
            </a:r>
          </a:p>
          <a:p>
            <a:pPr algn="r"/>
            <a:r>
              <a:rPr lang="he-IL" sz="2200" dirty="0"/>
              <a:t>אָנָּא ה׳, הוֹשִיעָה נָּא. אָנָּא ה׳, הוֹשִיעָה נָּא. אָנָּא ה׳, הַצְלִיחָה נָא. אָנָּא ה׳, הַצְלִיחָה נָא.</a:t>
            </a:r>
          </a:p>
        </p:txBody>
      </p:sp>
      <p:pic>
        <p:nvPicPr>
          <p:cNvPr id="73730" name="Picture 2" descr="Harp of David. Beautiful! :) | Old musical instruments, Harps ...">
            <a:extLst>
              <a:ext uri="{FF2B5EF4-FFF2-40B4-BE49-F238E27FC236}">
                <a16:creationId xmlns:a16="http://schemas.microsoft.com/office/drawing/2014/main" id="{40629AFD-C9AA-4BFE-A95E-B07BCA9317F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97254" y="1806945"/>
            <a:ext cx="3136383" cy="41818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30AE5E2E-2F02-E342-89BA-39AA8AA65FA8}"/>
              </a:ext>
            </a:extLst>
          </p:cNvPr>
          <p:cNvSpPr>
            <a:spLocks noGrp="1"/>
          </p:cNvSpPr>
          <p:nvPr>
            <p:ph type="sldNum" sz="quarter" idx="12"/>
          </p:nvPr>
        </p:nvSpPr>
        <p:spPr/>
        <p:txBody>
          <a:bodyPr/>
          <a:lstStyle/>
          <a:p>
            <a:fld id="{DDED6A29-E892-43EE-9CD2-63AC645924D9}" type="slidenum">
              <a:rPr lang="en-US" smtClean="0"/>
              <a:t>79</a:t>
            </a:fld>
            <a:endParaRPr lang="en-US"/>
          </a:p>
        </p:txBody>
      </p:sp>
    </p:spTree>
    <p:extLst>
      <p:ext uri="{BB962C8B-B14F-4D97-AF65-F5344CB8AC3E}">
        <p14:creationId xmlns:p14="http://schemas.microsoft.com/office/powerpoint/2010/main" val="4531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49804-D184-2040-B257-F19D6E8D157D}"/>
              </a:ext>
            </a:extLst>
          </p:cNvPr>
          <p:cNvSpPr>
            <a:spLocks noGrp="1"/>
          </p:cNvSpPr>
          <p:nvPr>
            <p:ph type="title"/>
          </p:nvPr>
        </p:nvSpPr>
        <p:spPr>
          <a:xfrm>
            <a:off x="417428" y="137160"/>
            <a:ext cx="5029200" cy="1011416"/>
          </a:xfrm>
        </p:spPr>
        <p:txBody>
          <a:bodyPr/>
          <a:lstStyle/>
          <a:p>
            <a:r>
              <a:rPr lang="en-US" dirty="0"/>
              <a:t>Some short cuts</a:t>
            </a:r>
          </a:p>
        </p:txBody>
      </p:sp>
      <p:sp>
        <p:nvSpPr>
          <p:cNvPr id="3" name="Content Placeholder 2">
            <a:extLst>
              <a:ext uri="{FF2B5EF4-FFF2-40B4-BE49-F238E27FC236}">
                <a16:creationId xmlns:a16="http://schemas.microsoft.com/office/drawing/2014/main" id="{132F01D3-8F73-8C47-BBAB-35FAAB8A763A}"/>
              </a:ext>
            </a:extLst>
          </p:cNvPr>
          <p:cNvSpPr>
            <a:spLocks noGrp="1"/>
          </p:cNvSpPr>
          <p:nvPr>
            <p:ph idx="1"/>
          </p:nvPr>
        </p:nvSpPr>
        <p:spPr>
          <a:xfrm>
            <a:off x="631902" y="1148575"/>
            <a:ext cx="9995210" cy="5500763"/>
          </a:xfrm>
        </p:spPr>
        <p:txBody>
          <a:bodyPr numCol="2">
            <a:noAutofit/>
          </a:bodyPr>
          <a:lstStyle/>
          <a:p>
            <a:r>
              <a:rPr lang="en-US" sz="2400" b="1" dirty="0">
                <a:hlinkClick r:id="rId2" action="ppaction://hlinksldjump"/>
              </a:rPr>
              <a:t>Kiddush</a:t>
            </a:r>
            <a:r>
              <a:rPr lang="en-US" sz="2400" dirty="0">
                <a:hlinkClick r:id="rId2" action="ppaction://hlinksldjump"/>
              </a:rPr>
              <a:t> – slide 13</a:t>
            </a:r>
            <a:endParaRPr lang="en-US" sz="2400" dirty="0"/>
          </a:p>
          <a:p>
            <a:r>
              <a:rPr lang="en-US" sz="2400" dirty="0">
                <a:hlinkClick r:id="rId3" action="ppaction://hlinksldjump"/>
              </a:rPr>
              <a:t>Karpas – slide 15</a:t>
            </a:r>
            <a:endParaRPr lang="en-US" sz="2400" dirty="0"/>
          </a:p>
          <a:p>
            <a:r>
              <a:rPr lang="en-US" sz="2400" b="1" i="1" dirty="0">
                <a:hlinkClick r:id="rId4" action="ppaction://hlinksldjump"/>
              </a:rPr>
              <a:t>Ha </a:t>
            </a:r>
            <a:r>
              <a:rPr lang="en-US" sz="2400" b="1" i="1" dirty="0" err="1">
                <a:hlinkClick r:id="rId4" action="ppaction://hlinksldjump"/>
              </a:rPr>
              <a:t>lachma</a:t>
            </a:r>
            <a:r>
              <a:rPr lang="en-US" sz="2400" b="1" i="1" dirty="0">
                <a:hlinkClick r:id="rId4" action="ppaction://hlinksldjump"/>
              </a:rPr>
              <a:t> </a:t>
            </a:r>
            <a:r>
              <a:rPr lang="en-US" sz="2400" b="1" i="1" dirty="0" err="1">
                <a:hlinkClick r:id="rId4" action="ppaction://hlinksldjump"/>
              </a:rPr>
              <a:t>anya</a:t>
            </a:r>
            <a:r>
              <a:rPr lang="en-US" sz="2400" b="1" i="1" dirty="0">
                <a:hlinkClick r:id="rId4" action="ppaction://hlinksldjump"/>
              </a:rPr>
              <a:t> </a:t>
            </a:r>
            <a:r>
              <a:rPr lang="en-US" sz="2400" dirty="0">
                <a:hlinkClick r:id="rId4" action="ppaction://hlinksldjump"/>
              </a:rPr>
              <a:t>– slide 19</a:t>
            </a:r>
            <a:endParaRPr lang="en-US" sz="2400" dirty="0"/>
          </a:p>
          <a:p>
            <a:r>
              <a:rPr lang="en-US" sz="2400" dirty="0">
                <a:hlinkClick r:id="rId5" action="ppaction://hlinksldjump"/>
              </a:rPr>
              <a:t>The four questions – slide 20</a:t>
            </a:r>
            <a:endParaRPr lang="en-US" sz="2400" dirty="0"/>
          </a:p>
          <a:p>
            <a:r>
              <a:rPr lang="en-US" sz="2400" dirty="0">
                <a:hlinkClick r:id="rId6" action="ppaction://hlinksldjump"/>
              </a:rPr>
              <a:t>The four children – slide 22</a:t>
            </a:r>
            <a:endParaRPr lang="en-US" sz="2400" dirty="0"/>
          </a:p>
          <a:p>
            <a:r>
              <a:rPr lang="en-US" sz="2400" b="1" dirty="0">
                <a:hlinkClick r:id="rId7" action="ppaction://hlinksldjump"/>
              </a:rPr>
              <a:t>The core of the </a:t>
            </a:r>
            <a:r>
              <a:rPr lang="en-US" sz="2400" b="1" i="1" dirty="0">
                <a:hlinkClick r:id="rId7" action="ppaction://hlinksldjump"/>
              </a:rPr>
              <a:t>Maggid</a:t>
            </a:r>
            <a:r>
              <a:rPr lang="en-US" sz="2400" b="1" dirty="0">
                <a:hlinkClick r:id="rId7" action="ppaction://hlinksldjump"/>
              </a:rPr>
              <a:t> story </a:t>
            </a:r>
            <a:r>
              <a:rPr lang="en-US" sz="2400" dirty="0">
                <a:hlinkClick r:id="rId7" action="ppaction://hlinksldjump"/>
              </a:rPr>
              <a:t>– slide 31</a:t>
            </a:r>
            <a:endParaRPr lang="en-US" sz="2400" dirty="0"/>
          </a:p>
          <a:p>
            <a:r>
              <a:rPr lang="en-US" sz="2400" dirty="0">
                <a:hlinkClick r:id="rId8" action="ppaction://hlinksldjump"/>
              </a:rPr>
              <a:t>The plagues – slide 36</a:t>
            </a:r>
            <a:endParaRPr lang="en-US" sz="2400" dirty="0"/>
          </a:p>
          <a:p>
            <a:r>
              <a:rPr lang="en-US" sz="2400" dirty="0" err="1">
                <a:hlinkClick r:id="rId9" action="ppaction://hlinksldjump"/>
              </a:rPr>
              <a:t>Dayenu</a:t>
            </a:r>
            <a:r>
              <a:rPr lang="en-US" sz="2400" dirty="0">
                <a:hlinkClick r:id="rId9" action="ppaction://hlinksldjump"/>
              </a:rPr>
              <a:t> – slide 37</a:t>
            </a:r>
            <a:endParaRPr lang="en-US" sz="2400" dirty="0"/>
          </a:p>
          <a:p>
            <a:r>
              <a:rPr lang="en-US" sz="2400" b="1" dirty="0">
                <a:hlinkClick r:id="rId10" action="ppaction://hlinksldjump"/>
              </a:rPr>
              <a:t>The climax of the haggadah </a:t>
            </a:r>
            <a:r>
              <a:rPr lang="en-US" sz="2400" dirty="0">
                <a:hlinkClick r:id="rId10" action="ppaction://hlinksldjump"/>
              </a:rPr>
              <a:t>– slide 43</a:t>
            </a:r>
            <a:endParaRPr lang="en-US" sz="2400" dirty="0"/>
          </a:p>
          <a:p>
            <a:r>
              <a:rPr lang="en-US" sz="2400" b="1" dirty="0">
                <a:hlinkClick r:id="rId11" action="ppaction://hlinksldjump"/>
              </a:rPr>
              <a:t>Second cup </a:t>
            </a:r>
            <a:r>
              <a:rPr lang="en-US" sz="2400" dirty="0">
                <a:hlinkClick r:id="rId11" action="ppaction://hlinksldjump"/>
              </a:rPr>
              <a:t>– slide 47</a:t>
            </a:r>
            <a:endParaRPr lang="en-US" sz="2400" dirty="0"/>
          </a:p>
          <a:p>
            <a:r>
              <a:rPr lang="en-US" sz="2400" b="1" dirty="0">
                <a:hlinkClick r:id="rId12" action="ppaction://hlinksldjump"/>
              </a:rPr>
              <a:t>Eating </a:t>
            </a:r>
            <a:r>
              <a:rPr lang="en-US" sz="2400" b="1" i="1" dirty="0">
                <a:hlinkClick r:id="rId12" action="ppaction://hlinksldjump"/>
              </a:rPr>
              <a:t>matzah</a:t>
            </a:r>
            <a:r>
              <a:rPr lang="en-US" sz="2400" dirty="0">
                <a:hlinkClick r:id="rId12" action="ppaction://hlinksldjump"/>
              </a:rPr>
              <a:t>, </a:t>
            </a:r>
            <a:r>
              <a:rPr lang="en-US" sz="2400" i="1" dirty="0" err="1">
                <a:hlinkClick r:id="rId12" action="ppaction://hlinksldjump"/>
              </a:rPr>
              <a:t>maror</a:t>
            </a:r>
            <a:r>
              <a:rPr lang="en-US" sz="2400" dirty="0">
                <a:hlinkClick r:id="rId12" action="ppaction://hlinksldjump"/>
              </a:rPr>
              <a:t> and </a:t>
            </a:r>
            <a:r>
              <a:rPr lang="en-US" sz="2400" i="1" dirty="0" err="1">
                <a:hlinkClick r:id="rId12" action="ppaction://hlinksldjump"/>
              </a:rPr>
              <a:t>korekh</a:t>
            </a:r>
            <a:r>
              <a:rPr lang="en-US" sz="2400" dirty="0">
                <a:hlinkClick r:id="rId12" action="ppaction://hlinksldjump"/>
              </a:rPr>
              <a:t> (the “Hillel sandwich”) – slide 50</a:t>
            </a:r>
            <a:endParaRPr lang="en-US" sz="2400" dirty="0"/>
          </a:p>
          <a:p>
            <a:r>
              <a:rPr lang="en-US" sz="2400" b="1" i="1" dirty="0">
                <a:hlinkClick r:id="rId13" action="ppaction://hlinksldjump"/>
              </a:rPr>
              <a:t>Afikoman</a:t>
            </a:r>
            <a:r>
              <a:rPr lang="en-US" sz="2400" dirty="0">
                <a:hlinkClick r:id="rId13" action="ppaction://hlinksldjump"/>
              </a:rPr>
              <a:t> – slide 65</a:t>
            </a:r>
            <a:endParaRPr lang="he-IL" sz="2400" dirty="0"/>
          </a:p>
          <a:p>
            <a:r>
              <a:rPr lang="en-US" sz="2400" i="1" dirty="0" err="1">
                <a:hlinkClick r:id="rId14" action="ppaction://hlinksldjump"/>
              </a:rPr>
              <a:t>Birkat</a:t>
            </a:r>
            <a:r>
              <a:rPr lang="en-US" sz="2400" i="1" dirty="0">
                <a:hlinkClick r:id="rId14" action="ppaction://hlinksldjump"/>
              </a:rPr>
              <a:t> </a:t>
            </a:r>
            <a:r>
              <a:rPr lang="en-US" sz="2400" i="1" dirty="0" err="1">
                <a:hlinkClick r:id="rId14" action="ppaction://hlinksldjump"/>
              </a:rPr>
              <a:t>hamazon</a:t>
            </a:r>
            <a:r>
              <a:rPr lang="en-US" sz="2400" dirty="0">
                <a:hlinkClick r:id="rId14" action="ppaction://hlinksldjump"/>
              </a:rPr>
              <a:t>, main blessing – slide 68</a:t>
            </a:r>
            <a:endParaRPr lang="en-US" sz="2400" dirty="0"/>
          </a:p>
          <a:p>
            <a:r>
              <a:rPr lang="en-US" sz="2400" dirty="0">
                <a:hlinkClick r:id="rId15" action="ppaction://hlinksldjump"/>
              </a:rPr>
              <a:t>Third cup – slide 74</a:t>
            </a:r>
            <a:endParaRPr lang="en-US" sz="2400" dirty="0"/>
          </a:p>
          <a:p>
            <a:r>
              <a:rPr lang="en-US" sz="2400" dirty="0">
                <a:hlinkClick r:id="rId16" action="ppaction://hlinksldjump"/>
              </a:rPr>
              <a:t>Pour out Your wrath/</a:t>
            </a:r>
            <a:r>
              <a:rPr lang="en-US" sz="2400" b="1" dirty="0">
                <a:hlinkClick r:id="rId16" action="ppaction://hlinksldjump"/>
              </a:rPr>
              <a:t>Elijah’s cup </a:t>
            </a:r>
            <a:r>
              <a:rPr lang="en-US" sz="2400" dirty="0">
                <a:hlinkClick r:id="rId16" action="ppaction://hlinksldjump"/>
              </a:rPr>
              <a:t>– slide 75</a:t>
            </a:r>
            <a:endParaRPr lang="en-US" sz="2400" dirty="0"/>
          </a:p>
          <a:p>
            <a:r>
              <a:rPr lang="en-US" sz="2400" dirty="0">
                <a:hlinkClick r:id="rId17" action="ppaction://hlinksldjump"/>
              </a:rPr>
              <a:t>Fourth cup – slide 80</a:t>
            </a:r>
            <a:endParaRPr lang="en-US" sz="2400" dirty="0"/>
          </a:p>
          <a:p>
            <a:r>
              <a:rPr lang="en-US" sz="2400" dirty="0">
                <a:hlinkClick r:id="rId18" action="ppaction://hlinksldjump"/>
              </a:rPr>
              <a:t>Songs – slide 83</a:t>
            </a:r>
            <a:endParaRPr lang="en-US" sz="2400" dirty="0"/>
          </a:p>
          <a:p>
            <a:r>
              <a:rPr lang="en-US" sz="2400" i="1" dirty="0">
                <a:hlinkClick r:id="rId19" action="ppaction://hlinksldjump"/>
              </a:rPr>
              <a:t>Chad </a:t>
            </a:r>
            <a:r>
              <a:rPr lang="en-US" sz="2400" i="1" dirty="0" err="1">
                <a:hlinkClick r:id="rId19" action="ppaction://hlinksldjump"/>
              </a:rPr>
              <a:t>gadya</a:t>
            </a:r>
            <a:r>
              <a:rPr lang="en-US" sz="2400" i="1" dirty="0">
                <a:hlinkClick r:id="rId19" action="ppaction://hlinksldjump"/>
              </a:rPr>
              <a:t> </a:t>
            </a:r>
            <a:r>
              <a:rPr lang="en-US" sz="2400" dirty="0">
                <a:hlinkClick r:id="rId19" action="ppaction://hlinksldjump"/>
              </a:rPr>
              <a:t>– slide 95</a:t>
            </a:r>
            <a:endParaRPr lang="en-US" sz="2400" dirty="0"/>
          </a:p>
        </p:txBody>
      </p:sp>
      <p:sp>
        <p:nvSpPr>
          <p:cNvPr id="4" name="Slide Number Placeholder 3">
            <a:extLst>
              <a:ext uri="{FF2B5EF4-FFF2-40B4-BE49-F238E27FC236}">
                <a16:creationId xmlns:a16="http://schemas.microsoft.com/office/drawing/2014/main" id="{C7C93563-931C-D445-B34A-4ACFECAB5AD9}"/>
              </a:ext>
            </a:extLst>
          </p:cNvPr>
          <p:cNvSpPr>
            <a:spLocks noGrp="1"/>
          </p:cNvSpPr>
          <p:nvPr>
            <p:ph type="sldNum" sz="quarter" idx="12"/>
          </p:nvPr>
        </p:nvSpPr>
        <p:spPr/>
        <p:txBody>
          <a:bodyPr/>
          <a:lstStyle/>
          <a:p>
            <a:fld id="{DDED6A29-E892-43EE-9CD2-63AC645924D9}" type="slidenum">
              <a:rPr lang="en-US" smtClean="0"/>
              <a:t>8</a:t>
            </a:fld>
            <a:endParaRPr lang="en-US"/>
          </a:p>
        </p:txBody>
      </p:sp>
      <p:sp>
        <p:nvSpPr>
          <p:cNvPr id="5" name="TextBox 4">
            <a:extLst>
              <a:ext uri="{FF2B5EF4-FFF2-40B4-BE49-F238E27FC236}">
                <a16:creationId xmlns:a16="http://schemas.microsoft.com/office/drawing/2014/main" id="{8AA401B6-6B77-FA41-9E21-6DB758CC1C5D}"/>
              </a:ext>
            </a:extLst>
          </p:cNvPr>
          <p:cNvSpPr txBox="1"/>
          <p:nvPr/>
        </p:nvSpPr>
        <p:spPr>
          <a:xfrm>
            <a:off x="5446628" y="319702"/>
            <a:ext cx="5678572" cy="646331"/>
          </a:xfrm>
          <a:prstGeom prst="rect">
            <a:avLst/>
          </a:prstGeom>
          <a:noFill/>
        </p:spPr>
        <p:txBody>
          <a:bodyPr wrap="square" rtlCol="0">
            <a:spAutoFit/>
          </a:bodyPr>
          <a:lstStyle/>
          <a:p>
            <a:r>
              <a:rPr lang="en-US" dirty="0"/>
              <a:t>Even if you just do the core of the Maggid story, slides 31-36, you’ve accomplished the seder! </a:t>
            </a:r>
          </a:p>
        </p:txBody>
      </p:sp>
    </p:spTree>
    <p:extLst>
      <p:ext uri="{BB962C8B-B14F-4D97-AF65-F5344CB8AC3E}">
        <p14:creationId xmlns:p14="http://schemas.microsoft.com/office/powerpoint/2010/main" val="25742458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dirty="0"/>
              <a:t>Hallel - </a:t>
            </a:r>
            <a:r>
              <a:rPr lang="he-IL" dirty="0"/>
              <a:t>הלל</a:t>
            </a:r>
            <a:endParaRPr lang="en-US" dirty="0"/>
          </a:p>
        </p:txBody>
      </p:sp>
      <p:pic>
        <p:nvPicPr>
          <p:cNvPr id="7" name="Online Media 6" title="Chloe Pourmorady and Asher Shasho Levy - Min Hamessar">
            <a:hlinkClick r:id="" action="ppaction://media"/>
            <a:extLst>
              <a:ext uri="{FF2B5EF4-FFF2-40B4-BE49-F238E27FC236}">
                <a16:creationId xmlns:a16="http://schemas.microsoft.com/office/drawing/2014/main" id="{F187CAA4-A360-4CC7-81CD-C77A9B366FB0}"/>
              </a:ext>
            </a:extLst>
          </p:cNvPr>
          <p:cNvPicPr>
            <a:picLocks noRot="1" noChangeAspect="1"/>
          </p:cNvPicPr>
          <p:nvPr>
            <a:videoFile r:link="rId1"/>
          </p:nvPr>
        </p:nvPicPr>
        <p:blipFill>
          <a:blip r:embed="rId3"/>
          <a:stretch>
            <a:fillRect/>
          </a:stretch>
        </p:blipFill>
        <p:spPr>
          <a:xfrm>
            <a:off x="5430644" y="1305980"/>
            <a:ext cx="6520350" cy="3667697"/>
          </a:xfrm>
          <a:prstGeom prst="rect">
            <a:avLst/>
          </a:prstGeom>
        </p:spPr>
      </p:pic>
      <p:sp>
        <p:nvSpPr>
          <p:cNvPr id="9" name="TextBox 8">
            <a:extLst>
              <a:ext uri="{FF2B5EF4-FFF2-40B4-BE49-F238E27FC236}">
                <a16:creationId xmlns:a16="http://schemas.microsoft.com/office/drawing/2014/main" id="{974324DC-0D26-4A92-8960-11D967DC0D2F}"/>
              </a:ext>
            </a:extLst>
          </p:cNvPr>
          <p:cNvSpPr txBox="1"/>
          <p:nvPr/>
        </p:nvSpPr>
        <p:spPr>
          <a:xfrm>
            <a:off x="5449367" y="5136680"/>
            <a:ext cx="6520350" cy="923330"/>
          </a:xfrm>
          <a:prstGeom prst="rect">
            <a:avLst/>
          </a:prstGeom>
          <a:noFill/>
        </p:spPr>
        <p:txBody>
          <a:bodyPr wrap="square" rtlCol="0">
            <a:spAutoFit/>
          </a:bodyPr>
          <a:lstStyle/>
          <a:p>
            <a:r>
              <a:rPr lang="en-US" dirty="0"/>
              <a:t>Chloe </a:t>
            </a:r>
            <a:r>
              <a:rPr lang="en-US" dirty="0" err="1"/>
              <a:t>Pourmorady</a:t>
            </a:r>
            <a:r>
              <a:rPr lang="en-US" dirty="0"/>
              <a:t> and Asher </a:t>
            </a:r>
            <a:r>
              <a:rPr lang="en-US" dirty="0" err="1"/>
              <a:t>Shasho</a:t>
            </a:r>
            <a:r>
              <a:rPr lang="en-US" dirty="0"/>
              <a:t> Levy: </a:t>
            </a:r>
            <a:r>
              <a:rPr lang="en-US" i="1" dirty="0"/>
              <a:t>Min </a:t>
            </a:r>
            <a:r>
              <a:rPr lang="en-US" i="1" dirty="0" err="1"/>
              <a:t>Hamessar</a:t>
            </a:r>
            <a:r>
              <a:rPr lang="en-US" i="1" dirty="0"/>
              <a:t> </a:t>
            </a:r>
            <a:r>
              <a:rPr lang="en-US" dirty="0"/>
              <a:t>– Syrian, Iraqi, and Sephardic melodies. If you’re short on time, </a:t>
            </a:r>
            <a:r>
              <a:rPr lang="en-US" dirty="0">
                <a:hlinkClick r:id="rId4"/>
              </a:rPr>
              <a:t>start at 5:43 with the beautiful duet</a:t>
            </a:r>
            <a:r>
              <a:rPr lang="en-US" dirty="0"/>
              <a:t>.</a:t>
            </a:r>
          </a:p>
        </p:txBody>
      </p:sp>
      <p:sp>
        <p:nvSpPr>
          <p:cNvPr id="5" name="TextBox 4">
            <a:extLst>
              <a:ext uri="{FF2B5EF4-FFF2-40B4-BE49-F238E27FC236}">
                <a16:creationId xmlns:a16="http://schemas.microsoft.com/office/drawing/2014/main" id="{A1B4B2FB-AB1C-4DE5-A3D2-3D4838DD46DD}"/>
              </a:ext>
            </a:extLst>
          </p:cNvPr>
          <p:cNvSpPr txBox="1"/>
          <p:nvPr/>
        </p:nvSpPr>
        <p:spPr>
          <a:xfrm>
            <a:off x="350876" y="1491216"/>
            <a:ext cx="3965092" cy="5232202"/>
          </a:xfrm>
          <a:prstGeom prst="rect">
            <a:avLst/>
          </a:prstGeom>
          <a:noFill/>
        </p:spPr>
        <p:txBody>
          <a:bodyPr wrap="square" rtlCol="0">
            <a:spAutoFit/>
          </a:bodyPr>
          <a:lstStyle/>
          <a:p>
            <a:pPr algn="r"/>
            <a:r>
              <a:rPr lang="he-IL" sz="2000" dirty="0"/>
              <a:t>מִן הַמֵּצַר קָרָאתִי יָּהּ, עָנָנִי בַמֶּרְחַב יָהּ. יהוה לִי, לֹא אִירָא – מַה יַּעֲשֶׂה לִי אָדָם, יהוה לִי בְּעֹזְרָי וַאֲנִי אֶרְאֶה בְּשׂנְאָי. טוֹב לַחֲסוֹת בַּיי מִבְּטֹחַ בָּאָדָם. טוֹב לַחֲסוֹת בַּיהוה מִבְּטֹחַ בִּנְדִיבִים.</a:t>
            </a:r>
            <a:endParaRPr lang="en-US" sz="2000" dirty="0"/>
          </a:p>
          <a:p>
            <a:endParaRPr lang="en-US" dirty="0"/>
          </a:p>
          <a:p>
            <a:r>
              <a:rPr lang="en-US" dirty="0"/>
              <a:t>From the narrow space I called, </a:t>
            </a:r>
            <a:r>
              <a:rPr lang="en-US" i="1" dirty="0"/>
              <a:t>Yah</a:t>
            </a:r>
            <a:r>
              <a:rPr lang="en-US" dirty="0"/>
              <a:t>, God; </a:t>
            </a:r>
            <a:r>
              <a:rPr lang="en-US" i="1" dirty="0"/>
              <a:t>Yah</a:t>
            </a:r>
            <a:r>
              <a:rPr lang="en-US" dirty="0"/>
              <a:t> answered me from the wide space. God is for me, I will not fear, what can any human do to me? </a:t>
            </a:r>
            <a:r>
              <a:rPr lang="en-US" i="1" dirty="0"/>
              <a:t>YHVH</a:t>
            </a:r>
            <a:r>
              <a:rPr lang="en-US" dirty="0"/>
              <a:t> comes for me along with my helpers, and I will see it despite those that hate me. It is good to take refuge with </a:t>
            </a:r>
            <a:r>
              <a:rPr lang="en-US" i="1" dirty="0"/>
              <a:t>YHVH, better</a:t>
            </a:r>
            <a:r>
              <a:rPr lang="en-US" dirty="0"/>
              <a:t> than to trust in humanity. It is good to take refuge with </a:t>
            </a:r>
            <a:r>
              <a:rPr lang="en-US" i="1" dirty="0"/>
              <a:t>YHVH, </a:t>
            </a:r>
            <a:r>
              <a:rPr lang="en-US" dirty="0"/>
              <a:t>better than to trust in leaders.</a:t>
            </a:r>
          </a:p>
        </p:txBody>
      </p:sp>
      <p:sp>
        <p:nvSpPr>
          <p:cNvPr id="3" name="Slide Number Placeholder 2">
            <a:extLst>
              <a:ext uri="{FF2B5EF4-FFF2-40B4-BE49-F238E27FC236}">
                <a16:creationId xmlns:a16="http://schemas.microsoft.com/office/drawing/2014/main" id="{A48080CC-DC20-9A4C-B1DF-E1559C2C92B6}"/>
              </a:ext>
            </a:extLst>
          </p:cNvPr>
          <p:cNvSpPr>
            <a:spLocks noGrp="1"/>
          </p:cNvSpPr>
          <p:nvPr>
            <p:ph type="sldNum" sz="quarter" idx="12"/>
          </p:nvPr>
        </p:nvSpPr>
        <p:spPr/>
        <p:txBody>
          <a:bodyPr/>
          <a:lstStyle/>
          <a:p>
            <a:fld id="{DDED6A29-E892-43EE-9CD2-63AC645924D9}" type="slidenum">
              <a:rPr lang="en-US" smtClean="0"/>
              <a:t>80</a:t>
            </a:fld>
            <a:endParaRPr lang="en-US" dirty="0"/>
          </a:p>
        </p:txBody>
      </p:sp>
      <p:sp>
        <p:nvSpPr>
          <p:cNvPr id="8" name="TextBox 7">
            <a:extLst>
              <a:ext uri="{FF2B5EF4-FFF2-40B4-BE49-F238E27FC236}">
                <a16:creationId xmlns:a16="http://schemas.microsoft.com/office/drawing/2014/main" id="{696A43DC-1B43-E04E-BE46-D8332287885C}"/>
              </a:ext>
            </a:extLst>
          </p:cNvPr>
          <p:cNvSpPr txBox="1"/>
          <p:nvPr/>
        </p:nvSpPr>
        <p:spPr>
          <a:xfrm rot="19973350">
            <a:off x="4361730" y="1994774"/>
            <a:ext cx="1081837" cy="461665"/>
          </a:xfrm>
          <a:prstGeom prst="rect">
            <a:avLst/>
          </a:prstGeom>
          <a:noFill/>
        </p:spPr>
        <p:txBody>
          <a:bodyPr wrap="square" rtlCol="0">
            <a:spAutoFit/>
          </a:bodyPr>
          <a:lstStyle/>
          <a:p>
            <a:r>
              <a:rPr lang="en-US" sz="2400" b="1" dirty="0">
                <a:solidFill>
                  <a:srgbClr val="00B050"/>
                </a:solidFill>
              </a:rPr>
              <a:t>Play &gt;</a:t>
            </a:r>
          </a:p>
        </p:txBody>
      </p:sp>
    </p:spTree>
    <p:extLst>
      <p:ext uri="{BB962C8B-B14F-4D97-AF65-F5344CB8AC3E}">
        <p14:creationId xmlns:p14="http://schemas.microsoft.com/office/powerpoint/2010/main" val="88746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dirty="0"/>
              <a:t>Fourth cup</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613144" y="1637414"/>
            <a:ext cx="4954370" cy="2647505"/>
          </a:xfrm>
        </p:spPr>
        <p:txBody>
          <a:bodyPr>
            <a:noAutofit/>
          </a:bodyPr>
          <a:lstStyle/>
          <a:p>
            <a:pPr marL="0" indent="0">
              <a:buNone/>
            </a:pPr>
            <a:r>
              <a:rPr lang="en-US" sz="2000" i="1" dirty="0"/>
              <a:t>We say the blessing and drink while reclining to the left:</a:t>
            </a:r>
          </a:p>
          <a:p>
            <a:pPr marL="0" indent="0">
              <a:buNone/>
            </a:pPr>
            <a:r>
              <a:rPr lang="en-US" sz="2000" i="1" dirty="0" err="1"/>
              <a:t>Barukh</a:t>
            </a:r>
            <a:r>
              <a:rPr lang="en-US" sz="2000" i="1" dirty="0"/>
              <a:t> </a:t>
            </a:r>
            <a:r>
              <a:rPr lang="en-US" sz="2000" i="1" dirty="0" err="1"/>
              <a:t>atah</a:t>
            </a:r>
            <a:r>
              <a:rPr lang="en-US" sz="2000" i="1" dirty="0"/>
              <a:t> Adonai </a:t>
            </a:r>
            <a:r>
              <a:rPr lang="en-US" sz="2000" i="1" dirty="0" err="1"/>
              <a:t>Eloheinu</a:t>
            </a:r>
            <a:r>
              <a:rPr lang="en-US" sz="2000" i="1" dirty="0"/>
              <a:t> </a:t>
            </a:r>
            <a:r>
              <a:rPr lang="en-US" sz="2000" i="1" dirty="0" err="1"/>
              <a:t>melekh</a:t>
            </a:r>
            <a:r>
              <a:rPr lang="en-US" sz="2000" i="1" dirty="0"/>
              <a:t> </a:t>
            </a:r>
            <a:r>
              <a:rPr lang="en-US" sz="2000" i="1" dirty="0" err="1"/>
              <a:t>ha’olam</a:t>
            </a:r>
            <a:r>
              <a:rPr lang="en-US" sz="2000" i="1" dirty="0"/>
              <a:t> </a:t>
            </a:r>
            <a:r>
              <a:rPr lang="en-US" sz="2000" i="1" dirty="0" err="1"/>
              <a:t>borey</a:t>
            </a:r>
            <a:r>
              <a:rPr lang="en-US" sz="2000" i="1" dirty="0"/>
              <a:t> </a:t>
            </a:r>
            <a:r>
              <a:rPr lang="en-US" sz="2000" i="1" dirty="0" err="1"/>
              <a:t>pri</a:t>
            </a:r>
            <a:r>
              <a:rPr lang="en-US" sz="2000" i="1" dirty="0"/>
              <a:t> </a:t>
            </a:r>
            <a:r>
              <a:rPr lang="en-US" sz="2000" i="1" dirty="0" err="1"/>
              <a:t>hagafen</a:t>
            </a:r>
            <a:r>
              <a:rPr lang="en-US" sz="2000" i="1" dirty="0"/>
              <a:t>.</a:t>
            </a:r>
          </a:p>
          <a:p>
            <a:pPr marL="0" indent="0">
              <a:buNone/>
            </a:pPr>
            <a:r>
              <a:rPr lang="en-US" sz="2000" dirty="0"/>
              <a:t>Blessed be You, </a:t>
            </a:r>
            <a:r>
              <a:rPr lang="en-US" sz="2000" i="1" dirty="0"/>
              <a:t>YHVH Adonai </a:t>
            </a:r>
            <a:r>
              <a:rPr lang="en-US" sz="2000" dirty="0"/>
              <a:t>our God, Ruler of all space and time, who creates the fruit of the vine.</a:t>
            </a:r>
          </a:p>
        </p:txBody>
      </p:sp>
      <p:sp>
        <p:nvSpPr>
          <p:cNvPr id="6" name="TextBox 5">
            <a:extLst>
              <a:ext uri="{FF2B5EF4-FFF2-40B4-BE49-F238E27FC236}">
                <a16:creationId xmlns:a16="http://schemas.microsoft.com/office/drawing/2014/main" id="{A41A89E9-762D-40F3-A861-4B710D3B31AE}"/>
              </a:ext>
            </a:extLst>
          </p:cNvPr>
          <p:cNvSpPr txBox="1"/>
          <p:nvPr/>
        </p:nvSpPr>
        <p:spPr>
          <a:xfrm>
            <a:off x="5541964" y="1639611"/>
            <a:ext cx="5889532" cy="2000548"/>
          </a:xfrm>
          <a:prstGeom prst="rect">
            <a:avLst/>
          </a:prstGeom>
          <a:noFill/>
        </p:spPr>
        <p:txBody>
          <a:bodyPr wrap="square" rtlCol="0">
            <a:spAutoFit/>
          </a:bodyPr>
          <a:lstStyle/>
          <a:p>
            <a:pPr algn="r"/>
            <a:r>
              <a:rPr lang="he-IL" sz="2200" dirty="0"/>
              <a:t>בָּרוּךְ אַתָּה </a:t>
            </a:r>
            <a:r>
              <a:rPr lang="he-IL" sz="2000" dirty="0">
                <a:solidFill>
                  <a:schemeClr val="dk1"/>
                </a:solidFill>
              </a:rPr>
              <a:t>יהוה</a:t>
            </a:r>
            <a:r>
              <a:rPr lang="he-IL" sz="2400" dirty="0">
                <a:solidFill>
                  <a:schemeClr val="dk1"/>
                </a:solidFill>
              </a:rPr>
              <a:t> </a:t>
            </a:r>
            <a:r>
              <a:rPr lang="he-IL" sz="2200" dirty="0" err="1"/>
              <a:t>אֱלֹהֵינו</a:t>
            </a:r>
            <a:r>
              <a:rPr lang="he-IL" sz="2200" dirty="0"/>
              <a:t>ּ מֶלֶךְ הָעוֹלָם בּוֹרֵא פְּרִי הַגָּפֶן.</a:t>
            </a:r>
            <a:endParaRPr lang="en-US" sz="2200" dirty="0"/>
          </a:p>
          <a:p>
            <a:pPr algn="r"/>
            <a:endParaRPr lang="en-US" sz="2200" dirty="0"/>
          </a:p>
          <a:p>
            <a:pPr algn="r"/>
            <a:endParaRPr lang="en-US" sz="2200" dirty="0"/>
          </a:p>
          <a:p>
            <a:pPr lvl="1"/>
            <a:r>
              <a:rPr lang="en-US" i="1" dirty="0">
                <a:solidFill>
                  <a:srgbClr val="C00000"/>
                </a:solidFill>
              </a:rPr>
              <a:t>Ashkenazim say a blessing after this cup. </a:t>
            </a:r>
          </a:p>
          <a:p>
            <a:pPr lvl="1"/>
            <a:r>
              <a:rPr lang="en-US" i="1" dirty="0" err="1">
                <a:solidFill>
                  <a:srgbClr val="C00000"/>
                </a:solidFill>
              </a:rPr>
              <a:t>Sefardim</a:t>
            </a:r>
            <a:r>
              <a:rPr lang="en-US" i="1" dirty="0">
                <a:solidFill>
                  <a:srgbClr val="C00000"/>
                </a:solidFill>
              </a:rPr>
              <a:t> and </a:t>
            </a:r>
            <a:r>
              <a:rPr lang="en-US" i="1" dirty="0" err="1">
                <a:solidFill>
                  <a:srgbClr val="C00000"/>
                </a:solidFill>
              </a:rPr>
              <a:t>Mizrachim</a:t>
            </a:r>
            <a:r>
              <a:rPr lang="en-US" i="1" dirty="0">
                <a:solidFill>
                  <a:srgbClr val="C00000"/>
                </a:solidFill>
              </a:rPr>
              <a:t> do not.</a:t>
            </a:r>
            <a:r>
              <a:rPr lang="he-IL" i="1" dirty="0">
                <a:solidFill>
                  <a:srgbClr val="C00000"/>
                </a:solidFill>
              </a:rPr>
              <a:t> </a:t>
            </a:r>
            <a:endParaRPr lang="en-US" i="1" dirty="0">
              <a:solidFill>
                <a:srgbClr val="C00000"/>
              </a:solidFill>
            </a:endParaRPr>
          </a:p>
          <a:p>
            <a:pPr lvl="1"/>
            <a:endParaRPr lang="he-IL" sz="2000" dirty="0"/>
          </a:p>
        </p:txBody>
      </p:sp>
      <p:pic>
        <p:nvPicPr>
          <p:cNvPr id="7" name="Picture 2" descr="Amazon.com | Kovot Giant Wine Glass Holds a Whole Bottle of Wine ...">
            <a:extLst>
              <a:ext uri="{FF2B5EF4-FFF2-40B4-BE49-F238E27FC236}">
                <a16:creationId xmlns:a16="http://schemas.microsoft.com/office/drawing/2014/main" id="{EC000177-25E7-4006-94D2-31FDFF44A0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8022" y="4092445"/>
            <a:ext cx="1019130" cy="234348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Amazon.com | Kovot Giant Wine Glass Holds a Whole Bottle of Wine ...">
            <a:extLst>
              <a:ext uri="{FF2B5EF4-FFF2-40B4-BE49-F238E27FC236}">
                <a16:creationId xmlns:a16="http://schemas.microsoft.com/office/drawing/2014/main" id="{E15F98E1-567B-4B8A-9CC5-9B4894A8D1F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50719" y="4085064"/>
            <a:ext cx="1019130" cy="234348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Amazon.com | Kovot Giant Wine Glass Holds a Whole Bottle of Wine ...">
            <a:extLst>
              <a:ext uri="{FF2B5EF4-FFF2-40B4-BE49-F238E27FC236}">
                <a16:creationId xmlns:a16="http://schemas.microsoft.com/office/drawing/2014/main" id="{F8B07F7B-15D8-432F-BA45-B7B689285F6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63416" y="4085064"/>
            <a:ext cx="1019130" cy="234348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Amazon.com | Kovot Giant Wine Glass Holds a Whole Bottle of Wine ...">
            <a:extLst>
              <a:ext uri="{FF2B5EF4-FFF2-40B4-BE49-F238E27FC236}">
                <a16:creationId xmlns:a16="http://schemas.microsoft.com/office/drawing/2014/main" id="{5879C2F7-E46C-440A-B628-B8A9EF59181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76113" y="4085064"/>
            <a:ext cx="1019130" cy="234348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A145858B-0F16-324E-AD83-A257FB52EDAD}"/>
              </a:ext>
            </a:extLst>
          </p:cNvPr>
          <p:cNvSpPr>
            <a:spLocks noGrp="1"/>
          </p:cNvSpPr>
          <p:nvPr>
            <p:ph type="sldNum" sz="quarter" idx="12"/>
          </p:nvPr>
        </p:nvSpPr>
        <p:spPr/>
        <p:txBody>
          <a:bodyPr/>
          <a:lstStyle/>
          <a:p>
            <a:fld id="{DDED6A29-E892-43EE-9CD2-63AC645924D9}" type="slidenum">
              <a:rPr lang="en-US" smtClean="0"/>
              <a:t>81</a:t>
            </a:fld>
            <a:endParaRPr lang="en-US"/>
          </a:p>
        </p:txBody>
      </p:sp>
      <p:sp>
        <p:nvSpPr>
          <p:cNvPr id="11" name="TextBox 10">
            <a:extLst>
              <a:ext uri="{FF2B5EF4-FFF2-40B4-BE49-F238E27FC236}">
                <a16:creationId xmlns:a16="http://schemas.microsoft.com/office/drawing/2014/main" id="{F894E6E9-F8EF-3B45-B0A5-F7E7B126C258}"/>
              </a:ext>
            </a:extLst>
          </p:cNvPr>
          <p:cNvSpPr txBox="1"/>
          <p:nvPr/>
        </p:nvSpPr>
        <p:spPr>
          <a:xfrm>
            <a:off x="29057" y="-66907"/>
            <a:ext cx="1282390" cy="369332"/>
          </a:xfrm>
          <a:prstGeom prst="rect">
            <a:avLst/>
          </a:prstGeom>
          <a:noFill/>
        </p:spPr>
        <p:txBody>
          <a:bodyPr wrap="square" rtlCol="0">
            <a:spAutoFit/>
          </a:bodyPr>
          <a:lstStyle/>
          <a:p>
            <a:r>
              <a:rPr lang="en-US" dirty="0">
                <a:hlinkClick r:id="rId3" action="ppaction://hlinksldjump"/>
              </a:rPr>
              <a:t>Short cuts</a:t>
            </a:r>
            <a:endParaRPr lang="en-US" dirty="0"/>
          </a:p>
        </p:txBody>
      </p:sp>
    </p:spTree>
    <p:extLst>
      <p:ext uri="{BB962C8B-B14F-4D97-AF65-F5344CB8AC3E}">
        <p14:creationId xmlns:p14="http://schemas.microsoft.com/office/powerpoint/2010/main" val="19233575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dirty="0"/>
              <a:t>Nirtzah - </a:t>
            </a:r>
            <a:r>
              <a:rPr lang="he-IL" dirty="0"/>
              <a:t>נרצה</a:t>
            </a:r>
            <a:endParaRPr lang="en-US" dirty="0"/>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558543" y="1488559"/>
            <a:ext cx="6916145" cy="4104167"/>
          </a:xfrm>
        </p:spPr>
        <p:txBody>
          <a:bodyPr>
            <a:noAutofit/>
          </a:bodyPr>
          <a:lstStyle/>
          <a:p>
            <a:pPr marL="0" indent="0">
              <a:spcBef>
                <a:spcPts val="0"/>
              </a:spcBef>
              <a:buNone/>
            </a:pPr>
            <a:r>
              <a:rPr lang="en-US" sz="2000" dirty="0"/>
              <a:t>The </a:t>
            </a:r>
            <a:r>
              <a:rPr lang="en-US" sz="2000" i="1" dirty="0"/>
              <a:t>Pesach</a:t>
            </a:r>
            <a:r>
              <a:rPr lang="en-US" sz="2000" dirty="0"/>
              <a:t> order has been unfolded according to its law, justice and statute. As we merited to </a:t>
            </a:r>
            <a:r>
              <a:rPr lang="en-US" sz="2000" dirty="0">
                <a:solidFill>
                  <a:schemeClr val="tx2">
                    <a:lumMod val="75000"/>
                  </a:schemeClr>
                </a:solidFill>
              </a:rPr>
              <a:t>tell in </a:t>
            </a:r>
            <a:r>
              <a:rPr lang="en-US" sz="2000" dirty="0"/>
              <a:t>order </a:t>
            </a:r>
            <a:r>
              <a:rPr lang="en-US" sz="2000" dirty="0">
                <a:solidFill>
                  <a:srgbClr val="0F647B"/>
                </a:solidFill>
              </a:rPr>
              <a:t>the story of leaving Egypt</a:t>
            </a:r>
            <a:r>
              <a:rPr lang="en-US" sz="2000" dirty="0"/>
              <a:t>, so may we merit to do it (</a:t>
            </a:r>
            <a:r>
              <a:rPr lang="en-US" sz="2000" dirty="0">
                <a:solidFill>
                  <a:srgbClr val="0F647B"/>
                </a:solidFill>
              </a:rPr>
              <a:t>the sacrifice)</a:t>
            </a:r>
            <a:r>
              <a:rPr lang="en-US" sz="2000" dirty="0"/>
              <a:t>. Pure One dwelling </a:t>
            </a:r>
            <a:r>
              <a:rPr lang="en-US" sz="2000" dirty="0">
                <a:solidFill>
                  <a:srgbClr val="0F647B"/>
                </a:solidFill>
              </a:rPr>
              <a:t>in the </a:t>
            </a:r>
            <a:r>
              <a:rPr lang="en-US" sz="2000" dirty="0"/>
              <a:t>exalted place, sustain the community of the congregation – who can count them? Soon lead those plantings of the stock, redeemed, to Zion with glad song!</a:t>
            </a:r>
          </a:p>
          <a:p>
            <a:pPr marL="0" indent="0">
              <a:spcBef>
                <a:spcPts val="0"/>
              </a:spcBef>
              <a:buNone/>
            </a:pPr>
            <a:endParaRPr lang="en-US" sz="2000" dirty="0"/>
          </a:p>
          <a:p>
            <a:pPr marL="0" indent="0">
              <a:spcBef>
                <a:spcPts val="0"/>
              </a:spcBef>
              <a:buNone/>
            </a:pPr>
            <a:r>
              <a:rPr lang="en-US" sz="2000" i="1" dirty="0" err="1"/>
              <a:t>L'shana</a:t>
            </a:r>
            <a:r>
              <a:rPr lang="en-US" sz="2000" i="1" dirty="0"/>
              <a:t> </a:t>
            </a:r>
            <a:r>
              <a:rPr lang="en-US" sz="2000" i="1" dirty="0" err="1"/>
              <a:t>haba'a</a:t>
            </a:r>
            <a:r>
              <a:rPr lang="en-US" sz="2000" i="1" dirty="0"/>
              <a:t> </a:t>
            </a:r>
            <a:r>
              <a:rPr lang="en-US" sz="2000" i="1" dirty="0" err="1"/>
              <a:t>b'yerushalayim</a:t>
            </a:r>
            <a:r>
              <a:rPr lang="en-US" sz="2000" i="1" dirty="0"/>
              <a:t> x3</a:t>
            </a:r>
          </a:p>
          <a:p>
            <a:pPr marL="0" indent="0">
              <a:spcBef>
                <a:spcPts val="0"/>
              </a:spcBef>
              <a:buNone/>
            </a:pPr>
            <a:r>
              <a:rPr lang="en-US" sz="2000" i="1" dirty="0" err="1"/>
              <a:t>L'shana</a:t>
            </a:r>
            <a:r>
              <a:rPr lang="en-US" sz="2000" i="1" dirty="0"/>
              <a:t> </a:t>
            </a:r>
            <a:r>
              <a:rPr lang="en-US" sz="2000" i="1" dirty="0" err="1"/>
              <a:t>haba'a</a:t>
            </a:r>
            <a:r>
              <a:rPr lang="en-US" sz="2000" i="1" dirty="0"/>
              <a:t> </a:t>
            </a:r>
            <a:r>
              <a:rPr lang="en-US" sz="2000" i="1" dirty="0" err="1"/>
              <a:t>b'yerushalayim</a:t>
            </a:r>
            <a:r>
              <a:rPr lang="en-US" sz="2000" i="1" dirty="0"/>
              <a:t> </a:t>
            </a:r>
            <a:r>
              <a:rPr lang="en-US" sz="2000" i="1" dirty="0" err="1"/>
              <a:t>habnuyah</a:t>
            </a:r>
            <a:endParaRPr lang="en-US" sz="2000" i="1" dirty="0"/>
          </a:p>
          <a:p>
            <a:pPr marL="0" indent="0">
              <a:spcBef>
                <a:spcPts val="0"/>
              </a:spcBef>
              <a:buNone/>
            </a:pPr>
            <a:endParaRPr lang="en-US" sz="2000" dirty="0"/>
          </a:p>
          <a:p>
            <a:pPr marL="0" indent="0">
              <a:spcBef>
                <a:spcPts val="0"/>
              </a:spcBef>
              <a:buNone/>
            </a:pPr>
            <a:r>
              <a:rPr lang="en-US" sz="2000" dirty="0"/>
              <a:t>Next year, in the rebuilt Jerusalem.</a:t>
            </a:r>
          </a:p>
          <a:p>
            <a:pPr marL="0" indent="0">
              <a:spcBef>
                <a:spcPts val="0"/>
              </a:spcBef>
              <a:buNone/>
            </a:pPr>
            <a:endParaRPr lang="en-US" sz="2000" dirty="0"/>
          </a:p>
          <a:p>
            <a:pPr marL="0" indent="0">
              <a:spcBef>
                <a:spcPts val="0"/>
              </a:spcBef>
              <a:buNone/>
            </a:pPr>
            <a:r>
              <a:rPr lang="en-US" sz="2000" i="1" dirty="0">
                <a:solidFill>
                  <a:srgbClr val="C00000"/>
                </a:solidFill>
              </a:rPr>
              <a:t>May it be rebuilt through peace, and may all the peoples living there live in peace with each other.</a:t>
            </a:r>
          </a:p>
          <a:p>
            <a:pPr marL="0" indent="0">
              <a:spcBef>
                <a:spcPts val="0"/>
              </a:spcBef>
              <a:buNone/>
            </a:pPr>
            <a:endParaRPr lang="en-US" sz="2000" dirty="0"/>
          </a:p>
        </p:txBody>
      </p:sp>
      <p:sp>
        <p:nvSpPr>
          <p:cNvPr id="6" name="TextBox 5">
            <a:extLst>
              <a:ext uri="{FF2B5EF4-FFF2-40B4-BE49-F238E27FC236}">
                <a16:creationId xmlns:a16="http://schemas.microsoft.com/office/drawing/2014/main" id="{A41A89E9-762D-40F3-A861-4B710D3B31AE}"/>
              </a:ext>
            </a:extLst>
          </p:cNvPr>
          <p:cNvSpPr txBox="1"/>
          <p:nvPr/>
        </p:nvSpPr>
        <p:spPr>
          <a:xfrm>
            <a:off x="8162258" y="1488559"/>
            <a:ext cx="3835033" cy="2462213"/>
          </a:xfrm>
          <a:prstGeom prst="rect">
            <a:avLst/>
          </a:prstGeom>
          <a:noFill/>
        </p:spPr>
        <p:txBody>
          <a:bodyPr wrap="square" rtlCol="0">
            <a:spAutoFit/>
          </a:bodyPr>
          <a:lstStyle/>
          <a:p>
            <a:pPr algn="r"/>
            <a:r>
              <a:rPr lang="he-IL" sz="2200" dirty="0"/>
              <a:t>חֲסַל סִדּוּר פֶּסַח כְּהִלְכָתוֹ, כְּכָל מִשְׁפָּטוֹ וְחֻקָּתוֹ. כַּאֲשֶׁר זָכִינוּ לְסַדֵּר אוֹתוֹ כֵּן נִזְכֶּה לַעֲשׂוֹתוֹ. זָךְ שׁוֹכֵן מְעוֹנָה, קוֹמֵם קְהַל עֲדַת מִי מָנָה. בְּקָרוֹב נַהֵל נִטְעֵי כַנָּה פְּדוּיִם לְצִיּוֹן בְּרִנָּה. </a:t>
            </a:r>
            <a:endParaRPr lang="en-US" sz="2200" dirty="0"/>
          </a:p>
          <a:p>
            <a:pPr algn="r"/>
            <a:r>
              <a:rPr lang="he-IL" sz="2200" dirty="0"/>
              <a:t>לְשָׁנָה הַבָּאָה בִּירוּשָלָיִם הַבְּנוּיָה.</a:t>
            </a:r>
          </a:p>
        </p:txBody>
      </p:sp>
      <p:pic>
        <p:nvPicPr>
          <p:cNvPr id="1026" name="Picture 2" descr="Pillow Case - Jerusalem">
            <a:extLst>
              <a:ext uri="{FF2B5EF4-FFF2-40B4-BE49-F238E27FC236}">
                <a16:creationId xmlns:a16="http://schemas.microsoft.com/office/drawing/2014/main" id="{2FBB4207-E233-4844-9A3C-FBE1DEF73C6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60586" y="4044184"/>
            <a:ext cx="3271065" cy="24598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F305FCBF-3659-A144-9C20-0F16B1A40573}"/>
              </a:ext>
            </a:extLst>
          </p:cNvPr>
          <p:cNvSpPr>
            <a:spLocks noGrp="1"/>
          </p:cNvSpPr>
          <p:nvPr>
            <p:ph type="sldNum" sz="quarter" idx="12"/>
          </p:nvPr>
        </p:nvSpPr>
        <p:spPr/>
        <p:txBody>
          <a:bodyPr/>
          <a:lstStyle/>
          <a:p>
            <a:fld id="{DDED6A29-E892-43EE-9CD2-63AC645924D9}" type="slidenum">
              <a:rPr lang="en-US" smtClean="0"/>
              <a:t>82</a:t>
            </a:fld>
            <a:endParaRPr lang="en-US"/>
          </a:p>
        </p:txBody>
      </p:sp>
    </p:spTree>
    <p:extLst>
      <p:ext uri="{BB962C8B-B14F-4D97-AF65-F5344CB8AC3E}">
        <p14:creationId xmlns:p14="http://schemas.microsoft.com/office/powerpoint/2010/main" val="19048594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fontScale="90000"/>
          </a:bodyPr>
          <a:lstStyle/>
          <a:p>
            <a:r>
              <a:rPr lang="en-US" dirty="0"/>
              <a:t>Counting of the Omer - </a:t>
            </a:r>
            <a:r>
              <a:rPr lang="he-IL" dirty="0"/>
              <a:t>ספירת העומר</a:t>
            </a:r>
            <a:endParaRPr lang="en-US" dirty="0"/>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898003" y="1350433"/>
            <a:ext cx="6039826" cy="2190306"/>
          </a:xfrm>
        </p:spPr>
        <p:txBody>
          <a:bodyPr>
            <a:noAutofit/>
          </a:bodyPr>
          <a:lstStyle/>
          <a:p>
            <a:pPr marL="0" indent="0">
              <a:spcBef>
                <a:spcPts val="0"/>
              </a:spcBef>
              <a:buNone/>
            </a:pPr>
            <a:r>
              <a:rPr lang="en-US" i="1" dirty="0">
                <a:solidFill>
                  <a:srgbClr val="C00000"/>
                </a:solidFill>
              </a:rPr>
              <a:t>The second night of Pesach is the first night of the Omer, the 49-day count between Passover and Shavuot, between the barley and wheat harvests:</a:t>
            </a:r>
          </a:p>
          <a:p>
            <a:pPr marL="0" indent="0">
              <a:spcBef>
                <a:spcPts val="0"/>
              </a:spcBef>
              <a:buNone/>
            </a:pPr>
            <a:endParaRPr lang="en-US" i="1" dirty="0">
              <a:solidFill>
                <a:srgbClr val="C00000"/>
              </a:solidFill>
            </a:endParaRPr>
          </a:p>
          <a:p>
            <a:pPr marL="0" indent="0">
              <a:spcBef>
                <a:spcPts val="0"/>
              </a:spcBef>
              <a:buNone/>
            </a:pPr>
            <a:r>
              <a:rPr lang="en-US" dirty="0"/>
              <a:t>Blessed be You, </a:t>
            </a:r>
            <a:r>
              <a:rPr lang="en-US" i="1" dirty="0"/>
              <a:t>YHVH Adonai</a:t>
            </a:r>
            <a:r>
              <a:rPr lang="en-US" dirty="0"/>
              <a:t> our God, Ruler of all space and time, who has made us holy through commandments and has commanded us about counting of the </a:t>
            </a:r>
            <a:r>
              <a:rPr lang="en-US" dirty="0" err="1"/>
              <a:t>omer</a:t>
            </a:r>
            <a:r>
              <a:rPr lang="en-US" dirty="0"/>
              <a:t>. </a:t>
            </a:r>
          </a:p>
          <a:p>
            <a:pPr marL="0" indent="0">
              <a:spcBef>
                <a:spcPts val="0"/>
              </a:spcBef>
              <a:buNone/>
            </a:pPr>
            <a:r>
              <a:rPr lang="en-US" dirty="0"/>
              <a:t>Today is the first day of the </a:t>
            </a:r>
            <a:r>
              <a:rPr lang="en-US" dirty="0" err="1"/>
              <a:t>omer</a:t>
            </a:r>
            <a:r>
              <a:rPr lang="en-US" dirty="0"/>
              <a:t>.</a:t>
            </a:r>
          </a:p>
          <a:p>
            <a:pPr marL="0" indent="0">
              <a:spcBef>
                <a:spcPts val="0"/>
              </a:spcBef>
              <a:buNone/>
            </a:pPr>
            <a:endParaRPr lang="en-US" sz="2000" dirty="0"/>
          </a:p>
        </p:txBody>
      </p:sp>
      <p:sp>
        <p:nvSpPr>
          <p:cNvPr id="6" name="TextBox 5">
            <a:extLst>
              <a:ext uri="{FF2B5EF4-FFF2-40B4-BE49-F238E27FC236}">
                <a16:creationId xmlns:a16="http://schemas.microsoft.com/office/drawing/2014/main" id="{A41A89E9-762D-40F3-A861-4B710D3B31AE}"/>
              </a:ext>
            </a:extLst>
          </p:cNvPr>
          <p:cNvSpPr txBox="1"/>
          <p:nvPr/>
        </p:nvSpPr>
        <p:spPr>
          <a:xfrm>
            <a:off x="1497582" y="3915619"/>
            <a:ext cx="5048124" cy="1754326"/>
          </a:xfrm>
          <a:prstGeom prst="rect">
            <a:avLst/>
          </a:prstGeom>
          <a:noFill/>
        </p:spPr>
        <p:txBody>
          <a:bodyPr wrap="square" rtlCol="0">
            <a:spAutoFit/>
          </a:bodyPr>
          <a:lstStyle/>
          <a:p>
            <a:pPr algn="r"/>
            <a:r>
              <a:rPr lang="he-IL" sz="2200" dirty="0"/>
              <a:t>בָּרוּךְ אַתָּה ה', אֱלֹהֵינוּ מֶלֶךְ הָעוֹלָם, אֲשֶׁר קִדְּשָׁנוּ בְּמִצְוֹּתָיו וְצִוָּנוּ עַל סְפִירַת הָעֹמֶר. </a:t>
            </a:r>
            <a:endParaRPr lang="en-US" sz="2200" dirty="0"/>
          </a:p>
          <a:p>
            <a:pPr algn="r"/>
            <a:r>
              <a:rPr lang="he-IL" sz="2200" dirty="0"/>
              <a:t>הַיּוֹם יוֹם אֶחָד בָּעֹמֶר.</a:t>
            </a:r>
            <a:endParaRPr lang="en-US" sz="2200" dirty="0"/>
          </a:p>
          <a:p>
            <a:pPr algn="r"/>
            <a:r>
              <a:rPr lang="he-IL" sz="1000" dirty="0"/>
              <a:t> </a:t>
            </a:r>
            <a:endParaRPr lang="en-US" sz="1000" dirty="0"/>
          </a:p>
          <a:p>
            <a:r>
              <a:rPr lang="en-US" sz="1600" dirty="0"/>
              <a:t>Lovingkindness in lovingkindness </a:t>
            </a:r>
          </a:p>
          <a:p>
            <a:r>
              <a:rPr lang="en-US" sz="1600" i="1" dirty="0" err="1"/>
              <a:t>Chesed</a:t>
            </a:r>
            <a:r>
              <a:rPr lang="en-US" sz="1600" i="1" dirty="0"/>
              <a:t> </a:t>
            </a:r>
            <a:r>
              <a:rPr lang="en-US" sz="1600" i="1" dirty="0" err="1"/>
              <a:t>sheb’chesed</a:t>
            </a:r>
            <a:endParaRPr lang="he-IL" sz="1600" i="1" dirty="0"/>
          </a:p>
        </p:txBody>
      </p:sp>
      <p:pic>
        <p:nvPicPr>
          <p:cNvPr id="2050" name="Picture 2" descr="Omer counter">
            <a:extLst>
              <a:ext uri="{FF2B5EF4-FFF2-40B4-BE49-F238E27FC236}">
                <a16:creationId xmlns:a16="http://schemas.microsoft.com/office/drawing/2014/main" id="{36A6D0C1-B395-4934-BCA1-FFF06737726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83449" y="1413934"/>
            <a:ext cx="3834453" cy="383445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2">
            <a:extLst>
              <a:ext uri="{FF2B5EF4-FFF2-40B4-BE49-F238E27FC236}">
                <a16:creationId xmlns:a16="http://schemas.microsoft.com/office/drawing/2014/main" id="{45F368E9-5827-4DD1-8811-454BB34BF127}"/>
              </a:ext>
            </a:extLst>
          </p:cNvPr>
          <p:cNvSpPr txBox="1">
            <a:spLocks/>
          </p:cNvSpPr>
          <p:nvPr/>
        </p:nvSpPr>
        <p:spPr>
          <a:xfrm>
            <a:off x="6545706" y="5208280"/>
            <a:ext cx="5387214" cy="1383906"/>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spcBef>
                <a:spcPts val="0"/>
              </a:spcBef>
              <a:buFont typeface="Garamond" pitchFamily="18" charset="0"/>
              <a:buNone/>
            </a:pPr>
            <a:r>
              <a:rPr lang="en-US" sz="1600" dirty="0"/>
              <a:t>	Art: </a:t>
            </a:r>
            <a:r>
              <a:rPr lang="en-US" sz="1600" dirty="0">
                <a:hlinkClick r:id="rId3"/>
              </a:rPr>
              <a:t>https://bestomerever.tumblr.com/</a:t>
            </a:r>
            <a:endParaRPr lang="en-US" sz="1600" dirty="0"/>
          </a:p>
          <a:p>
            <a:pPr marL="0" indent="0">
              <a:spcBef>
                <a:spcPts val="0"/>
              </a:spcBef>
              <a:buFont typeface="Garamond" pitchFamily="18" charset="0"/>
              <a:buNone/>
            </a:pPr>
            <a:endParaRPr lang="en-US" dirty="0"/>
          </a:p>
          <a:p>
            <a:pPr marL="0" indent="0">
              <a:spcBef>
                <a:spcPts val="0"/>
              </a:spcBef>
              <a:buNone/>
            </a:pPr>
            <a:r>
              <a:rPr lang="en-US" dirty="0"/>
              <a:t>Omer counting song: </a:t>
            </a:r>
            <a:r>
              <a:rPr lang="en-US" dirty="0">
                <a:hlinkClick r:id="rId4"/>
              </a:rPr>
              <a:t>http://</a:t>
            </a:r>
            <a:r>
              <a:rPr lang="en-US" dirty="0" err="1">
                <a:hlinkClick r:id="rId4"/>
              </a:rPr>
              <a:t>www.neohasid.org</a:t>
            </a:r>
            <a:r>
              <a:rPr lang="en-US" dirty="0">
                <a:hlinkClick r:id="rId4"/>
              </a:rPr>
              <a:t>/audio/</a:t>
            </a:r>
            <a:r>
              <a:rPr lang="en-US" dirty="0" err="1">
                <a:hlinkClick r:id="rId4"/>
              </a:rPr>
              <a:t>omer_dance</a:t>
            </a:r>
            <a:r>
              <a:rPr lang="en-US" dirty="0">
                <a:hlinkClick r:id="rId4"/>
              </a:rPr>
              <a:t>/</a:t>
            </a:r>
            <a:endParaRPr lang="en-US" dirty="0"/>
          </a:p>
        </p:txBody>
      </p:sp>
      <p:sp>
        <p:nvSpPr>
          <p:cNvPr id="3" name="TextBox 2"/>
          <p:cNvSpPr txBox="1"/>
          <p:nvPr/>
        </p:nvSpPr>
        <p:spPr>
          <a:xfrm>
            <a:off x="898003" y="5846007"/>
            <a:ext cx="4334930" cy="923330"/>
          </a:xfrm>
          <a:prstGeom prst="rect">
            <a:avLst/>
          </a:prstGeom>
          <a:noFill/>
        </p:spPr>
        <p:txBody>
          <a:bodyPr wrap="square" rtlCol="0">
            <a:spAutoFit/>
          </a:bodyPr>
          <a:lstStyle/>
          <a:p>
            <a:r>
              <a:rPr lang="en-US" b="1" dirty="0"/>
              <a:t>Get </a:t>
            </a:r>
            <a:r>
              <a:rPr lang="en-US" b="1" dirty="0" err="1"/>
              <a:t>neohasid’s</a:t>
            </a:r>
            <a:r>
              <a:rPr lang="en-US" b="1" dirty="0"/>
              <a:t> Omer Counter </a:t>
            </a:r>
            <a:r>
              <a:rPr lang="en-US" b="1" dirty="0" err="1"/>
              <a:t>app:</a:t>
            </a:r>
            <a:r>
              <a:rPr lang="en-US" b="1" dirty="0" err="1">
                <a:hlinkClick r:id="rId5"/>
              </a:rPr>
              <a:t>http</a:t>
            </a:r>
            <a:r>
              <a:rPr lang="en-US" b="1" dirty="0">
                <a:hlinkClick r:id="rId5"/>
              </a:rPr>
              <a:t>://neohasid.org/omer/apps/</a:t>
            </a:r>
            <a:endParaRPr lang="en-US" b="1" dirty="0"/>
          </a:p>
          <a:p>
            <a:endParaRPr lang="en-US" dirty="0"/>
          </a:p>
        </p:txBody>
      </p:sp>
      <p:sp>
        <p:nvSpPr>
          <p:cNvPr id="4" name="Slide Number Placeholder 3">
            <a:extLst>
              <a:ext uri="{FF2B5EF4-FFF2-40B4-BE49-F238E27FC236}">
                <a16:creationId xmlns:a16="http://schemas.microsoft.com/office/drawing/2014/main" id="{6BF19909-5E68-E04D-836C-3A4F696FF61D}"/>
              </a:ext>
            </a:extLst>
          </p:cNvPr>
          <p:cNvSpPr>
            <a:spLocks noGrp="1"/>
          </p:cNvSpPr>
          <p:nvPr>
            <p:ph type="sldNum" sz="quarter" idx="12"/>
          </p:nvPr>
        </p:nvSpPr>
        <p:spPr/>
        <p:txBody>
          <a:bodyPr/>
          <a:lstStyle/>
          <a:p>
            <a:fld id="{DDED6A29-E892-43EE-9CD2-63AC645924D9}" type="slidenum">
              <a:rPr lang="en-US" smtClean="0"/>
              <a:t>83</a:t>
            </a:fld>
            <a:endParaRPr lang="en-US"/>
          </a:p>
        </p:txBody>
      </p:sp>
      <p:sp>
        <p:nvSpPr>
          <p:cNvPr id="9" name="TextBox 8">
            <a:extLst>
              <a:ext uri="{FF2B5EF4-FFF2-40B4-BE49-F238E27FC236}">
                <a16:creationId xmlns:a16="http://schemas.microsoft.com/office/drawing/2014/main" id="{EFAAEC6D-AC5B-6F4E-B545-133621AB3EC0}"/>
              </a:ext>
            </a:extLst>
          </p:cNvPr>
          <p:cNvSpPr txBox="1"/>
          <p:nvPr/>
        </p:nvSpPr>
        <p:spPr>
          <a:xfrm>
            <a:off x="29057" y="-66907"/>
            <a:ext cx="1282390" cy="369332"/>
          </a:xfrm>
          <a:prstGeom prst="rect">
            <a:avLst/>
          </a:prstGeom>
          <a:noFill/>
        </p:spPr>
        <p:txBody>
          <a:bodyPr wrap="square" rtlCol="0">
            <a:spAutoFit/>
          </a:bodyPr>
          <a:lstStyle/>
          <a:p>
            <a:r>
              <a:rPr lang="en-US" dirty="0">
                <a:hlinkClick r:id="rId6" action="ppaction://hlinksldjump"/>
              </a:rPr>
              <a:t>Short cuts</a:t>
            </a:r>
            <a:endParaRPr lang="en-US" dirty="0"/>
          </a:p>
        </p:txBody>
      </p:sp>
    </p:spTree>
    <p:extLst>
      <p:ext uri="{BB962C8B-B14F-4D97-AF65-F5344CB8AC3E}">
        <p14:creationId xmlns:p14="http://schemas.microsoft.com/office/powerpoint/2010/main" val="21268301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866837"/>
          </a:xfrm>
        </p:spPr>
        <p:txBody>
          <a:bodyPr>
            <a:normAutofit/>
          </a:bodyPr>
          <a:lstStyle/>
          <a:p>
            <a:r>
              <a:rPr lang="en-US" i="1" dirty="0"/>
              <a:t>Adir Hu </a:t>
            </a:r>
            <a:r>
              <a:rPr lang="en-US" dirty="0"/>
              <a:t>- </a:t>
            </a:r>
            <a:r>
              <a:rPr lang="he-IL" dirty="0"/>
              <a:t>אדיר הוא</a:t>
            </a:r>
            <a:r>
              <a:rPr lang="en-US" dirty="0"/>
              <a:t> – part 1</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403928" y="1286540"/>
            <a:ext cx="6022357" cy="5170646"/>
          </a:xfrm>
        </p:spPr>
        <p:txBody>
          <a:bodyPr>
            <a:noAutofit/>
          </a:bodyPr>
          <a:lstStyle/>
          <a:p>
            <a:pPr marL="274320" indent="-457200">
              <a:spcBef>
                <a:spcPts val="0"/>
              </a:spcBef>
              <a:buNone/>
            </a:pPr>
            <a:r>
              <a:rPr lang="en-US" sz="2000" dirty="0"/>
              <a:t>Mighty is the One, may that One build the house soon. Quickly, quickly, in our days, soon. God build, God build, build Your house soon. </a:t>
            </a:r>
          </a:p>
          <a:p>
            <a:pPr marL="274320" indent="-457200">
              <a:spcBef>
                <a:spcPts val="0"/>
              </a:spcBef>
              <a:buNone/>
            </a:pPr>
            <a:r>
              <a:rPr lang="en-US" sz="2000" dirty="0"/>
              <a:t>Chosen is the One, great is the One, noted is the One. Quickly, quickly, in our days, soon. God build, God build, build Your house soon. </a:t>
            </a:r>
          </a:p>
          <a:p>
            <a:pPr marL="274320" indent="-457200">
              <a:spcBef>
                <a:spcPts val="0"/>
              </a:spcBef>
              <a:buNone/>
            </a:pPr>
            <a:r>
              <a:rPr lang="en-US" sz="2000" dirty="0"/>
              <a:t>Splendid is the One, distinguished is the One, meritorious is the One. Quickly, quickly, in our days, soon. God build, God build, build Your house soon. </a:t>
            </a:r>
          </a:p>
          <a:p>
            <a:pPr marL="274320" indent="-457200">
              <a:spcBef>
                <a:spcPts val="0"/>
              </a:spcBef>
              <a:buNone/>
            </a:pPr>
            <a:r>
              <a:rPr lang="en-US" sz="2000" dirty="0"/>
              <a:t>Pious is the One, pure is the One, unique is the One. Quickly, quickly, in our days, soon. God build, God build, build Your house soon. </a:t>
            </a:r>
          </a:p>
          <a:p>
            <a:pPr marL="274320" indent="-457200">
              <a:spcBef>
                <a:spcPts val="0"/>
              </a:spcBef>
              <a:buNone/>
            </a:pPr>
            <a:r>
              <a:rPr lang="en-US" sz="2000" dirty="0"/>
              <a:t>Powerful is the One, wise is the One, A Ruler is the One. Quickly, quickly, in our days, soon. God build, God build, build Your house soon. </a:t>
            </a:r>
          </a:p>
        </p:txBody>
      </p:sp>
      <p:sp>
        <p:nvSpPr>
          <p:cNvPr id="6" name="TextBox 5">
            <a:extLst>
              <a:ext uri="{FF2B5EF4-FFF2-40B4-BE49-F238E27FC236}">
                <a16:creationId xmlns:a16="http://schemas.microsoft.com/office/drawing/2014/main" id="{A41A89E9-762D-40F3-A861-4B710D3B31AE}"/>
              </a:ext>
            </a:extLst>
          </p:cNvPr>
          <p:cNvSpPr txBox="1"/>
          <p:nvPr/>
        </p:nvSpPr>
        <p:spPr>
          <a:xfrm>
            <a:off x="6426285" y="1132652"/>
            <a:ext cx="4698915" cy="5478423"/>
          </a:xfrm>
          <a:prstGeom prst="rect">
            <a:avLst/>
          </a:prstGeom>
          <a:noFill/>
        </p:spPr>
        <p:txBody>
          <a:bodyPr wrap="square" rtlCol="0">
            <a:spAutoFit/>
          </a:bodyPr>
          <a:lstStyle/>
          <a:p>
            <a:pPr algn="r">
              <a:spcAft>
                <a:spcPts val="600"/>
              </a:spcAft>
            </a:pPr>
            <a:r>
              <a:rPr lang="he-IL" sz="2200" dirty="0"/>
              <a:t>אַדִּיר הוּא יִבְנֶה בֵּיתוֹ בְּקָרוֹב. בִּמְהֵרָה, בִּמְהֵרָה, בְּיָמֵינוּ בְּקָרוֹב. אֵל בְּנֵה, אֵל בְּנֵה, בְּנֵה בֵּיתְךָ בְּקָרוֹב.</a:t>
            </a:r>
          </a:p>
          <a:p>
            <a:pPr algn="r">
              <a:spcAft>
                <a:spcPts val="600"/>
              </a:spcAft>
            </a:pPr>
            <a:r>
              <a:rPr lang="he-IL" sz="2200" dirty="0"/>
              <a:t>בָּחוּר הוּא, גָּדוֹל הוּא, דָּגוּל הוּא יִבְנֶה בֵּיתוֹ בְּקָרוֹב. בִּמְהֵרָה, בִּמְהֵרָה, בְּיָמֵינוּ בְּקָרוֹב. אֵל בְּנֵה, אֵל בְּנֵה, בְּנֵה בֵּיתְךָ בְּקָרוֹב.</a:t>
            </a:r>
          </a:p>
          <a:p>
            <a:pPr algn="r">
              <a:spcAft>
                <a:spcPts val="600"/>
              </a:spcAft>
            </a:pPr>
            <a:r>
              <a:rPr lang="he-IL" sz="2200" dirty="0"/>
              <a:t>הָדוּר הוּא, וָתִיק הוּא, זַכַּאי הוּא יִבְנֶה בֵּיתוֹ בְּקָרוֹב. בִּמְהֵרָה, בִּמְהֵרָה, בְּיָמֵינוּ בְּקָרוֹב. אֵל בְּנֵה, אֵל בְּנֵה, בְּנֵה בֵּיתְךָ בְּקָרוֹב.</a:t>
            </a:r>
          </a:p>
          <a:p>
            <a:pPr algn="r">
              <a:spcAft>
                <a:spcPts val="600"/>
              </a:spcAft>
            </a:pPr>
            <a:r>
              <a:rPr lang="he-IL" sz="2200" dirty="0"/>
              <a:t>חָסִיד הוּא, טָהוֹר הוּא, יָחִיד הוּא יִבְנֶה בֵּיתוֹ בְּקָרוֹב. בִּמְהֵרָה, בִּמְהֵרָה, בְּיָמֵינוּ בְּקָרוֹב. אֵל בְּנֵה, אֵל בְּנֵה, בְּנֵה בֵּיתְךָ בְּקָרוֹב.</a:t>
            </a:r>
          </a:p>
          <a:p>
            <a:pPr algn="r">
              <a:spcAft>
                <a:spcPts val="600"/>
              </a:spcAft>
            </a:pPr>
            <a:r>
              <a:rPr lang="he-IL" sz="2200" dirty="0"/>
              <a:t>כַּבִּיר הוּא, לָמוּד הוּא, מֶלֶךְ הוּא יִבְנֶה בֵּיתוֹ בְּקָרוֹב. בִּמְהֵרָה, בִּמְהֵרָה, בְּיָמֵינוּ בְּקָרוֹב. אֵל בְּנֵה, אֵל בְּנֵה, בְּנֵה בֵּיתְךָ בְּקָרוֹב.</a:t>
            </a:r>
          </a:p>
        </p:txBody>
      </p:sp>
      <p:sp>
        <p:nvSpPr>
          <p:cNvPr id="3" name="Slide Number Placeholder 2">
            <a:extLst>
              <a:ext uri="{FF2B5EF4-FFF2-40B4-BE49-F238E27FC236}">
                <a16:creationId xmlns:a16="http://schemas.microsoft.com/office/drawing/2014/main" id="{B1FB117E-D851-164E-8AAF-B60B8CA0FB0A}"/>
              </a:ext>
            </a:extLst>
          </p:cNvPr>
          <p:cNvSpPr>
            <a:spLocks noGrp="1"/>
          </p:cNvSpPr>
          <p:nvPr>
            <p:ph type="sldNum" sz="quarter" idx="12"/>
          </p:nvPr>
        </p:nvSpPr>
        <p:spPr>
          <a:xfrm>
            <a:off x="10325034" y="465707"/>
            <a:ext cx="1463040" cy="274320"/>
          </a:xfrm>
        </p:spPr>
        <p:txBody>
          <a:bodyPr/>
          <a:lstStyle/>
          <a:p>
            <a:fld id="{DDED6A29-E892-43EE-9CD2-63AC645924D9}" type="slidenum">
              <a:rPr lang="en-US" smtClean="0"/>
              <a:t>84</a:t>
            </a:fld>
            <a:endParaRPr lang="en-US" dirty="0"/>
          </a:p>
        </p:txBody>
      </p:sp>
      <p:sp>
        <p:nvSpPr>
          <p:cNvPr id="7" name="TextBox 6">
            <a:extLst>
              <a:ext uri="{FF2B5EF4-FFF2-40B4-BE49-F238E27FC236}">
                <a16:creationId xmlns:a16="http://schemas.microsoft.com/office/drawing/2014/main" id="{138454AB-BB98-1446-8988-C2110FCBF4D7}"/>
              </a:ext>
            </a:extLst>
          </p:cNvPr>
          <p:cNvSpPr txBox="1"/>
          <p:nvPr/>
        </p:nvSpPr>
        <p:spPr>
          <a:xfrm>
            <a:off x="29057" y="-66907"/>
            <a:ext cx="1282390" cy="369332"/>
          </a:xfrm>
          <a:prstGeom prst="rect">
            <a:avLst/>
          </a:prstGeom>
          <a:noFill/>
        </p:spPr>
        <p:txBody>
          <a:bodyPr wrap="square" rtlCol="0">
            <a:spAutoFit/>
          </a:bodyPr>
          <a:lstStyle/>
          <a:p>
            <a:r>
              <a:rPr lang="en-US" dirty="0">
                <a:hlinkClick r:id="rId2" action="ppaction://hlinksldjump"/>
              </a:rPr>
              <a:t>Short cuts</a:t>
            </a:r>
            <a:endParaRPr lang="en-US" dirty="0"/>
          </a:p>
        </p:txBody>
      </p:sp>
    </p:spTree>
    <p:extLst>
      <p:ext uri="{BB962C8B-B14F-4D97-AF65-F5344CB8AC3E}">
        <p14:creationId xmlns:p14="http://schemas.microsoft.com/office/powerpoint/2010/main" val="23510675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970912"/>
          </a:xfrm>
        </p:spPr>
        <p:txBody>
          <a:bodyPr>
            <a:normAutofit/>
          </a:bodyPr>
          <a:lstStyle/>
          <a:p>
            <a:r>
              <a:rPr lang="en-US" i="1" dirty="0"/>
              <a:t>Adir Hu</a:t>
            </a:r>
            <a:r>
              <a:rPr lang="en-US" dirty="0"/>
              <a:t> - </a:t>
            </a:r>
            <a:r>
              <a:rPr lang="he-IL" dirty="0"/>
              <a:t>אדיר הוא</a:t>
            </a:r>
            <a:r>
              <a:rPr lang="en-US" dirty="0"/>
              <a:t> – part 2</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396727" y="1429567"/>
            <a:ext cx="6152929" cy="4104167"/>
          </a:xfrm>
        </p:spPr>
        <p:txBody>
          <a:bodyPr>
            <a:noAutofit/>
          </a:bodyPr>
          <a:lstStyle/>
          <a:p>
            <a:pPr marL="274320" indent="-457200">
              <a:spcBef>
                <a:spcPts val="0"/>
              </a:spcBef>
              <a:buNone/>
            </a:pPr>
            <a:r>
              <a:rPr lang="en-US" sz="2000" dirty="0"/>
              <a:t>Awesome is the One, exalted is the One, heroic is the One. Quickly, quickly, in our days, soon. God build, God build, build Your house soon.</a:t>
            </a:r>
          </a:p>
          <a:p>
            <a:pPr marL="274320" indent="-457200">
              <a:spcBef>
                <a:spcPts val="0"/>
              </a:spcBef>
              <a:buNone/>
            </a:pPr>
            <a:r>
              <a:rPr lang="en-US" sz="2000" dirty="0"/>
              <a:t>Redeeming, righteous, holy is the One. Quickly…</a:t>
            </a:r>
          </a:p>
          <a:p>
            <a:pPr marL="274320" indent="-457200">
              <a:spcBef>
                <a:spcPts val="0"/>
              </a:spcBef>
              <a:buNone/>
            </a:pPr>
            <a:r>
              <a:rPr lang="en-US" sz="2000" dirty="0"/>
              <a:t>Compassionate is the One, almighty is the One, powerful is the One. Quickly…</a:t>
            </a:r>
          </a:p>
          <a:p>
            <a:pPr marL="0" indent="0">
              <a:spcBef>
                <a:spcPts val="0"/>
              </a:spcBef>
              <a:buNone/>
            </a:pPr>
            <a:endParaRPr lang="en-US" sz="2000" dirty="0"/>
          </a:p>
          <a:p>
            <a:pPr marL="0" indent="0">
              <a:spcBef>
                <a:spcPts val="0"/>
              </a:spcBef>
              <a:buNone/>
            </a:pPr>
            <a:endParaRPr lang="en-US" sz="2000" dirty="0"/>
          </a:p>
        </p:txBody>
      </p:sp>
      <p:sp>
        <p:nvSpPr>
          <p:cNvPr id="6" name="TextBox 5">
            <a:extLst>
              <a:ext uri="{FF2B5EF4-FFF2-40B4-BE49-F238E27FC236}">
                <a16:creationId xmlns:a16="http://schemas.microsoft.com/office/drawing/2014/main" id="{A41A89E9-762D-40F3-A861-4B710D3B31AE}"/>
              </a:ext>
            </a:extLst>
          </p:cNvPr>
          <p:cNvSpPr txBox="1"/>
          <p:nvPr/>
        </p:nvSpPr>
        <p:spPr>
          <a:xfrm>
            <a:off x="6549657" y="1400071"/>
            <a:ext cx="4575544" cy="3970318"/>
          </a:xfrm>
          <a:prstGeom prst="rect">
            <a:avLst/>
          </a:prstGeom>
          <a:noFill/>
        </p:spPr>
        <p:txBody>
          <a:bodyPr wrap="square" rtlCol="0">
            <a:spAutoFit/>
          </a:bodyPr>
          <a:lstStyle/>
          <a:p>
            <a:pPr algn="r">
              <a:spcAft>
                <a:spcPts val="600"/>
              </a:spcAft>
            </a:pPr>
            <a:r>
              <a:rPr lang="he-IL" sz="2200" dirty="0"/>
              <a:t>נוֹרָא הוּא, סַגִּיב הוּא, עִזּוּז הוּא יִבְנֶה בֵּיתוֹ בְּקָרוֹב. בִּמְהֵרָה, בִּמְהֵרָה, בְּיָמֵינוּ בְּקָרוֹב. אֵל בְּנֵה, אֵל בְּנֵה, בְּנֵה בֵּיתְךָ בְּקָרוֹב.</a:t>
            </a:r>
          </a:p>
          <a:p>
            <a:pPr algn="r">
              <a:spcAft>
                <a:spcPts val="600"/>
              </a:spcAft>
            </a:pPr>
            <a:r>
              <a:rPr lang="he-IL" sz="2200" dirty="0"/>
              <a:t>פּוֹדֶה הוּא, צַדִּיק הוּא, קָּדוֹשׁ הוּא יִבְנֶה בֵּיתוֹ בְּקָרוֹב. בִּמְהֵרָה, בִּמְהֵרָה, בְּיָמֵינוּ בְּקָרוֹב. אֵל בְּנֵה, אֵל בְּנֵה, בְּנֵה בֵּיתְךָ בְּקָרוֹב.</a:t>
            </a:r>
          </a:p>
          <a:p>
            <a:pPr algn="r">
              <a:spcAft>
                <a:spcPts val="600"/>
              </a:spcAft>
            </a:pPr>
            <a:r>
              <a:rPr lang="he-IL" sz="2200" dirty="0"/>
              <a:t>רַחוּם הוּא, שַׁדַּי הוּא, תַּקִּיף הוּא יִבְנֶה בֵּיתוֹ בְּקָרוֹב. בִּמְהֵרָה, בִּמְהֵרָה, בְּיָמֵינוּ בְּקָרוֹב. אֵל בְּנֵה, אֵל בְּנֵה, בְּנֵה בֵּיתְךָ בְּקָרוֹב. </a:t>
            </a:r>
          </a:p>
        </p:txBody>
      </p:sp>
      <p:sp>
        <p:nvSpPr>
          <p:cNvPr id="3" name="TextBox 2">
            <a:extLst>
              <a:ext uri="{FF2B5EF4-FFF2-40B4-BE49-F238E27FC236}">
                <a16:creationId xmlns:a16="http://schemas.microsoft.com/office/drawing/2014/main" id="{E180BB22-20CA-4787-B032-4DC89AB1C581}"/>
              </a:ext>
            </a:extLst>
          </p:cNvPr>
          <p:cNvSpPr txBox="1"/>
          <p:nvPr/>
        </p:nvSpPr>
        <p:spPr>
          <a:xfrm>
            <a:off x="3536086" y="5114858"/>
            <a:ext cx="5611005" cy="1477328"/>
          </a:xfrm>
          <a:prstGeom prst="rect">
            <a:avLst/>
          </a:prstGeom>
          <a:noFill/>
        </p:spPr>
        <p:txBody>
          <a:bodyPr wrap="square" rtlCol="0">
            <a:spAutoFit/>
          </a:bodyPr>
          <a:lstStyle/>
          <a:p>
            <a:r>
              <a:rPr lang="en-US" b="1" dirty="0">
                <a:solidFill>
                  <a:srgbClr val="C00000"/>
                </a:solidFill>
              </a:rPr>
              <a:t>Neat fact</a:t>
            </a:r>
            <a:r>
              <a:rPr lang="en-US" dirty="0">
                <a:solidFill>
                  <a:srgbClr val="C00000"/>
                </a:solidFill>
              </a:rPr>
              <a:t>: </a:t>
            </a:r>
          </a:p>
          <a:p>
            <a:r>
              <a:rPr lang="en-US" dirty="0">
                <a:solidFill>
                  <a:srgbClr val="C00000"/>
                </a:solidFill>
              </a:rPr>
              <a:t>A Passover greeting in Western Yiddish (Germany, Alsace-Lorraine, Switzerland) is </a:t>
            </a:r>
            <a:r>
              <a:rPr lang="en-US" i="1" dirty="0" err="1">
                <a:solidFill>
                  <a:srgbClr val="C00000"/>
                </a:solidFill>
              </a:rPr>
              <a:t>bauet</a:t>
            </a:r>
            <a:r>
              <a:rPr lang="en-US" i="1" dirty="0">
                <a:solidFill>
                  <a:srgbClr val="C00000"/>
                </a:solidFill>
              </a:rPr>
              <a:t> gut</a:t>
            </a:r>
            <a:r>
              <a:rPr lang="en-US" dirty="0">
                <a:solidFill>
                  <a:srgbClr val="C00000"/>
                </a:solidFill>
              </a:rPr>
              <a:t> (build well), likely a reference to the rebuilding of the Temple mentioned in this song.</a:t>
            </a:r>
          </a:p>
        </p:txBody>
      </p:sp>
      <p:pic>
        <p:nvPicPr>
          <p:cNvPr id="7" name="Picture 6" descr="A close up of a rug&#10;&#10;Description automatically generated">
            <a:extLst>
              <a:ext uri="{FF2B5EF4-FFF2-40B4-BE49-F238E27FC236}">
                <a16:creationId xmlns:a16="http://schemas.microsoft.com/office/drawing/2014/main" id="{149DC68F-3AA0-47FD-8A9F-F8938A52D4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65" y="3547031"/>
            <a:ext cx="3127828" cy="3059669"/>
          </a:xfrm>
          <a:prstGeom prst="rect">
            <a:avLst/>
          </a:prstGeom>
        </p:spPr>
      </p:pic>
      <p:sp>
        <p:nvSpPr>
          <p:cNvPr id="4" name="Slide Number Placeholder 3">
            <a:extLst>
              <a:ext uri="{FF2B5EF4-FFF2-40B4-BE49-F238E27FC236}">
                <a16:creationId xmlns:a16="http://schemas.microsoft.com/office/drawing/2014/main" id="{5B0352A5-A3EF-5344-A2A9-DFDD1A7AD465}"/>
              </a:ext>
            </a:extLst>
          </p:cNvPr>
          <p:cNvSpPr>
            <a:spLocks noGrp="1"/>
          </p:cNvSpPr>
          <p:nvPr>
            <p:ph type="sldNum" sz="quarter" idx="12"/>
          </p:nvPr>
        </p:nvSpPr>
        <p:spPr/>
        <p:txBody>
          <a:bodyPr/>
          <a:lstStyle/>
          <a:p>
            <a:fld id="{DDED6A29-E892-43EE-9CD2-63AC645924D9}" type="slidenum">
              <a:rPr lang="en-US" smtClean="0"/>
              <a:t>85</a:t>
            </a:fld>
            <a:endParaRPr lang="en-US"/>
          </a:p>
        </p:txBody>
      </p:sp>
    </p:spTree>
    <p:extLst>
      <p:ext uri="{BB962C8B-B14F-4D97-AF65-F5344CB8AC3E}">
        <p14:creationId xmlns:p14="http://schemas.microsoft.com/office/powerpoint/2010/main" val="3257108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28658" y="116959"/>
            <a:ext cx="10512056" cy="1371600"/>
          </a:xfrm>
        </p:spPr>
        <p:txBody>
          <a:bodyPr>
            <a:normAutofit/>
          </a:bodyPr>
          <a:lstStyle/>
          <a:p>
            <a:r>
              <a:rPr lang="en-US" i="1" dirty="0"/>
              <a:t>Ki Lo </a:t>
            </a:r>
            <a:r>
              <a:rPr lang="en-US" i="1" dirty="0" err="1"/>
              <a:t>Na’eh</a:t>
            </a:r>
            <a:r>
              <a:rPr lang="en-US" i="1" dirty="0"/>
              <a:t> </a:t>
            </a:r>
            <a:r>
              <a:rPr lang="en-US" dirty="0"/>
              <a:t>- </a:t>
            </a:r>
            <a:r>
              <a:rPr lang="he-IL" dirty="0"/>
              <a:t>כִּי לוֹ נָאֶה</a:t>
            </a:r>
            <a:r>
              <a:rPr lang="en-US" dirty="0"/>
              <a:t> – part 1</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558544" y="1488559"/>
            <a:ext cx="5726142" cy="4104167"/>
          </a:xfrm>
        </p:spPr>
        <p:txBody>
          <a:bodyPr>
            <a:noAutofit/>
          </a:bodyPr>
          <a:lstStyle/>
          <a:p>
            <a:pPr marL="274320" indent="-457200">
              <a:spcBef>
                <a:spcPts val="0"/>
              </a:spcBef>
              <a:buNone/>
            </a:pPr>
            <a:r>
              <a:rPr lang="en-US" sz="1900" dirty="0"/>
              <a:t>Since for the One it is pleasant, </a:t>
            </a:r>
          </a:p>
          <a:p>
            <a:pPr marL="274320" indent="0">
              <a:spcBef>
                <a:spcPts val="0"/>
              </a:spcBef>
              <a:buNone/>
            </a:pPr>
            <a:r>
              <a:rPr lang="en-US" sz="1900" dirty="0"/>
              <a:t>for God it is suited. </a:t>
            </a:r>
          </a:p>
          <a:p>
            <a:pPr marL="274320" indent="-457200">
              <a:spcBef>
                <a:spcPts val="0"/>
              </a:spcBef>
              <a:buNone/>
            </a:pPr>
            <a:r>
              <a:rPr lang="en-US" sz="1900" dirty="0"/>
              <a:t>Mighty in rulership, properly chosen, whose troops shall say, "Yours and Yours, Yours since it is Yours, Yours and even Yours, Yours, </a:t>
            </a:r>
            <a:r>
              <a:rPr lang="en-US" sz="1900" i="1" dirty="0" err="1"/>
              <a:t>Hashem</a:t>
            </a:r>
            <a:r>
              <a:rPr lang="en-US" sz="1900" i="1" dirty="0"/>
              <a:t>, </a:t>
            </a:r>
            <a:r>
              <a:rPr lang="en-US" sz="1900" dirty="0"/>
              <a:t>is the kingdom; since for the One it is pleasant, for God it is suited." </a:t>
            </a:r>
          </a:p>
          <a:p>
            <a:pPr marL="274320" indent="-457200">
              <a:spcBef>
                <a:spcPts val="0"/>
              </a:spcBef>
              <a:buNone/>
            </a:pPr>
            <a:r>
              <a:rPr lang="en-US" sz="1900" dirty="0"/>
              <a:t>Noted in rulership, properly splendid, whose distinguished ones will say, "Yours and Yours, Yours since it is Yours, Yours and even Yours, Yours, </a:t>
            </a:r>
            <a:r>
              <a:rPr lang="en-US" sz="1900" i="1" dirty="0" err="1"/>
              <a:t>Hashem</a:t>
            </a:r>
            <a:r>
              <a:rPr lang="en-US" sz="1900" i="1" dirty="0"/>
              <a:t>, </a:t>
            </a:r>
            <a:r>
              <a:rPr lang="en-US" sz="1900" dirty="0"/>
              <a:t>is the kingdom; since for the One it is pleasant, for God it is suited." </a:t>
            </a:r>
          </a:p>
          <a:p>
            <a:pPr marL="274320" indent="-457200">
              <a:spcBef>
                <a:spcPts val="0"/>
              </a:spcBef>
              <a:buNone/>
            </a:pPr>
            <a:r>
              <a:rPr lang="en-US" sz="1900" dirty="0"/>
              <a:t>Meriting rulership, properly powerful, whose scribes shall say, "Yours and Yours, Yours since it is Yours, Yours and even Yours, Yours, </a:t>
            </a:r>
            <a:r>
              <a:rPr lang="en-US" sz="1900" i="1" dirty="0"/>
              <a:t>Hashem, </a:t>
            </a:r>
            <a:r>
              <a:rPr lang="en-US" sz="1900" dirty="0"/>
              <a:t>is the kingdom; since for the One it is pleasant, for God it is suited." </a:t>
            </a:r>
          </a:p>
        </p:txBody>
      </p:sp>
      <p:sp>
        <p:nvSpPr>
          <p:cNvPr id="6" name="TextBox 5">
            <a:extLst>
              <a:ext uri="{FF2B5EF4-FFF2-40B4-BE49-F238E27FC236}">
                <a16:creationId xmlns:a16="http://schemas.microsoft.com/office/drawing/2014/main" id="{A41A89E9-762D-40F3-A861-4B710D3B31AE}"/>
              </a:ext>
            </a:extLst>
          </p:cNvPr>
          <p:cNvSpPr txBox="1"/>
          <p:nvPr/>
        </p:nvSpPr>
        <p:spPr>
          <a:xfrm>
            <a:off x="6493062" y="1257457"/>
            <a:ext cx="4877417" cy="5324535"/>
          </a:xfrm>
          <a:prstGeom prst="rect">
            <a:avLst/>
          </a:prstGeom>
          <a:noFill/>
        </p:spPr>
        <p:txBody>
          <a:bodyPr wrap="square" rtlCol="0">
            <a:spAutoFit/>
          </a:bodyPr>
          <a:lstStyle/>
          <a:p>
            <a:pPr marL="274320" indent="457200" algn="r">
              <a:spcAft>
                <a:spcPts val="600"/>
              </a:spcAft>
            </a:pPr>
            <a:r>
              <a:rPr lang="he-IL" sz="2500" dirty="0"/>
              <a:t>כִּי לוֹ נָאֶה, כִּי לוֹ יָאֶה.</a:t>
            </a:r>
          </a:p>
          <a:p>
            <a:pPr marL="274320" indent="457200" algn="r">
              <a:spcAft>
                <a:spcPts val="600"/>
              </a:spcAft>
            </a:pPr>
            <a:r>
              <a:rPr lang="he-IL" sz="2500" dirty="0"/>
              <a:t>אַדִּיר בִּמְלוּכָה, בָּחוּר כַּהֲלָכָה, גְּדוּדָיו יֹאמְרוּ לוֹ: לְךָ וּלְךָ, לְךָ כִּי לְךָ,</a:t>
            </a:r>
            <a:r>
              <a:rPr lang="en-US" sz="2500" dirty="0"/>
              <a:t> </a:t>
            </a:r>
            <a:r>
              <a:rPr lang="he-IL" sz="2500" dirty="0"/>
              <a:t>לְךָ אַף לְךָ, לְךָ ה' הַמַּמְלָכָה, כִּי לוֹ נָאֵה, כִּי לוֹ יָאֶה.</a:t>
            </a:r>
          </a:p>
          <a:p>
            <a:pPr marL="274320" indent="457200" algn="r">
              <a:spcAft>
                <a:spcPts val="600"/>
              </a:spcAft>
            </a:pPr>
            <a:r>
              <a:rPr lang="he-IL" sz="2500" dirty="0"/>
              <a:t>דָּגוּל בִּמְלוּכָה, הָדוּר כַּהֲלָכָה, וָתִיקָיו יֹאמְרוּ לוֹ: לְךָ וּלְךָ, לְךָ כִּי לְךָ, לְךָ אַף לְךָ, לְךָ ה' הַמַּמְלָכָה, כִּי לוֹ נָאֵה, כִּי לוֹ יָאֶה.</a:t>
            </a:r>
          </a:p>
          <a:p>
            <a:pPr marL="274320" indent="457200" algn="r">
              <a:spcAft>
                <a:spcPts val="600"/>
              </a:spcAft>
            </a:pPr>
            <a:r>
              <a:rPr lang="he-IL" sz="2500" dirty="0"/>
              <a:t>זַכַּאי בִּמְלוּכָה, חָסִין כַּהֲלָכָה טַפְסְרָיו יֹאמְרוּ לוֹ: לְךָ וּלְךָ, לְךָ כִּי לְךָ, לְךָ אַף לְךָ, לְךָ ה' הַמַּמְלָכָה, כִּי לוֹ נָאֵה, כִּי לוֹ יָאֶה.</a:t>
            </a:r>
          </a:p>
        </p:txBody>
      </p:sp>
      <p:sp>
        <p:nvSpPr>
          <p:cNvPr id="3" name="Slide Number Placeholder 2">
            <a:extLst>
              <a:ext uri="{FF2B5EF4-FFF2-40B4-BE49-F238E27FC236}">
                <a16:creationId xmlns:a16="http://schemas.microsoft.com/office/drawing/2014/main" id="{1963EE99-B1A8-9F49-80D7-D81630CC24D5}"/>
              </a:ext>
            </a:extLst>
          </p:cNvPr>
          <p:cNvSpPr>
            <a:spLocks noGrp="1"/>
          </p:cNvSpPr>
          <p:nvPr>
            <p:ph type="sldNum" sz="quarter" idx="12"/>
          </p:nvPr>
        </p:nvSpPr>
        <p:spPr/>
        <p:txBody>
          <a:bodyPr/>
          <a:lstStyle/>
          <a:p>
            <a:fld id="{DDED6A29-E892-43EE-9CD2-63AC645924D9}" type="slidenum">
              <a:rPr lang="en-US" smtClean="0"/>
              <a:t>86</a:t>
            </a:fld>
            <a:endParaRPr lang="en-US"/>
          </a:p>
        </p:txBody>
      </p:sp>
      <p:sp>
        <p:nvSpPr>
          <p:cNvPr id="7" name="TextBox 6">
            <a:extLst>
              <a:ext uri="{FF2B5EF4-FFF2-40B4-BE49-F238E27FC236}">
                <a16:creationId xmlns:a16="http://schemas.microsoft.com/office/drawing/2014/main" id="{21FABD52-32AC-C443-A7D0-A7A380254AE1}"/>
              </a:ext>
            </a:extLst>
          </p:cNvPr>
          <p:cNvSpPr txBox="1"/>
          <p:nvPr/>
        </p:nvSpPr>
        <p:spPr>
          <a:xfrm>
            <a:off x="29057" y="-66907"/>
            <a:ext cx="1282390" cy="369332"/>
          </a:xfrm>
          <a:prstGeom prst="rect">
            <a:avLst/>
          </a:prstGeom>
          <a:noFill/>
        </p:spPr>
        <p:txBody>
          <a:bodyPr wrap="square" rtlCol="0">
            <a:spAutoFit/>
          </a:bodyPr>
          <a:lstStyle/>
          <a:p>
            <a:r>
              <a:rPr lang="en-US" dirty="0">
                <a:hlinkClick r:id="rId2" action="ppaction://hlinksldjump"/>
              </a:rPr>
              <a:t>Short cuts</a:t>
            </a:r>
            <a:endParaRPr lang="en-US" dirty="0"/>
          </a:p>
        </p:txBody>
      </p:sp>
    </p:spTree>
    <p:extLst>
      <p:ext uri="{BB962C8B-B14F-4D97-AF65-F5344CB8AC3E}">
        <p14:creationId xmlns:p14="http://schemas.microsoft.com/office/powerpoint/2010/main" val="38964268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999460"/>
          </a:xfrm>
        </p:spPr>
        <p:txBody>
          <a:bodyPr>
            <a:normAutofit/>
          </a:bodyPr>
          <a:lstStyle/>
          <a:p>
            <a:r>
              <a:rPr lang="en-US" i="1" dirty="0"/>
              <a:t>Ki Lo </a:t>
            </a:r>
            <a:r>
              <a:rPr lang="en-US" i="1" dirty="0" err="1"/>
              <a:t>Na’eh</a:t>
            </a:r>
            <a:r>
              <a:rPr lang="en-US" i="1" dirty="0"/>
              <a:t> </a:t>
            </a:r>
            <a:r>
              <a:rPr lang="en-US" dirty="0"/>
              <a:t>- </a:t>
            </a:r>
            <a:r>
              <a:rPr lang="he-IL" dirty="0"/>
              <a:t>כִּי לוֹ נָאֶה</a:t>
            </a:r>
            <a:r>
              <a:rPr lang="en-US" dirty="0"/>
              <a:t> – part 2</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558544" y="1488559"/>
            <a:ext cx="5572677" cy="4104167"/>
          </a:xfrm>
        </p:spPr>
        <p:txBody>
          <a:bodyPr>
            <a:noAutofit/>
          </a:bodyPr>
          <a:lstStyle/>
          <a:p>
            <a:pPr marL="274320" indent="-457200">
              <a:spcBef>
                <a:spcPts val="0"/>
              </a:spcBef>
              <a:buNone/>
            </a:pPr>
            <a:r>
              <a:rPr lang="en-US" sz="2000" dirty="0"/>
              <a:t>Unique in rulership, properly powerful, whose learned ones say, "Yours and Yours, Yours since it is Yours, Yours and even Yours, Yours, </a:t>
            </a:r>
            <a:r>
              <a:rPr lang="en-US" sz="2000" i="1" dirty="0" err="1"/>
              <a:t>Hashem</a:t>
            </a:r>
            <a:r>
              <a:rPr lang="en-US" sz="2000" i="1" dirty="0"/>
              <a:t>, </a:t>
            </a:r>
            <a:r>
              <a:rPr lang="en-US" sz="2000" dirty="0"/>
              <a:t>is the kingdom; since for the One it is pleasant, for God it is suited." </a:t>
            </a:r>
          </a:p>
          <a:p>
            <a:pPr marL="274320" indent="-457200">
              <a:spcBef>
                <a:spcPts val="0"/>
              </a:spcBef>
              <a:buNone/>
            </a:pPr>
            <a:r>
              <a:rPr lang="en-US" sz="2000" dirty="0"/>
              <a:t>Reigning in rulership, properly awesome, those surrounding the One say, “Yours…”</a:t>
            </a:r>
          </a:p>
          <a:p>
            <a:pPr marL="274320" indent="-457200">
              <a:spcBef>
                <a:spcPts val="0"/>
              </a:spcBef>
              <a:buNone/>
            </a:pPr>
            <a:r>
              <a:rPr lang="en-US" sz="2000" dirty="0"/>
              <a:t>Humble in rulership, properly redeeming, whose righteous ones say, “Yours…”</a:t>
            </a:r>
          </a:p>
          <a:p>
            <a:pPr marL="274320" indent="-457200">
              <a:spcBef>
                <a:spcPts val="0"/>
              </a:spcBef>
              <a:buNone/>
            </a:pPr>
            <a:r>
              <a:rPr lang="en-US" sz="2000" dirty="0"/>
              <a:t>Encompassing </a:t>
            </a:r>
            <a:r>
              <a:rPr lang="en-US" sz="2000" dirty="0" err="1"/>
              <a:t>rulership</a:t>
            </a:r>
            <a:r>
              <a:rPr lang="en-US" sz="2000" dirty="0"/>
              <a:t>, properly supporting, whose simple and innocent ones say, "Yours and Yours, Yours since it is Yours, Yours and even Yours, Yours, </a:t>
            </a:r>
            <a:r>
              <a:rPr lang="en-US" sz="2000" dirty="0" err="1"/>
              <a:t>Hashem</a:t>
            </a:r>
            <a:r>
              <a:rPr lang="en-US" sz="2000" dirty="0"/>
              <a:t> is the kingdom; since for the One it is pleasant, for God it is suited.”</a:t>
            </a:r>
          </a:p>
          <a:p>
            <a:pPr marL="0" indent="0">
              <a:spcBef>
                <a:spcPts val="0"/>
              </a:spcBef>
              <a:buNone/>
            </a:pPr>
            <a:endParaRPr lang="en-US" sz="2000" dirty="0"/>
          </a:p>
        </p:txBody>
      </p:sp>
      <p:sp>
        <p:nvSpPr>
          <p:cNvPr id="6" name="TextBox 5">
            <a:extLst>
              <a:ext uri="{FF2B5EF4-FFF2-40B4-BE49-F238E27FC236}">
                <a16:creationId xmlns:a16="http://schemas.microsoft.com/office/drawing/2014/main" id="{A41A89E9-762D-40F3-A861-4B710D3B31AE}"/>
              </a:ext>
            </a:extLst>
          </p:cNvPr>
          <p:cNvSpPr txBox="1"/>
          <p:nvPr/>
        </p:nvSpPr>
        <p:spPr>
          <a:xfrm>
            <a:off x="6322828" y="1223543"/>
            <a:ext cx="4619788" cy="5478423"/>
          </a:xfrm>
          <a:prstGeom prst="rect">
            <a:avLst/>
          </a:prstGeom>
          <a:noFill/>
        </p:spPr>
        <p:txBody>
          <a:bodyPr wrap="square" rtlCol="0">
            <a:spAutoFit/>
          </a:bodyPr>
          <a:lstStyle/>
          <a:p>
            <a:pPr algn="r">
              <a:spcAft>
                <a:spcPts val="600"/>
              </a:spcAft>
            </a:pPr>
            <a:r>
              <a:rPr lang="he-IL" sz="2200" dirty="0"/>
              <a:t>יָחִיד בִּמְלוּכָה, כַּבִּיר כַּהֲלָכָה לִמּוּדָיו יֹאמְרוּ לוֹ: לְךָ וּלְךָ, לְךָ כִּי לְךָ, לְךָ אַף לְךָ, לְךָ ה' הַמַּמְלָכָה, כִּי לוֹ נָאֶה, כִּי לוֹ יָאֶה.</a:t>
            </a:r>
          </a:p>
          <a:p>
            <a:pPr algn="r">
              <a:spcAft>
                <a:spcPts val="600"/>
              </a:spcAft>
            </a:pPr>
            <a:r>
              <a:rPr lang="he-IL" sz="2200" dirty="0"/>
              <a:t>מוֹשֵׁל בִּמְלוּכָה, נוֹרָא כַּהֲלָכָה סְבִיבָיו יֹאמְרוּ לוֹ: לְךָ וּלְךָ, לְךָ כִּי לְךָ, לְךָ אַף לְךָ, לְךָ ה' הַמַּמְלָכָה, כִּי לוֹ נָאֵה, כִּי לוֹ יָאֶה.</a:t>
            </a:r>
          </a:p>
          <a:p>
            <a:pPr algn="r">
              <a:spcAft>
                <a:spcPts val="600"/>
              </a:spcAft>
            </a:pPr>
            <a:r>
              <a:rPr lang="he-IL" sz="2200" dirty="0"/>
              <a:t>עָנָיו בִּמְלוּכָה, פּוֹדֶה כַּהֲלָכָה, צַדִּיקָיו יֹאמְרוּ לוֹ: לְךָ וּלְךָ, לְךָ כִּי לְךָ, לְךָ אַף לְךָ, לְךָ ה' הַמַּמְלָכָה, כִּי לוֹ נָאֵה, כִּי לוֹ יָאֶה.</a:t>
            </a:r>
          </a:p>
          <a:p>
            <a:pPr algn="r">
              <a:spcAft>
                <a:spcPts val="600"/>
              </a:spcAft>
            </a:pPr>
            <a:r>
              <a:rPr lang="he-IL" sz="2200" dirty="0"/>
              <a:t>קָּדּוֹשׁ בִּמְלוּכָה, רַחוּם כַּהֲלָכָה שִׁנְאַנָּיו יֹאמְרוּ לוֹ: לְךָ וּלְךָ, לְךָ כִּי לְךָ, לְךָ אַף לְךָ, לְךָ ה' הַמַּמְלָכָה, כִּי לוֹ נָאֵה, כִּי לוֹ יָאֶה.</a:t>
            </a:r>
          </a:p>
          <a:p>
            <a:pPr algn="r">
              <a:spcAft>
                <a:spcPts val="600"/>
              </a:spcAft>
            </a:pPr>
            <a:r>
              <a:rPr lang="he-IL" sz="2200" dirty="0"/>
              <a:t>תַּקִיף בִּמְלוּכָה, תּוֹמֵךְ כַּהֲלָכָה תְּמִימָיו יֹאמְרוּ לוֹ: לְךָ וּלְךָ, לְךָ כִּי לְךָ, לְךָ אַף לְךָ, לְךָ ה' הַמַּמְלָכָה, כִּי לוֹ נָאֵה, כִּי לוֹ יָאֶה.</a:t>
            </a:r>
          </a:p>
        </p:txBody>
      </p:sp>
      <p:sp>
        <p:nvSpPr>
          <p:cNvPr id="3" name="Slide Number Placeholder 2">
            <a:extLst>
              <a:ext uri="{FF2B5EF4-FFF2-40B4-BE49-F238E27FC236}">
                <a16:creationId xmlns:a16="http://schemas.microsoft.com/office/drawing/2014/main" id="{3C5A8F39-9CBC-904A-A244-D43BBAEAC89E}"/>
              </a:ext>
            </a:extLst>
          </p:cNvPr>
          <p:cNvSpPr>
            <a:spLocks noGrp="1"/>
          </p:cNvSpPr>
          <p:nvPr>
            <p:ph type="sldNum" sz="quarter" idx="12"/>
          </p:nvPr>
        </p:nvSpPr>
        <p:spPr>
          <a:xfrm>
            <a:off x="10402703" y="6317866"/>
            <a:ext cx="1463040" cy="274320"/>
          </a:xfrm>
        </p:spPr>
        <p:txBody>
          <a:bodyPr/>
          <a:lstStyle/>
          <a:p>
            <a:fld id="{DDED6A29-E892-43EE-9CD2-63AC645924D9}" type="slidenum">
              <a:rPr lang="en-US" smtClean="0"/>
              <a:t>87</a:t>
            </a:fld>
            <a:endParaRPr lang="en-US" dirty="0"/>
          </a:p>
        </p:txBody>
      </p:sp>
    </p:spTree>
    <p:extLst>
      <p:ext uri="{BB962C8B-B14F-4D97-AF65-F5344CB8AC3E}">
        <p14:creationId xmlns:p14="http://schemas.microsoft.com/office/powerpoint/2010/main" val="13691573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396727" y="289709"/>
            <a:ext cx="10512056" cy="689244"/>
          </a:xfrm>
        </p:spPr>
        <p:txBody>
          <a:bodyPr>
            <a:noAutofit/>
          </a:bodyPr>
          <a:lstStyle/>
          <a:p>
            <a:r>
              <a:rPr lang="en-US" sz="2800" i="1" dirty="0" err="1"/>
              <a:t>Echad</a:t>
            </a:r>
            <a:r>
              <a:rPr lang="en-US" sz="2800" i="1" dirty="0"/>
              <a:t> Mi </a:t>
            </a:r>
            <a:r>
              <a:rPr lang="en-US" sz="2800" i="1" dirty="0" err="1"/>
              <a:t>Yodea</a:t>
            </a:r>
            <a:r>
              <a:rPr lang="en-US" sz="2800" i="1" dirty="0"/>
              <a:t> </a:t>
            </a:r>
            <a:r>
              <a:rPr lang="en-US" sz="2800" dirty="0"/>
              <a:t>- Who Knows One? – part 1 </a:t>
            </a:r>
            <a:r>
              <a:rPr lang="en-US" sz="1400" dirty="0"/>
              <a:t>(English: rap version)</a:t>
            </a:r>
            <a:endParaRPr lang="en-US" sz="2800" dirty="0"/>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701968" y="883260"/>
            <a:ext cx="4122111" cy="4104167"/>
          </a:xfrm>
        </p:spPr>
        <p:txBody>
          <a:bodyPr>
            <a:noAutofit/>
          </a:bodyPr>
          <a:lstStyle/>
          <a:p>
            <a:pPr marL="274320" indent="-457200">
              <a:spcBef>
                <a:spcPts val="0"/>
              </a:spcBef>
              <a:buNone/>
            </a:pPr>
            <a:r>
              <a:rPr lang="en-US" dirty="0"/>
              <a:t>Who knows </a:t>
            </a:r>
            <a:r>
              <a:rPr lang="en-US" b="1" dirty="0"/>
              <a:t>one</a:t>
            </a:r>
            <a:r>
              <a:rPr lang="en-US" dirty="0"/>
              <a:t>? I know one: One is </a:t>
            </a:r>
            <a:r>
              <a:rPr lang="en-US" i="1" dirty="0" err="1"/>
              <a:t>Hashem</a:t>
            </a:r>
            <a:r>
              <a:rPr lang="en-US" i="1" dirty="0"/>
              <a:t>, One is </a:t>
            </a:r>
            <a:r>
              <a:rPr lang="en-US" i="1" dirty="0" err="1"/>
              <a:t>Hashem</a:t>
            </a:r>
            <a:r>
              <a:rPr lang="en-US" i="1" dirty="0"/>
              <a:t>, One is </a:t>
            </a:r>
            <a:r>
              <a:rPr lang="en-US" i="1" dirty="0" err="1"/>
              <a:t>Hashem</a:t>
            </a:r>
            <a:r>
              <a:rPr lang="en-US" i="1" dirty="0"/>
              <a:t>,</a:t>
            </a:r>
            <a:r>
              <a:rPr lang="en-US" dirty="0"/>
              <a:t> in the heavens and the earth. </a:t>
            </a:r>
          </a:p>
          <a:p>
            <a:pPr marL="274320" indent="-457200">
              <a:spcBef>
                <a:spcPts val="0"/>
              </a:spcBef>
              <a:buNone/>
            </a:pPr>
            <a:r>
              <a:rPr lang="en-US" dirty="0"/>
              <a:t>Ooh-ah-ooh-ah-ah. Ooh-ah-ooh-ah-ah.</a:t>
            </a:r>
          </a:p>
          <a:p>
            <a:pPr marL="274320" indent="-457200">
              <a:spcBef>
                <a:spcPts val="0"/>
              </a:spcBef>
              <a:buNone/>
            </a:pPr>
            <a:r>
              <a:rPr lang="en-US" dirty="0"/>
              <a:t>Who knows </a:t>
            </a:r>
            <a:r>
              <a:rPr lang="en-US" b="1" dirty="0"/>
              <a:t>two</a:t>
            </a:r>
            <a:r>
              <a:rPr lang="en-US" dirty="0"/>
              <a:t>? I know two: two are the tablets that Moshe brought, and one is </a:t>
            </a:r>
            <a:r>
              <a:rPr lang="en-US" i="1" dirty="0"/>
              <a:t>Hashem</a:t>
            </a:r>
            <a:r>
              <a:rPr lang="en-US" dirty="0"/>
              <a:t>... in the heavens and the earth.</a:t>
            </a:r>
          </a:p>
          <a:p>
            <a:pPr marL="274320" indent="-457200">
              <a:spcBef>
                <a:spcPts val="0"/>
              </a:spcBef>
              <a:buNone/>
            </a:pPr>
            <a:r>
              <a:rPr lang="en-US" dirty="0"/>
              <a:t>Who knows </a:t>
            </a:r>
            <a:r>
              <a:rPr lang="en-US" b="1" dirty="0"/>
              <a:t>three</a:t>
            </a:r>
            <a:r>
              <a:rPr lang="en-US" dirty="0"/>
              <a:t>? I know three: three are the papas and...</a:t>
            </a:r>
          </a:p>
          <a:p>
            <a:pPr marL="274320" indent="-457200">
              <a:spcBef>
                <a:spcPts val="0"/>
              </a:spcBef>
              <a:buNone/>
            </a:pPr>
            <a:r>
              <a:rPr lang="en-US" dirty="0"/>
              <a:t>Who knows </a:t>
            </a:r>
            <a:r>
              <a:rPr lang="en-US" b="1" dirty="0"/>
              <a:t>four</a:t>
            </a:r>
            <a:r>
              <a:rPr lang="en-US" dirty="0"/>
              <a:t>? I know four: four are the mamas and...</a:t>
            </a:r>
          </a:p>
          <a:p>
            <a:pPr marL="274320" indent="-457200">
              <a:spcBef>
                <a:spcPts val="0"/>
              </a:spcBef>
              <a:buNone/>
            </a:pPr>
            <a:r>
              <a:rPr lang="en-US" dirty="0"/>
              <a:t>Who knows </a:t>
            </a:r>
            <a:r>
              <a:rPr lang="en-US" b="1" dirty="0"/>
              <a:t>five</a:t>
            </a:r>
            <a:r>
              <a:rPr lang="en-US" dirty="0"/>
              <a:t>? I know five: five are the books of the Torah and...</a:t>
            </a:r>
          </a:p>
          <a:p>
            <a:pPr marL="0" indent="0">
              <a:spcBef>
                <a:spcPts val="0"/>
              </a:spcBef>
              <a:buNone/>
            </a:pPr>
            <a:endParaRPr lang="en-US" dirty="0"/>
          </a:p>
        </p:txBody>
      </p:sp>
      <p:sp>
        <p:nvSpPr>
          <p:cNvPr id="6" name="TextBox 5">
            <a:extLst>
              <a:ext uri="{FF2B5EF4-FFF2-40B4-BE49-F238E27FC236}">
                <a16:creationId xmlns:a16="http://schemas.microsoft.com/office/drawing/2014/main" id="{A41A89E9-762D-40F3-A861-4B710D3B31AE}"/>
              </a:ext>
            </a:extLst>
          </p:cNvPr>
          <p:cNvSpPr txBox="1"/>
          <p:nvPr/>
        </p:nvSpPr>
        <p:spPr>
          <a:xfrm>
            <a:off x="5143516" y="978953"/>
            <a:ext cx="4228253" cy="5170646"/>
          </a:xfrm>
          <a:prstGeom prst="rect">
            <a:avLst/>
          </a:prstGeom>
          <a:noFill/>
        </p:spPr>
        <p:txBody>
          <a:bodyPr wrap="square" rtlCol="0">
            <a:spAutoFit/>
          </a:bodyPr>
          <a:lstStyle/>
          <a:p>
            <a:pPr algn="r"/>
            <a:r>
              <a:rPr lang="he-IL" sz="2200" b="1" dirty="0"/>
              <a:t>אֶחָד</a:t>
            </a:r>
            <a:r>
              <a:rPr lang="he-IL" sz="2200" dirty="0"/>
              <a:t> מִי יוֹדֵעַ? אֶחָד אֲנִי יוֹדֵעַ: אֶחָד אֱלֹהֵינוּ שֶׁבַּשָּׁמַיִם וּבָאָרֶץ.</a:t>
            </a:r>
          </a:p>
          <a:p>
            <a:pPr algn="r"/>
            <a:r>
              <a:rPr lang="he-IL" sz="2200" b="1" dirty="0"/>
              <a:t>שְׁנַיִם</a:t>
            </a:r>
            <a:r>
              <a:rPr lang="he-IL" sz="2200" dirty="0"/>
              <a:t> מִי יוֹדֵעַ? שְׁנַיִם אֲנִי יוֹדֵעַ: שְׁנֵי לֻחוֹת הַבְּרִית. אֶחָד אֱלֹהֵינוּ שֶׁבַּשָּׁמַיִם וּבָאָרֶץ.</a:t>
            </a:r>
          </a:p>
          <a:p>
            <a:pPr algn="r"/>
            <a:r>
              <a:rPr lang="he-IL" sz="2200" b="1" dirty="0"/>
              <a:t>שְׁלֹשָׁה</a:t>
            </a:r>
            <a:r>
              <a:rPr lang="he-IL" sz="2200" dirty="0"/>
              <a:t> מִי יוֹדֵעַ? שְׁלֹשָׁה אֲנִי יוֹדֵעַ: שְׁלֹשָׁה אָבוֹת, שְׁנֵי לֻחוֹת הַבְּרִית, אֶחָד אֱלֹהֵינוּ שֶׁבַּשָּׁמַיִם וּבָאָרֶץ.</a:t>
            </a:r>
          </a:p>
          <a:p>
            <a:pPr algn="r"/>
            <a:r>
              <a:rPr lang="he-IL" sz="2200" b="1" dirty="0"/>
              <a:t>אַרְבַּע</a:t>
            </a:r>
            <a:r>
              <a:rPr lang="he-IL" sz="2200" dirty="0"/>
              <a:t> מִי יוֹדֵעַ? אַרְבַּע אֲנִי יוֹדֵעַ: אַרְבַּע אִמָּהוֹת, שְׁלשָׁה אָבוֹת, שְׁנֵי לֻחוֹת הַבְּרִית, אֶחָד אֱלֹהֵינוּ שֶׁבַּשָּׁמַיִם וּבָאָרֶץ.</a:t>
            </a:r>
          </a:p>
          <a:p>
            <a:pPr algn="r"/>
            <a:r>
              <a:rPr lang="he-IL" sz="2200" b="1" dirty="0"/>
              <a:t>חֲמִשָּׁה</a:t>
            </a:r>
            <a:r>
              <a:rPr lang="he-IL" sz="2200" dirty="0"/>
              <a:t> מִי יוֹדֵעַ? חֲמִשָּׁה אֲנִי יוֹדֵעַ: חֲמִשָּׁה חוּמְשֵׁי תוֹרָה, אַרְבַּע אִמָּהוֹת, שְׁלשָׁה אָבוֹת, שְׁנֵי לֻחוֹת הַבְּרִית, אֶחָד אֱלֹהֵינוּ שֶׁבַּשָּׁמַיִם וּבָאָרֶץ.</a:t>
            </a:r>
          </a:p>
        </p:txBody>
      </p:sp>
      <p:pic>
        <p:nvPicPr>
          <p:cNvPr id="7" name="Picture 14" descr="Image result for numbers art">
            <a:extLst>
              <a:ext uri="{FF2B5EF4-FFF2-40B4-BE49-F238E27FC236}">
                <a16:creationId xmlns:a16="http://schemas.microsoft.com/office/drawing/2014/main" id="{C5482B44-861F-41B0-B987-B04D955FCC6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30585" y="1075897"/>
            <a:ext cx="1219382" cy="159531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Image result for imahot avot">
            <a:extLst>
              <a:ext uri="{FF2B5EF4-FFF2-40B4-BE49-F238E27FC236}">
                <a16:creationId xmlns:a16="http://schemas.microsoft.com/office/drawing/2014/main" id="{9929DAF1-9202-4D49-97A0-D089E0AE39C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1968" y="5471531"/>
            <a:ext cx="4122111" cy="11317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06ABEDBA-70B4-6243-A1E3-576CB4F516D4}"/>
              </a:ext>
            </a:extLst>
          </p:cNvPr>
          <p:cNvSpPr>
            <a:spLocks noGrp="1"/>
          </p:cNvSpPr>
          <p:nvPr>
            <p:ph type="sldNum" sz="quarter" idx="12"/>
          </p:nvPr>
        </p:nvSpPr>
        <p:spPr/>
        <p:txBody>
          <a:bodyPr/>
          <a:lstStyle/>
          <a:p>
            <a:fld id="{DDED6A29-E892-43EE-9CD2-63AC645924D9}" type="slidenum">
              <a:rPr lang="en-US" smtClean="0"/>
              <a:t>88</a:t>
            </a:fld>
            <a:endParaRPr lang="en-US"/>
          </a:p>
        </p:txBody>
      </p:sp>
    </p:spTree>
    <p:extLst>
      <p:ext uri="{BB962C8B-B14F-4D97-AF65-F5344CB8AC3E}">
        <p14:creationId xmlns:p14="http://schemas.microsoft.com/office/powerpoint/2010/main" val="13479804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922156" y="540134"/>
            <a:ext cx="10512056" cy="723014"/>
          </a:xfrm>
        </p:spPr>
        <p:txBody>
          <a:bodyPr>
            <a:normAutofit fontScale="90000"/>
          </a:bodyPr>
          <a:lstStyle/>
          <a:p>
            <a:r>
              <a:rPr lang="en-US" sz="3100" i="1" dirty="0" err="1"/>
              <a:t>Echad</a:t>
            </a:r>
            <a:r>
              <a:rPr lang="en-US" sz="3100" i="1" dirty="0"/>
              <a:t> Mi </a:t>
            </a:r>
            <a:r>
              <a:rPr lang="en-US" sz="3100" i="1" dirty="0" err="1"/>
              <a:t>Yodea</a:t>
            </a:r>
            <a:r>
              <a:rPr lang="en-US" sz="3100" i="1" dirty="0"/>
              <a:t> </a:t>
            </a:r>
            <a:r>
              <a:rPr lang="en-US" sz="3100" dirty="0"/>
              <a:t>- Who Knows One? – part 2  </a:t>
            </a:r>
            <a:r>
              <a:rPr lang="en-US" sz="1800" dirty="0"/>
              <a:t>(English: Rap version)</a:t>
            </a:r>
            <a:br>
              <a:rPr lang="en-US" sz="3200" dirty="0"/>
            </a:br>
            <a:endParaRPr lang="en-US" sz="3200" dirty="0"/>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1169581" y="1263149"/>
            <a:ext cx="4454098" cy="2618176"/>
          </a:xfrm>
        </p:spPr>
        <p:txBody>
          <a:bodyPr>
            <a:noAutofit/>
          </a:bodyPr>
          <a:lstStyle/>
          <a:p>
            <a:pPr marL="274320" indent="-457200">
              <a:spcBef>
                <a:spcPts val="0"/>
              </a:spcBef>
              <a:buNone/>
            </a:pPr>
            <a:r>
              <a:rPr lang="en-US" sz="1900" dirty="0"/>
              <a:t>Who knows </a:t>
            </a:r>
            <a:r>
              <a:rPr lang="en-US" sz="1900" b="1" dirty="0"/>
              <a:t>six</a:t>
            </a:r>
            <a:r>
              <a:rPr lang="en-US" sz="1900" dirty="0"/>
              <a:t>? I know six: six are the books of the Mishnah and...</a:t>
            </a:r>
          </a:p>
          <a:p>
            <a:pPr marL="274320" indent="-457200">
              <a:spcBef>
                <a:spcPts val="0"/>
              </a:spcBef>
              <a:buNone/>
            </a:pPr>
            <a:r>
              <a:rPr lang="en-US" sz="1900" dirty="0"/>
              <a:t>Who knows </a:t>
            </a:r>
            <a:r>
              <a:rPr lang="en-US" sz="1900" b="1" dirty="0"/>
              <a:t>seven</a:t>
            </a:r>
            <a:r>
              <a:rPr lang="en-US" sz="1900" dirty="0"/>
              <a:t>? I know seven: seven are the days of the week, Ooh Ah! And...</a:t>
            </a:r>
          </a:p>
          <a:p>
            <a:pPr marL="274320" indent="-457200">
              <a:spcBef>
                <a:spcPts val="0"/>
              </a:spcBef>
              <a:buNone/>
            </a:pPr>
            <a:r>
              <a:rPr lang="en-US" sz="1900" dirty="0"/>
              <a:t>Who knows </a:t>
            </a:r>
            <a:r>
              <a:rPr lang="en-US" sz="1900" b="1" dirty="0"/>
              <a:t>eight</a:t>
            </a:r>
            <a:r>
              <a:rPr lang="en-US" sz="1900" dirty="0"/>
              <a:t>? I know eight: eight are the days of </a:t>
            </a:r>
            <a:r>
              <a:rPr lang="en-US" sz="1900" i="1" dirty="0" err="1"/>
              <a:t>milah</a:t>
            </a:r>
            <a:r>
              <a:rPr lang="en-US" sz="1900" dirty="0"/>
              <a:t> and...</a:t>
            </a:r>
          </a:p>
          <a:p>
            <a:pPr marL="274320" indent="-457200">
              <a:spcBef>
                <a:spcPts val="0"/>
              </a:spcBef>
              <a:buNone/>
            </a:pPr>
            <a:endParaRPr lang="en-US" sz="1900" dirty="0"/>
          </a:p>
        </p:txBody>
      </p:sp>
      <p:sp>
        <p:nvSpPr>
          <p:cNvPr id="6" name="TextBox 5">
            <a:extLst>
              <a:ext uri="{FF2B5EF4-FFF2-40B4-BE49-F238E27FC236}">
                <a16:creationId xmlns:a16="http://schemas.microsoft.com/office/drawing/2014/main" id="{A41A89E9-762D-40F3-A861-4B710D3B31AE}"/>
              </a:ext>
            </a:extLst>
          </p:cNvPr>
          <p:cNvSpPr txBox="1"/>
          <p:nvPr/>
        </p:nvSpPr>
        <p:spPr>
          <a:xfrm>
            <a:off x="5623679" y="1263148"/>
            <a:ext cx="4319028" cy="5170646"/>
          </a:xfrm>
          <a:prstGeom prst="rect">
            <a:avLst/>
          </a:prstGeom>
          <a:noFill/>
        </p:spPr>
        <p:txBody>
          <a:bodyPr wrap="square" rtlCol="0">
            <a:spAutoFit/>
          </a:bodyPr>
          <a:lstStyle/>
          <a:p>
            <a:pPr algn="r"/>
            <a:r>
              <a:rPr lang="he-IL" sz="2200" b="1" dirty="0"/>
              <a:t>שִׁשָּׂה</a:t>
            </a:r>
            <a:r>
              <a:rPr lang="he-IL" sz="2200" dirty="0"/>
              <a:t> מִי יוֹדֵעַ? שִׁשָּׂה אֲנִי יוֹדֵעַ: שִׁשָּׁה סִדְרֵי מִשְׁנָה, חֲמִשָּׁה חוּמְשֵׁי תוֹרָה, אַרְבַּע אִמָּהוֹת, שְׁלֹשָׁה אָבוֹת, שְׁנֵי לֻחוֹת הַבְּרִית, אֶחָד אֱלֹהֵינוּ שֶׁבַּשָּׁמַיִם וּבָאָרֶץ.</a:t>
            </a:r>
          </a:p>
          <a:p>
            <a:pPr algn="r"/>
            <a:r>
              <a:rPr lang="he-IL" sz="2200" b="1" dirty="0"/>
              <a:t>שִׁבְעָה</a:t>
            </a:r>
            <a:r>
              <a:rPr lang="he-IL" sz="2200" dirty="0"/>
              <a:t> מִי יוֹדֵעַ? שִׁבְעָה אֲנִי יוֹדֵעַ: שִׁבְעָה יְמֵי שַׁבָּתָא, שִׁשָּׁה סִדְרֵי מִשְׁנָה, חֲמִשָּׁה חוּמְשֵׁי תוֹרָה, אַרְבַּע אִמָּהוֹת, שְׁלשָׁה אָבוֹת, שְׁנֵי לֻחוֹת הַבְּרִית, אֶחָד אֱלֹהֵינוּ שֶׁבַּשָּׁמַיִם וּבָאָרֶץ.</a:t>
            </a:r>
          </a:p>
          <a:p>
            <a:pPr algn="r"/>
            <a:r>
              <a:rPr lang="he-IL" sz="2200" b="1" dirty="0"/>
              <a:t>שְׁמוֹנָה</a:t>
            </a:r>
            <a:r>
              <a:rPr lang="he-IL" sz="2200" dirty="0"/>
              <a:t> מִי יוֹדֵעַ? שְׁמוֹנָה אֲנִי יוֹדֵעַ: שְׁמוֹנָה יְמֵי מִילָה, שִׁבְעָה יְמֵי שַׁבָּתָא, שִׁשָּׁה סִדְרֵי מִשְׁנָה, חֲמִשָּׁה חוּמְשֵׁי תוֹרָה, אַרְבַּע אִמָּהוֹת, שְׁלשָׁה אָבוֹת, שְׁנֵי לֻחוֹת הַבְּרִית, אֶחָד אֱלֹהֵינוּ שֶׁבַּשָּׁמַיִם וּבָאָרֶץ.</a:t>
            </a:r>
          </a:p>
        </p:txBody>
      </p:sp>
      <p:pic>
        <p:nvPicPr>
          <p:cNvPr id="7" name="Picture 2" descr="Echad Mi Yodea -- Who Knows One -- Hebrew / English ...">
            <a:extLst>
              <a:ext uri="{FF2B5EF4-FFF2-40B4-BE49-F238E27FC236}">
                <a16:creationId xmlns:a16="http://schemas.microsoft.com/office/drawing/2014/main" id="{CBFAC1DE-AC9B-41CB-AA4D-72ADD115CAE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3449" y="3881325"/>
            <a:ext cx="3806362" cy="273256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26F34119-A171-0442-AC7C-A31A003F8C80}"/>
              </a:ext>
            </a:extLst>
          </p:cNvPr>
          <p:cNvSpPr>
            <a:spLocks noGrp="1"/>
          </p:cNvSpPr>
          <p:nvPr>
            <p:ph type="sldNum" sz="quarter" idx="12"/>
          </p:nvPr>
        </p:nvSpPr>
        <p:spPr/>
        <p:txBody>
          <a:bodyPr/>
          <a:lstStyle/>
          <a:p>
            <a:fld id="{DDED6A29-E892-43EE-9CD2-63AC645924D9}" type="slidenum">
              <a:rPr lang="en-US" smtClean="0"/>
              <a:t>89</a:t>
            </a:fld>
            <a:endParaRPr lang="en-US"/>
          </a:p>
        </p:txBody>
      </p:sp>
    </p:spTree>
    <p:extLst>
      <p:ext uri="{BB962C8B-B14F-4D97-AF65-F5344CB8AC3E}">
        <p14:creationId xmlns:p14="http://schemas.microsoft.com/office/powerpoint/2010/main" val="3009685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p:txBody>
          <a:bodyPr/>
          <a:lstStyle/>
          <a:p>
            <a:r>
              <a:rPr lang="en-US" dirty="0"/>
              <a:t>Seder plate</a:t>
            </a:r>
          </a:p>
        </p:txBody>
      </p:sp>
      <p:pic>
        <p:nvPicPr>
          <p:cNvPr id="7" name="Picture 6" descr="A close up of food&#10;&#10;Description automatically generated">
            <a:extLst>
              <a:ext uri="{FF2B5EF4-FFF2-40B4-BE49-F238E27FC236}">
                <a16:creationId xmlns:a16="http://schemas.microsoft.com/office/drawing/2014/main" id="{A3AC2E2B-D5C3-46AF-80DB-494CE76FF1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6939" y="2088625"/>
            <a:ext cx="8298121" cy="4667693"/>
          </a:xfrm>
          <a:prstGeom prst="rect">
            <a:avLst/>
          </a:prstGeom>
        </p:spPr>
      </p:pic>
      <p:pic>
        <p:nvPicPr>
          <p:cNvPr id="1026" name="Picture 2" descr="Passover: Matzah of Love">
            <a:extLst>
              <a:ext uri="{FF2B5EF4-FFF2-40B4-BE49-F238E27FC236}">
                <a16:creationId xmlns:a16="http://schemas.microsoft.com/office/drawing/2014/main" id="{A9B5C2A9-910C-4421-A503-F39752EDDB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79730" y="531492"/>
            <a:ext cx="3853190" cy="334666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40052749-4FC8-4E02-B140-C973F624515B}"/>
              </a:ext>
            </a:extLst>
          </p:cNvPr>
          <p:cNvSpPr txBox="1"/>
          <p:nvPr/>
        </p:nvSpPr>
        <p:spPr>
          <a:xfrm>
            <a:off x="8542148" y="3989254"/>
            <a:ext cx="3221664" cy="369332"/>
          </a:xfrm>
          <a:prstGeom prst="rect">
            <a:avLst/>
          </a:prstGeom>
          <a:noFill/>
        </p:spPr>
        <p:txBody>
          <a:bodyPr wrap="square" rtlCol="0">
            <a:spAutoFit/>
          </a:bodyPr>
          <a:lstStyle/>
          <a:p>
            <a:pPr lvl="0" fontAlgn="base"/>
            <a:r>
              <a:rPr lang="en-US" dirty="0"/>
              <a:t>Matzah, wine, Elijah’s cup</a:t>
            </a:r>
          </a:p>
        </p:txBody>
      </p:sp>
      <p:pic>
        <p:nvPicPr>
          <p:cNvPr id="1028" name="Picture 4" descr="Passover Salt Water Dish Craft - Jewish Moms &amp; Crafters">
            <a:extLst>
              <a:ext uri="{FF2B5EF4-FFF2-40B4-BE49-F238E27FC236}">
                <a16:creationId xmlns:a16="http://schemas.microsoft.com/office/drawing/2014/main" id="{325B5603-D3F6-4231-A8A7-09EBD7A729A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292895"/>
            <a:ext cx="3420140" cy="256510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9135DAB6-1155-4838-874A-039B22089B80}"/>
              </a:ext>
            </a:extLst>
          </p:cNvPr>
          <p:cNvSpPr txBox="1"/>
          <p:nvPr/>
        </p:nvSpPr>
        <p:spPr>
          <a:xfrm>
            <a:off x="489739" y="3804588"/>
            <a:ext cx="1470836" cy="369332"/>
          </a:xfrm>
          <a:prstGeom prst="rect">
            <a:avLst/>
          </a:prstGeom>
          <a:noFill/>
        </p:spPr>
        <p:txBody>
          <a:bodyPr wrap="square" rtlCol="0">
            <a:spAutoFit/>
          </a:bodyPr>
          <a:lstStyle/>
          <a:p>
            <a:pPr lvl="0" fontAlgn="base"/>
            <a:r>
              <a:rPr lang="en-US" dirty="0"/>
              <a:t>Salt water</a:t>
            </a:r>
          </a:p>
        </p:txBody>
      </p:sp>
      <p:sp>
        <p:nvSpPr>
          <p:cNvPr id="3" name="Slide Number Placeholder 2">
            <a:extLst>
              <a:ext uri="{FF2B5EF4-FFF2-40B4-BE49-F238E27FC236}">
                <a16:creationId xmlns:a16="http://schemas.microsoft.com/office/drawing/2014/main" id="{12CEF797-3BC1-CD42-9F26-E0FD21A0FF99}"/>
              </a:ext>
            </a:extLst>
          </p:cNvPr>
          <p:cNvSpPr>
            <a:spLocks noGrp="1"/>
          </p:cNvSpPr>
          <p:nvPr>
            <p:ph type="sldNum" sz="quarter" idx="12"/>
          </p:nvPr>
        </p:nvSpPr>
        <p:spPr/>
        <p:txBody>
          <a:bodyPr/>
          <a:lstStyle/>
          <a:p>
            <a:fld id="{DDED6A29-E892-43EE-9CD2-63AC645924D9}" type="slidenum">
              <a:rPr lang="en-US" smtClean="0"/>
              <a:t>9</a:t>
            </a:fld>
            <a:endParaRPr lang="en-US"/>
          </a:p>
        </p:txBody>
      </p:sp>
      <p:sp>
        <p:nvSpPr>
          <p:cNvPr id="9" name="TextBox 8">
            <a:extLst>
              <a:ext uri="{FF2B5EF4-FFF2-40B4-BE49-F238E27FC236}">
                <a16:creationId xmlns:a16="http://schemas.microsoft.com/office/drawing/2014/main" id="{DEA1E0AE-27E4-F744-BAEE-6CA6AE9CA0AA}"/>
              </a:ext>
            </a:extLst>
          </p:cNvPr>
          <p:cNvSpPr txBox="1"/>
          <p:nvPr/>
        </p:nvSpPr>
        <p:spPr>
          <a:xfrm>
            <a:off x="4732283" y="451230"/>
            <a:ext cx="3166527" cy="1754327"/>
          </a:xfrm>
          <a:prstGeom prst="rect">
            <a:avLst/>
          </a:prstGeom>
          <a:noFill/>
        </p:spPr>
        <p:txBody>
          <a:bodyPr wrap="square" rtlCol="0">
            <a:spAutoFit/>
          </a:bodyPr>
          <a:lstStyle/>
          <a:p>
            <a:r>
              <a:rPr lang="en-US" dirty="0"/>
              <a:t>Many people place a cup of water on the table  to remember Miriam’s well that followed the Israelites through the desert.</a:t>
            </a:r>
          </a:p>
          <a:p>
            <a:endParaRPr lang="en-US" dirty="0"/>
          </a:p>
        </p:txBody>
      </p:sp>
    </p:spTree>
    <p:extLst>
      <p:ext uri="{BB962C8B-B14F-4D97-AF65-F5344CB8AC3E}">
        <p14:creationId xmlns:p14="http://schemas.microsoft.com/office/powerpoint/2010/main" val="36969417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744279"/>
          </a:xfrm>
        </p:spPr>
        <p:txBody>
          <a:bodyPr>
            <a:normAutofit/>
          </a:bodyPr>
          <a:lstStyle/>
          <a:p>
            <a:r>
              <a:rPr lang="en-US" sz="2800" i="1" dirty="0" err="1"/>
              <a:t>Echad</a:t>
            </a:r>
            <a:r>
              <a:rPr lang="en-US" sz="2800" i="1" dirty="0"/>
              <a:t> Mi </a:t>
            </a:r>
            <a:r>
              <a:rPr lang="en-US" sz="2800" i="1" dirty="0" err="1"/>
              <a:t>Yodea</a:t>
            </a:r>
            <a:r>
              <a:rPr lang="en-US" sz="2800" i="1" dirty="0"/>
              <a:t> </a:t>
            </a:r>
            <a:r>
              <a:rPr lang="en-US" sz="2800" dirty="0"/>
              <a:t>- Who Knows One? – part 3</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768867" y="1137684"/>
            <a:ext cx="4207171" cy="4104167"/>
          </a:xfrm>
        </p:spPr>
        <p:txBody>
          <a:bodyPr>
            <a:noAutofit/>
          </a:bodyPr>
          <a:lstStyle/>
          <a:p>
            <a:pPr marL="274320" indent="-457200">
              <a:spcBef>
                <a:spcPts val="0"/>
              </a:spcBef>
              <a:buNone/>
            </a:pPr>
            <a:r>
              <a:rPr lang="en-US" sz="1900" dirty="0"/>
              <a:t>Who knows </a:t>
            </a:r>
            <a:r>
              <a:rPr lang="en-US" sz="1900" b="1" dirty="0"/>
              <a:t>nine</a:t>
            </a:r>
            <a:r>
              <a:rPr lang="en-US" sz="1900" dirty="0"/>
              <a:t>? I know nine: nine are the months of a baby and...</a:t>
            </a:r>
          </a:p>
          <a:p>
            <a:pPr marL="274320" indent="-457200">
              <a:spcBef>
                <a:spcPts val="0"/>
              </a:spcBef>
              <a:buNone/>
            </a:pPr>
            <a:r>
              <a:rPr lang="en-US" sz="1900" dirty="0"/>
              <a:t>Who knows </a:t>
            </a:r>
            <a:r>
              <a:rPr lang="en-US" sz="1900" b="1" dirty="0"/>
              <a:t>ten</a:t>
            </a:r>
            <a:r>
              <a:rPr lang="en-US" sz="1900" dirty="0"/>
              <a:t>? I know ten: ten are THE commandments and...</a:t>
            </a:r>
          </a:p>
          <a:p>
            <a:pPr marL="274320" indent="-457200">
              <a:spcBef>
                <a:spcPts val="0"/>
              </a:spcBef>
              <a:buNone/>
            </a:pPr>
            <a:r>
              <a:rPr lang="en-US" sz="1900" dirty="0"/>
              <a:t>Who knows </a:t>
            </a:r>
            <a:r>
              <a:rPr lang="en-US" sz="1900" b="1" dirty="0"/>
              <a:t>eleven</a:t>
            </a:r>
            <a:r>
              <a:rPr lang="en-US" sz="1900" dirty="0"/>
              <a:t>? I know eleven: eleven are the stars in Joseph's dream...</a:t>
            </a:r>
          </a:p>
          <a:p>
            <a:pPr marL="274320" indent="-457200">
              <a:spcBef>
                <a:spcPts val="0"/>
              </a:spcBef>
              <a:buNone/>
            </a:pPr>
            <a:endParaRPr lang="en-US" sz="2000" dirty="0"/>
          </a:p>
          <a:p>
            <a:pPr marL="274320" indent="-457200">
              <a:spcBef>
                <a:spcPts val="0"/>
              </a:spcBef>
              <a:buNone/>
            </a:pPr>
            <a:endParaRPr lang="en-US" sz="2000" dirty="0"/>
          </a:p>
        </p:txBody>
      </p:sp>
      <p:sp>
        <p:nvSpPr>
          <p:cNvPr id="6" name="TextBox 5">
            <a:extLst>
              <a:ext uri="{FF2B5EF4-FFF2-40B4-BE49-F238E27FC236}">
                <a16:creationId xmlns:a16="http://schemas.microsoft.com/office/drawing/2014/main" id="{A41A89E9-762D-40F3-A861-4B710D3B31AE}"/>
              </a:ext>
            </a:extLst>
          </p:cNvPr>
          <p:cNvSpPr txBox="1"/>
          <p:nvPr/>
        </p:nvSpPr>
        <p:spPr>
          <a:xfrm>
            <a:off x="5050466" y="1051527"/>
            <a:ext cx="5188687" cy="5509200"/>
          </a:xfrm>
          <a:prstGeom prst="rect">
            <a:avLst/>
          </a:prstGeom>
          <a:noFill/>
        </p:spPr>
        <p:txBody>
          <a:bodyPr wrap="square" rtlCol="0">
            <a:spAutoFit/>
          </a:bodyPr>
          <a:lstStyle/>
          <a:p>
            <a:pPr algn="r"/>
            <a:r>
              <a:rPr lang="he-IL" sz="2200" b="1" dirty="0"/>
              <a:t>תִּשְׁעָה</a:t>
            </a:r>
            <a:r>
              <a:rPr lang="he-IL" sz="2200" dirty="0"/>
              <a:t> מִי יוֹדֵעַ? תִּשְׁעָה אֲנִי יוֹדֵעַ: תִּשְׁעָה יַרְחֵי לֵדָה, שְׁמוֹנָה יְמֵי מִילָה, שִׁבְעָה יְמֵי שַׁבָּתָא, שִׁשָּׁה סִדְרֵי מִשְׁנָה, חֲמִשָּׁה חוּמְשֵׁי תוֹרָה, אַרְבַּע אִמָּהוֹת, שְׁלֹשָׁה אָבוֹת, שְׁנֵי לֻחוֹת הַבְּרִית, אֶחָד אֱלֹהֵינוּ שֶׁבַּשָּׁמַיִם וּבָאָרֶץ.</a:t>
            </a:r>
          </a:p>
          <a:p>
            <a:pPr algn="r"/>
            <a:r>
              <a:rPr lang="he-IL" sz="2200" b="1" dirty="0"/>
              <a:t>עֲשָֹרָה</a:t>
            </a:r>
            <a:r>
              <a:rPr lang="he-IL" sz="2200" dirty="0"/>
              <a:t> מִי יוֹדֵעַ? עֲשָֹרָה אֲנִי יוֹדֵעַ: עֲשָׂרָה דִבְּרַיָא, תִּשְׁעָה יַרְחֵי לֵדָה, שְׁמוֹנָה יְמֵי מִילָה, שִׁבְעָה יְמֵי שַׁבָּתָא, שִׁשָּׁה סִדְרֵי מִשְׁנָה, חֲמִשָּׁה חוּמְשֵׁי תוֹרָה, אַרְבַּע אִמָּהוֹת, שְׁלשָׁה אָבוֹת, שְׁנֵי לֻחוֹת הַבְּרִית, אֶחָד אֱלֹהֵינוּ שֶׁבַּשָּׁמַיִם וּבָאָרֶץ. </a:t>
            </a:r>
            <a:endParaRPr lang="en-US" sz="2200" dirty="0"/>
          </a:p>
          <a:p>
            <a:pPr algn="r"/>
            <a:r>
              <a:rPr lang="he-IL" sz="2200" b="1" dirty="0"/>
              <a:t>אַחַד עָשָׂר </a:t>
            </a:r>
            <a:r>
              <a:rPr lang="he-IL" sz="2200" dirty="0"/>
              <a:t>מִי יוֹדֵעַ? אַחַד עָשָׂר אֲנִי יוֹדֵעַ: אַחַד עָשָׂר כּוֹכְבַיָּא, עֲשָׂרָה דִבְּרַיָא, תִּשְׁעָה יַרְחֵי לֵדָה, שְׁמוֹנָה יְמֵי מִילָה, שִׁבְעָה יְמֵי שַׁבָּתָא, שִׁשָּׁה סִדְרֵי מִשְׁנָה, חֲמִשָּׁה חוּמְשֵׁי תוֹרָה, אַרְבַּע אִמָּהוֹת, שְׁלשָׁה אָבוֹת, שְׁנֵי לֻחוֹת הַבְּרִית, אֶחָד אֱלֹהֵינוּ שֶׁבַּשָּׁמַיִם וּבָאָרֶץ.</a:t>
            </a:r>
          </a:p>
        </p:txBody>
      </p:sp>
      <p:pic>
        <p:nvPicPr>
          <p:cNvPr id="8" name="Picture 4" descr="Image result for ten commandments hebrew">
            <a:extLst>
              <a:ext uri="{FF2B5EF4-FFF2-40B4-BE49-F238E27FC236}">
                <a16:creationId xmlns:a16="http://schemas.microsoft.com/office/drawing/2014/main" id="{175A5348-E0C6-4EC6-A644-A4ECA5DFED7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51105" y="4204685"/>
            <a:ext cx="2963952" cy="239857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EBDEFA31-6D1F-F24C-8DB5-5FFAC7DD319D}"/>
              </a:ext>
            </a:extLst>
          </p:cNvPr>
          <p:cNvSpPr>
            <a:spLocks noGrp="1"/>
          </p:cNvSpPr>
          <p:nvPr>
            <p:ph type="sldNum" sz="quarter" idx="12"/>
          </p:nvPr>
        </p:nvSpPr>
        <p:spPr/>
        <p:txBody>
          <a:bodyPr/>
          <a:lstStyle/>
          <a:p>
            <a:fld id="{DDED6A29-E892-43EE-9CD2-63AC645924D9}" type="slidenum">
              <a:rPr lang="en-US" smtClean="0"/>
              <a:t>90</a:t>
            </a:fld>
            <a:endParaRPr lang="en-US"/>
          </a:p>
        </p:txBody>
      </p:sp>
    </p:spTree>
    <p:extLst>
      <p:ext uri="{BB962C8B-B14F-4D97-AF65-F5344CB8AC3E}">
        <p14:creationId xmlns:p14="http://schemas.microsoft.com/office/powerpoint/2010/main" val="36409105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861237"/>
          </a:xfrm>
        </p:spPr>
        <p:txBody>
          <a:bodyPr>
            <a:normAutofit/>
          </a:bodyPr>
          <a:lstStyle/>
          <a:p>
            <a:r>
              <a:rPr lang="en-US" sz="2800" i="1" dirty="0" err="1"/>
              <a:t>Echad</a:t>
            </a:r>
            <a:r>
              <a:rPr lang="en-US" sz="2800" i="1" dirty="0"/>
              <a:t> Mi </a:t>
            </a:r>
            <a:r>
              <a:rPr lang="en-US" sz="2800" i="1" dirty="0" err="1"/>
              <a:t>Yodea</a:t>
            </a:r>
            <a:r>
              <a:rPr lang="en-US" sz="2800" i="1" dirty="0"/>
              <a:t> </a:t>
            </a:r>
            <a:r>
              <a:rPr lang="en-US" sz="2800" dirty="0"/>
              <a:t>- Who Knows One? – part 4</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827457" y="1435394"/>
            <a:ext cx="4765269" cy="4104167"/>
          </a:xfrm>
        </p:spPr>
        <p:txBody>
          <a:bodyPr>
            <a:noAutofit/>
          </a:bodyPr>
          <a:lstStyle/>
          <a:p>
            <a:pPr marL="274320" indent="-457200">
              <a:spcBef>
                <a:spcPts val="0"/>
              </a:spcBef>
              <a:buNone/>
            </a:pPr>
            <a:r>
              <a:rPr lang="en-US" dirty="0"/>
              <a:t>Who knows </a:t>
            </a:r>
            <a:r>
              <a:rPr lang="en-US" b="1" dirty="0"/>
              <a:t>twelve</a:t>
            </a:r>
            <a:r>
              <a:rPr lang="en-US" dirty="0"/>
              <a:t>? I know twelve: twelve are the tribes of </a:t>
            </a:r>
            <a:r>
              <a:rPr lang="en-US" dirty="0" err="1"/>
              <a:t>Yisrael</a:t>
            </a:r>
            <a:r>
              <a:rPr lang="en-US" dirty="0"/>
              <a:t>...</a:t>
            </a:r>
          </a:p>
          <a:p>
            <a:pPr marL="274320" indent="-457200">
              <a:spcBef>
                <a:spcPts val="0"/>
              </a:spcBef>
              <a:buNone/>
            </a:pPr>
            <a:r>
              <a:rPr lang="en-US" dirty="0"/>
              <a:t>Who knows </a:t>
            </a:r>
            <a:r>
              <a:rPr lang="en-US" b="1" dirty="0"/>
              <a:t>thirteen</a:t>
            </a:r>
            <a:r>
              <a:rPr lang="en-US" dirty="0"/>
              <a:t>? I know thirteen: Thirteen are the attributes of God. Twelve are the tribes of </a:t>
            </a:r>
            <a:r>
              <a:rPr lang="en-US" dirty="0" err="1"/>
              <a:t>Yisrael</a:t>
            </a:r>
            <a:r>
              <a:rPr lang="en-US" dirty="0"/>
              <a:t>. Eleven are the stars in Joseph's dream. Ten are THE commandments. Nine are the months before a baby's born. Eight are the days before a baby boy's bris. Seven are the days of the week. Six are the books of the Mishnah. Five are the books of the Torah. Four are the mamas, and three are the papas, and two are tablets that Moshe brought. One is Hashem, one is Hashem, one is Hashem! In the heavens and the earth.</a:t>
            </a:r>
          </a:p>
          <a:p>
            <a:pPr marL="274320" indent="-457200">
              <a:spcBef>
                <a:spcPts val="0"/>
              </a:spcBef>
              <a:buNone/>
            </a:pPr>
            <a:endParaRPr lang="en-US" dirty="0"/>
          </a:p>
          <a:p>
            <a:pPr marL="274320" indent="-457200">
              <a:spcBef>
                <a:spcPts val="0"/>
              </a:spcBef>
              <a:buNone/>
            </a:pPr>
            <a:endParaRPr lang="en-US" dirty="0"/>
          </a:p>
        </p:txBody>
      </p:sp>
      <p:sp>
        <p:nvSpPr>
          <p:cNvPr id="6" name="TextBox 5">
            <a:extLst>
              <a:ext uri="{FF2B5EF4-FFF2-40B4-BE49-F238E27FC236}">
                <a16:creationId xmlns:a16="http://schemas.microsoft.com/office/drawing/2014/main" id="{A41A89E9-762D-40F3-A861-4B710D3B31AE}"/>
              </a:ext>
            </a:extLst>
          </p:cNvPr>
          <p:cNvSpPr txBox="1"/>
          <p:nvPr/>
        </p:nvSpPr>
        <p:spPr>
          <a:xfrm>
            <a:off x="5688420" y="1424761"/>
            <a:ext cx="4877154" cy="4832092"/>
          </a:xfrm>
          <a:prstGeom prst="rect">
            <a:avLst/>
          </a:prstGeom>
          <a:noFill/>
        </p:spPr>
        <p:txBody>
          <a:bodyPr wrap="square" rtlCol="0">
            <a:spAutoFit/>
          </a:bodyPr>
          <a:lstStyle/>
          <a:p>
            <a:pPr algn="r"/>
            <a:r>
              <a:rPr lang="he-IL" sz="2200" b="1" dirty="0"/>
              <a:t>שְׁנֵים עָשָׂר </a:t>
            </a:r>
            <a:r>
              <a:rPr lang="he-IL" sz="2200" dirty="0"/>
              <a:t>מִי יוֹדֵעַ? שְׁנֵים עָשָׂר אֲנִי יוֹדֵעַ: שְׁנֵים עָשָׂר שִׁבְטַיָּא, אַחַד עָשָׂר כּוֹכְבַיָּא, עֲשָׂרָה דִבְּרַיָא, תִּשְׁעָה יַרְחֵי לֵדָה, שְׁמוֹנָה יְמֵי מִילָה, שִׁבְעָה יְמֵי שַׁבָּתָא, שִׁשָּׁה סִדְרֵי מִשְׁנָה, חֲמִשָּׁה חוּמְשֵׁי תוֹרָה, אַרְבַּע אִמָּהוֹת, שְׁלשָׁה אָבוֹת, שְׁנֵי לֻחוֹת הַבְּרִית, אֶחָד אֱלֹהֵינוּ שֶׁבַּשָּׁמַיִם וּבָאָרֶץ.</a:t>
            </a:r>
          </a:p>
          <a:p>
            <a:pPr algn="r"/>
            <a:r>
              <a:rPr lang="he-IL" sz="2200" b="1" dirty="0"/>
              <a:t>שְׁלשָׁה עֶשָׂר </a:t>
            </a:r>
            <a:r>
              <a:rPr lang="he-IL" sz="2200" dirty="0"/>
              <a:t>מִי יוֹדֵעַ? שְׁלשָׁה עָשָׂר אֲנִי יוֹדֵעַ: שְׁלשָׁה עָשָׂר מִדַּיָּא. שְׁנֵים עָשָׂר שִׁבְטַיָּא, אַחַד עָשָׂר כּוֹכְבַיָּא, עֲשָׂרָה דִבְּרַיָא, תִּשְׁעָה יַרְחֵי לֵדָה, שְׁמוֹנָה יְמֵי מִילָה, שִׁבְעָה יְמֵי שַׁבָּתָא, שִׁשָּׁה סִדְרֵי מִשְׁנָה, חֲמִשָּׁה חוּמְשֵׁי תוֹרָה, אַרְבַּע אִמָּהוֹת, שְׁלשָׁה אָבוֹת, שְׁנֵי לֻחוֹת הַבְּרִית, אֶחָד אֱלֹהֵינוּ שֶׁבַּשָּׁמַיִם וּבָאָרֶץ. </a:t>
            </a:r>
          </a:p>
        </p:txBody>
      </p:sp>
      <p:sp>
        <p:nvSpPr>
          <p:cNvPr id="3" name="Slide Number Placeholder 2">
            <a:extLst>
              <a:ext uri="{FF2B5EF4-FFF2-40B4-BE49-F238E27FC236}">
                <a16:creationId xmlns:a16="http://schemas.microsoft.com/office/drawing/2014/main" id="{82B8EAB2-5194-3C41-BF10-4CE216A65EF1}"/>
              </a:ext>
            </a:extLst>
          </p:cNvPr>
          <p:cNvSpPr>
            <a:spLocks noGrp="1"/>
          </p:cNvSpPr>
          <p:nvPr>
            <p:ph type="sldNum" sz="quarter" idx="12"/>
          </p:nvPr>
        </p:nvSpPr>
        <p:spPr/>
        <p:txBody>
          <a:bodyPr/>
          <a:lstStyle/>
          <a:p>
            <a:fld id="{DDED6A29-E892-43EE-9CD2-63AC645924D9}" type="slidenum">
              <a:rPr lang="en-US" smtClean="0"/>
              <a:t>91</a:t>
            </a:fld>
            <a:endParaRPr lang="en-US"/>
          </a:p>
        </p:txBody>
      </p:sp>
    </p:spTree>
    <p:extLst>
      <p:ext uri="{BB962C8B-B14F-4D97-AF65-F5344CB8AC3E}">
        <p14:creationId xmlns:p14="http://schemas.microsoft.com/office/powerpoint/2010/main" val="1884053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396726" y="265814"/>
            <a:ext cx="11398548" cy="1371600"/>
          </a:xfrm>
        </p:spPr>
        <p:txBody>
          <a:bodyPr>
            <a:normAutofit/>
          </a:bodyPr>
          <a:lstStyle/>
          <a:p>
            <a:r>
              <a:rPr lang="en-US" sz="4000" dirty="0"/>
              <a:t>Who Knows One? – </a:t>
            </a:r>
            <a:r>
              <a:rPr lang="en-US" sz="4000" dirty="0" err="1"/>
              <a:t>Bukharian</a:t>
            </a:r>
            <a:r>
              <a:rPr lang="en-US" sz="4000" dirty="0"/>
              <a:t> / Judeo-Tajik</a:t>
            </a:r>
          </a:p>
        </p:txBody>
      </p:sp>
      <p:sp>
        <p:nvSpPr>
          <p:cNvPr id="7" name="Content Placeholder 2">
            <a:extLst>
              <a:ext uri="{FF2B5EF4-FFF2-40B4-BE49-F238E27FC236}">
                <a16:creationId xmlns:a16="http://schemas.microsoft.com/office/drawing/2014/main" id="{B042722E-98C8-4BF5-86FC-768A24437E00}"/>
              </a:ext>
            </a:extLst>
          </p:cNvPr>
          <p:cNvSpPr txBox="1">
            <a:spLocks/>
          </p:cNvSpPr>
          <p:nvPr/>
        </p:nvSpPr>
        <p:spPr>
          <a:xfrm>
            <a:off x="244549" y="1259957"/>
            <a:ext cx="9399181" cy="5332229"/>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spcBef>
                <a:spcPts val="0"/>
              </a:spcBef>
              <a:buNone/>
            </a:pPr>
            <a:r>
              <a:rPr lang="en-US" i="1" dirty="0" err="1"/>
              <a:t>Sezdakhum</a:t>
            </a:r>
            <a:r>
              <a:rPr lang="en-US" i="1" dirty="0"/>
              <a:t> </a:t>
            </a:r>
            <a:r>
              <a:rPr lang="en-US" i="1" dirty="0" err="1"/>
              <a:t>kie</a:t>
            </a:r>
            <a:r>
              <a:rPr lang="en-US" i="1" dirty="0"/>
              <a:t> </a:t>
            </a:r>
            <a:r>
              <a:rPr lang="en-US" i="1" dirty="0" err="1"/>
              <a:t>medonad</a:t>
            </a:r>
            <a:r>
              <a:rPr lang="en-US" i="1" dirty="0"/>
              <a:t>? </a:t>
            </a:r>
            <a:r>
              <a:rPr lang="en-US" dirty="0"/>
              <a:t>[Who knows the thirteenth?]</a:t>
            </a:r>
          </a:p>
          <a:p>
            <a:pPr marL="0" indent="0">
              <a:spcBef>
                <a:spcPts val="0"/>
              </a:spcBef>
              <a:buNone/>
            </a:pPr>
            <a:r>
              <a:rPr lang="en-US" i="1" dirty="0" err="1"/>
              <a:t>Sezdakhum</a:t>
            </a:r>
            <a:r>
              <a:rPr lang="en-US" i="1" dirty="0"/>
              <a:t> man’ </a:t>
            </a:r>
            <a:r>
              <a:rPr lang="en-US" i="1" dirty="0" err="1"/>
              <a:t>medonam</a:t>
            </a:r>
            <a:r>
              <a:rPr lang="en-US" i="1" dirty="0"/>
              <a:t>! </a:t>
            </a:r>
            <a:r>
              <a:rPr lang="en-US" dirty="0"/>
              <a:t>[I know the thirteenth.]</a:t>
            </a:r>
          </a:p>
          <a:p>
            <a:pPr marL="0" indent="0">
              <a:spcBef>
                <a:spcPts val="0"/>
              </a:spcBef>
              <a:buNone/>
            </a:pPr>
            <a:r>
              <a:rPr lang="en-US" i="1" dirty="0" err="1"/>
              <a:t>Sezdakhum</a:t>
            </a:r>
            <a:r>
              <a:rPr lang="en-US" i="1" dirty="0"/>
              <a:t>: </a:t>
            </a:r>
            <a:r>
              <a:rPr lang="en-US" i="1" dirty="0" err="1"/>
              <a:t>sezdah</a:t>
            </a:r>
            <a:r>
              <a:rPr lang="en-US" i="1" dirty="0"/>
              <a:t> </a:t>
            </a:r>
            <a:r>
              <a:rPr lang="en-US" i="1" dirty="0" err="1"/>
              <a:t>khislatcho</a:t>
            </a:r>
            <a:r>
              <a:rPr lang="en-US" i="1" dirty="0"/>
              <a:t>. </a:t>
            </a:r>
            <a:r>
              <a:rPr lang="en-US" dirty="0"/>
              <a:t>[Thirteenth: the 13 Attributes (of God).]</a:t>
            </a:r>
          </a:p>
          <a:p>
            <a:pPr marL="0" indent="0">
              <a:spcBef>
                <a:spcPts val="0"/>
              </a:spcBef>
              <a:buNone/>
            </a:pPr>
            <a:r>
              <a:rPr lang="en-US" i="1" dirty="0" err="1"/>
              <a:t>Duvozdakhum</a:t>
            </a:r>
            <a:r>
              <a:rPr lang="en-US" i="1" dirty="0"/>
              <a:t>: </a:t>
            </a:r>
            <a:r>
              <a:rPr lang="en-US" i="1" dirty="0" err="1"/>
              <a:t>duvozdah</a:t>
            </a:r>
            <a:r>
              <a:rPr lang="en-US" i="1" dirty="0"/>
              <a:t> </a:t>
            </a:r>
            <a:r>
              <a:rPr lang="en-US" i="1" dirty="0" err="1"/>
              <a:t>shivtocho</a:t>
            </a:r>
            <a:r>
              <a:rPr lang="en-US" i="1" dirty="0"/>
              <a:t>. </a:t>
            </a:r>
            <a:r>
              <a:rPr lang="en-US" dirty="0"/>
              <a:t>[Twelfth: the 12 Tribes.]</a:t>
            </a:r>
          </a:p>
          <a:p>
            <a:pPr marL="0" indent="0">
              <a:spcBef>
                <a:spcPts val="0"/>
              </a:spcBef>
              <a:buNone/>
            </a:pPr>
            <a:r>
              <a:rPr lang="en-US" i="1" dirty="0" err="1"/>
              <a:t>Yozdakhum</a:t>
            </a:r>
            <a:r>
              <a:rPr lang="en-US" i="1" dirty="0"/>
              <a:t>: </a:t>
            </a:r>
            <a:r>
              <a:rPr lang="en-US" i="1" dirty="0" err="1"/>
              <a:t>yozdah</a:t>
            </a:r>
            <a:r>
              <a:rPr lang="en-US" i="1" dirty="0"/>
              <a:t> </a:t>
            </a:r>
            <a:r>
              <a:rPr lang="en-US" i="1" dirty="0" err="1"/>
              <a:t>sitoracho</a:t>
            </a:r>
            <a:r>
              <a:rPr lang="en-US" i="1" dirty="0"/>
              <a:t>. </a:t>
            </a:r>
            <a:r>
              <a:rPr lang="en-US" dirty="0"/>
              <a:t>[Eleventh: the 11 Stars </a:t>
            </a:r>
          </a:p>
          <a:p>
            <a:pPr marL="0" indent="0">
              <a:spcBef>
                <a:spcPts val="0"/>
              </a:spcBef>
              <a:buNone/>
            </a:pPr>
            <a:r>
              <a:rPr lang="en-US" dirty="0"/>
              <a:t>					(in Joseph's dream).]</a:t>
            </a:r>
          </a:p>
          <a:p>
            <a:pPr marL="0" indent="0">
              <a:spcBef>
                <a:spcPts val="0"/>
              </a:spcBef>
              <a:buNone/>
            </a:pPr>
            <a:r>
              <a:rPr lang="en-US" i="1" dirty="0" err="1"/>
              <a:t>Dakhumin</a:t>
            </a:r>
            <a:r>
              <a:rPr lang="en-US" i="1" dirty="0"/>
              <a:t>: </a:t>
            </a:r>
            <a:r>
              <a:rPr lang="en-US" i="1" dirty="0" err="1"/>
              <a:t>dakh</a:t>
            </a:r>
            <a:r>
              <a:rPr lang="en-US" i="1" dirty="0"/>
              <a:t> </a:t>
            </a:r>
            <a:r>
              <a:rPr lang="en-US" i="1" dirty="0" err="1"/>
              <a:t>sukhanon</a:t>
            </a:r>
            <a:r>
              <a:rPr lang="en-US" i="1" dirty="0"/>
              <a:t>. </a:t>
            </a:r>
            <a:r>
              <a:rPr lang="en-US" dirty="0"/>
              <a:t>[Tenth: the 10 Utterances </a:t>
            </a:r>
          </a:p>
          <a:p>
            <a:pPr marL="0" indent="0">
              <a:spcBef>
                <a:spcPts val="0"/>
              </a:spcBef>
              <a:buNone/>
            </a:pPr>
            <a:r>
              <a:rPr lang="en-US" dirty="0"/>
              <a:t>					(Commandments).]</a:t>
            </a:r>
          </a:p>
          <a:p>
            <a:pPr marL="0" indent="0">
              <a:spcBef>
                <a:spcPts val="0"/>
              </a:spcBef>
              <a:buNone/>
            </a:pPr>
            <a:r>
              <a:rPr lang="en-US" i="1" dirty="0" err="1"/>
              <a:t>Nokhumin</a:t>
            </a:r>
            <a:r>
              <a:rPr lang="en-US" i="1" dirty="0"/>
              <a:t>: </a:t>
            </a:r>
            <a:r>
              <a:rPr lang="en-US" i="1" dirty="0" err="1"/>
              <a:t>noch</a:t>
            </a:r>
            <a:r>
              <a:rPr lang="en-US" i="1" dirty="0"/>
              <a:t> </a:t>
            </a:r>
            <a:r>
              <a:rPr lang="en-US" i="1" dirty="0" err="1"/>
              <a:t>mochie</a:t>
            </a:r>
            <a:r>
              <a:rPr lang="en-US" i="1" dirty="0"/>
              <a:t> </a:t>
            </a:r>
            <a:r>
              <a:rPr lang="en-US" i="1" dirty="0" err="1"/>
              <a:t>zanon</a:t>
            </a:r>
            <a:r>
              <a:rPr lang="en-US" i="1" dirty="0"/>
              <a:t>. </a:t>
            </a:r>
            <a:r>
              <a:rPr lang="en-US" dirty="0"/>
              <a:t>[Ninth: the nine months of pregnancy.]</a:t>
            </a:r>
          </a:p>
          <a:p>
            <a:pPr marL="0" indent="0">
              <a:spcBef>
                <a:spcPts val="0"/>
              </a:spcBef>
              <a:buNone/>
            </a:pPr>
            <a:r>
              <a:rPr lang="en-US" i="1" dirty="0" err="1"/>
              <a:t>Khashtumin</a:t>
            </a:r>
            <a:r>
              <a:rPr lang="en-US" i="1" dirty="0"/>
              <a:t>: </a:t>
            </a:r>
            <a:r>
              <a:rPr lang="en-US" i="1" dirty="0" err="1"/>
              <a:t>khasht</a:t>
            </a:r>
            <a:r>
              <a:rPr lang="en-US" i="1" dirty="0"/>
              <a:t> </a:t>
            </a:r>
            <a:r>
              <a:rPr lang="en-US" i="1" dirty="0" err="1"/>
              <a:t>rouzi</a:t>
            </a:r>
            <a:r>
              <a:rPr lang="en-US" i="1" dirty="0"/>
              <a:t> </a:t>
            </a:r>
            <a:r>
              <a:rPr lang="en-US" i="1" dirty="0" err="1"/>
              <a:t>millo</a:t>
            </a:r>
            <a:r>
              <a:rPr lang="en-US" i="1" dirty="0"/>
              <a:t>. </a:t>
            </a:r>
            <a:r>
              <a:rPr lang="en-US" dirty="0"/>
              <a:t>[Eighth: the eight days of circumcision.]</a:t>
            </a:r>
          </a:p>
          <a:p>
            <a:pPr marL="0" indent="0">
              <a:spcBef>
                <a:spcPts val="0"/>
              </a:spcBef>
              <a:buNone/>
            </a:pPr>
            <a:r>
              <a:rPr lang="en-US" i="1" dirty="0" err="1"/>
              <a:t>Khaftumin</a:t>
            </a:r>
            <a:r>
              <a:rPr lang="en-US" i="1" dirty="0"/>
              <a:t>: </a:t>
            </a:r>
            <a:r>
              <a:rPr lang="en-US" i="1" dirty="0" err="1"/>
              <a:t>khaft</a:t>
            </a:r>
            <a:r>
              <a:rPr lang="en-US" i="1" dirty="0"/>
              <a:t> </a:t>
            </a:r>
            <a:r>
              <a:rPr lang="en-US" i="1" dirty="0" err="1"/>
              <a:t>rouzi</a:t>
            </a:r>
            <a:r>
              <a:rPr lang="en-US" i="1" dirty="0"/>
              <a:t> </a:t>
            </a:r>
            <a:r>
              <a:rPr lang="en-US" i="1" dirty="0" err="1"/>
              <a:t>khafta</a:t>
            </a:r>
            <a:r>
              <a:rPr lang="en-US" i="1" dirty="0"/>
              <a:t>. </a:t>
            </a:r>
            <a:r>
              <a:rPr lang="en-US" dirty="0"/>
              <a:t>[Seventh: the seven days of the week.]</a:t>
            </a:r>
          </a:p>
          <a:p>
            <a:pPr marL="0" indent="0">
              <a:spcBef>
                <a:spcPts val="0"/>
              </a:spcBef>
              <a:buNone/>
            </a:pPr>
            <a:r>
              <a:rPr lang="en-US" i="1" dirty="0" err="1"/>
              <a:t>Shishtumin</a:t>
            </a:r>
            <a:r>
              <a:rPr lang="en-US" i="1" dirty="0"/>
              <a:t>: </a:t>
            </a:r>
            <a:r>
              <a:rPr lang="en-US" i="1" dirty="0" err="1"/>
              <a:t>shash</a:t>
            </a:r>
            <a:r>
              <a:rPr lang="en-US" i="1" dirty="0"/>
              <a:t> </a:t>
            </a:r>
            <a:r>
              <a:rPr lang="en-US" i="1" dirty="0" err="1"/>
              <a:t>sidrey</a:t>
            </a:r>
            <a:r>
              <a:rPr lang="en-US" i="1" dirty="0"/>
              <a:t> </a:t>
            </a:r>
            <a:r>
              <a:rPr lang="en-US" i="1" dirty="0" err="1"/>
              <a:t>mishno</a:t>
            </a:r>
            <a:r>
              <a:rPr lang="en-US" i="1" dirty="0"/>
              <a:t>. </a:t>
            </a:r>
            <a:r>
              <a:rPr lang="en-US" dirty="0"/>
              <a:t>[Sixth: the six Orders of the Mishnah.]</a:t>
            </a:r>
          </a:p>
          <a:p>
            <a:pPr marL="0" indent="0">
              <a:spcBef>
                <a:spcPts val="0"/>
              </a:spcBef>
              <a:buNone/>
            </a:pPr>
            <a:r>
              <a:rPr lang="en-US" i="1" dirty="0" err="1"/>
              <a:t>Panjumin</a:t>
            </a:r>
            <a:r>
              <a:rPr lang="en-US" i="1" dirty="0"/>
              <a:t>: </a:t>
            </a:r>
            <a:r>
              <a:rPr lang="en-US" i="1" dirty="0" err="1"/>
              <a:t>panj</a:t>
            </a:r>
            <a:r>
              <a:rPr lang="en-US" i="1" dirty="0"/>
              <a:t> </a:t>
            </a:r>
            <a:r>
              <a:rPr lang="en-US" i="1" dirty="0" err="1"/>
              <a:t>sifrey</a:t>
            </a:r>
            <a:r>
              <a:rPr lang="en-US" i="1" dirty="0"/>
              <a:t> Toro. </a:t>
            </a:r>
            <a:r>
              <a:rPr lang="en-US" dirty="0"/>
              <a:t>[Fifth: the five books of Torah.]</a:t>
            </a:r>
          </a:p>
          <a:p>
            <a:pPr marL="0" indent="0">
              <a:spcBef>
                <a:spcPts val="0"/>
              </a:spcBef>
              <a:buNone/>
            </a:pPr>
            <a:r>
              <a:rPr lang="en-US" i="1" dirty="0" err="1"/>
              <a:t>Chorumin</a:t>
            </a:r>
            <a:r>
              <a:rPr lang="en-US" i="1" dirty="0"/>
              <a:t>: </a:t>
            </a:r>
            <a:r>
              <a:rPr lang="en-US" i="1" dirty="0" err="1"/>
              <a:t>chor</a:t>
            </a:r>
            <a:r>
              <a:rPr lang="en-US" i="1" dirty="0"/>
              <a:t>’ </a:t>
            </a:r>
            <a:r>
              <a:rPr lang="en-US" i="1" dirty="0" err="1"/>
              <a:t>modaron</a:t>
            </a:r>
            <a:r>
              <a:rPr lang="en-US" i="1" dirty="0"/>
              <a:t>. </a:t>
            </a:r>
            <a:r>
              <a:rPr lang="en-US" dirty="0"/>
              <a:t>[Fourth: the four Matriarchs.]</a:t>
            </a:r>
          </a:p>
          <a:p>
            <a:pPr marL="0" indent="0">
              <a:spcBef>
                <a:spcPts val="0"/>
              </a:spcBef>
              <a:buNone/>
            </a:pPr>
            <a:r>
              <a:rPr lang="en-US" i="1" dirty="0" err="1"/>
              <a:t>Seyumin</a:t>
            </a:r>
            <a:r>
              <a:rPr lang="en-US" i="1" dirty="0"/>
              <a:t>: </a:t>
            </a:r>
            <a:r>
              <a:rPr lang="en-US" i="1" dirty="0" err="1"/>
              <a:t>se’e</a:t>
            </a:r>
            <a:r>
              <a:rPr lang="en-US" i="1" dirty="0"/>
              <a:t> </a:t>
            </a:r>
            <a:r>
              <a:rPr lang="en-US" i="1" dirty="0" err="1"/>
              <a:t>padaron</a:t>
            </a:r>
            <a:r>
              <a:rPr lang="en-US" i="1" dirty="0"/>
              <a:t>. </a:t>
            </a:r>
            <a:r>
              <a:rPr lang="en-US" dirty="0"/>
              <a:t>[Third: the three Patriarchs.]</a:t>
            </a:r>
          </a:p>
          <a:p>
            <a:pPr marL="0" indent="0">
              <a:spcBef>
                <a:spcPts val="0"/>
              </a:spcBef>
              <a:buNone/>
            </a:pPr>
            <a:r>
              <a:rPr lang="en-US" i="1" dirty="0" err="1"/>
              <a:t>Duyumin</a:t>
            </a:r>
            <a:r>
              <a:rPr lang="en-US" i="1" dirty="0"/>
              <a:t>: </a:t>
            </a:r>
            <a:r>
              <a:rPr lang="en-US" i="1" dirty="0" err="1"/>
              <a:t>du’u</a:t>
            </a:r>
            <a:r>
              <a:rPr lang="en-US" i="1" dirty="0"/>
              <a:t> </a:t>
            </a:r>
            <a:r>
              <a:rPr lang="en-US" i="1" dirty="0" err="1"/>
              <a:t>lavchie</a:t>
            </a:r>
            <a:r>
              <a:rPr lang="en-US" i="1" dirty="0"/>
              <a:t> </a:t>
            </a:r>
            <a:r>
              <a:rPr lang="en-US" i="1" dirty="0" err="1"/>
              <a:t>gavkhar</a:t>
            </a:r>
            <a:r>
              <a:rPr lang="en-US" i="1" dirty="0"/>
              <a:t>. </a:t>
            </a:r>
            <a:r>
              <a:rPr lang="en-US" dirty="0"/>
              <a:t>[Second: the two Tablets of the Covenant.]</a:t>
            </a:r>
          </a:p>
          <a:p>
            <a:pPr marL="0" indent="0">
              <a:spcBef>
                <a:spcPts val="0"/>
              </a:spcBef>
              <a:buNone/>
            </a:pPr>
            <a:r>
              <a:rPr lang="en-US" i="1" dirty="0" err="1"/>
              <a:t>Yakumin</a:t>
            </a:r>
            <a:r>
              <a:rPr lang="en-US" i="1" dirty="0"/>
              <a:t>: </a:t>
            </a:r>
            <a:r>
              <a:rPr lang="en-US" i="1" dirty="0" err="1"/>
              <a:t>Khudoyi</a:t>
            </a:r>
            <a:r>
              <a:rPr lang="en-US" i="1" dirty="0"/>
              <a:t> </a:t>
            </a:r>
            <a:r>
              <a:rPr lang="en-US" i="1" dirty="0" err="1"/>
              <a:t>pabun</a:t>
            </a:r>
            <a:r>
              <a:rPr lang="en-US" i="1" dirty="0"/>
              <a:t> </a:t>
            </a:r>
            <a:r>
              <a:rPr lang="en-US" i="1" dirty="0" err="1"/>
              <a:t>olamin</a:t>
            </a:r>
            <a:r>
              <a:rPr lang="en-US" i="1" dirty="0"/>
              <a:t>. </a:t>
            </a:r>
            <a:r>
              <a:rPr lang="en-US" dirty="0"/>
              <a:t>[First: God, Lord of Heaven and Earth.] </a:t>
            </a:r>
          </a:p>
        </p:txBody>
      </p:sp>
      <p:sp>
        <p:nvSpPr>
          <p:cNvPr id="3" name="Slide Number Placeholder 2">
            <a:extLst>
              <a:ext uri="{FF2B5EF4-FFF2-40B4-BE49-F238E27FC236}">
                <a16:creationId xmlns:a16="http://schemas.microsoft.com/office/drawing/2014/main" id="{2983479F-E558-D549-8E39-855B5A0D2474}"/>
              </a:ext>
            </a:extLst>
          </p:cNvPr>
          <p:cNvSpPr>
            <a:spLocks noGrp="1"/>
          </p:cNvSpPr>
          <p:nvPr>
            <p:ph type="sldNum" sz="quarter" idx="12"/>
          </p:nvPr>
        </p:nvSpPr>
        <p:spPr/>
        <p:txBody>
          <a:bodyPr/>
          <a:lstStyle/>
          <a:p>
            <a:fld id="{DDED6A29-E892-43EE-9CD2-63AC645924D9}" type="slidenum">
              <a:rPr lang="en-US" smtClean="0"/>
              <a:t>92</a:t>
            </a:fld>
            <a:endParaRPr lang="en-US"/>
          </a:p>
        </p:txBody>
      </p:sp>
      <p:pic>
        <p:nvPicPr>
          <p:cNvPr id="4" name="Online Media 3" descr="Yakumin Ki Medonad (Bukharian Jewish version of the traditional Passover song &quot;Echad Mi Yodea&quot;)">
            <a:hlinkClick r:id="" action="ppaction://media"/>
            <a:extLst>
              <a:ext uri="{FF2B5EF4-FFF2-40B4-BE49-F238E27FC236}">
                <a16:creationId xmlns:a16="http://schemas.microsoft.com/office/drawing/2014/main" id="{FA4B7300-8829-344B-A3D5-AA9EA5AAA79B}"/>
              </a:ext>
            </a:extLst>
          </p:cNvPr>
          <p:cNvPicPr>
            <a:picLocks noRot="1" noChangeAspect="1"/>
          </p:cNvPicPr>
          <p:nvPr>
            <a:videoFile r:link="rId1"/>
          </p:nvPr>
        </p:nvPicPr>
        <p:blipFill>
          <a:blip r:embed="rId3"/>
          <a:stretch>
            <a:fillRect/>
          </a:stretch>
        </p:blipFill>
        <p:spPr>
          <a:xfrm>
            <a:off x="8414412" y="2743200"/>
            <a:ext cx="3777588" cy="2134337"/>
          </a:xfrm>
          <a:prstGeom prst="rect">
            <a:avLst/>
          </a:prstGeom>
        </p:spPr>
      </p:pic>
      <p:sp>
        <p:nvSpPr>
          <p:cNvPr id="5" name="TextBox 4">
            <a:extLst>
              <a:ext uri="{FF2B5EF4-FFF2-40B4-BE49-F238E27FC236}">
                <a16:creationId xmlns:a16="http://schemas.microsoft.com/office/drawing/2014/main" id="{E5A385B9-F377-CC41-86DE-06C61B80DB52}"/>
              </a:ext>
            </a:extLst>
          </p:cNvPr>
          <p:cNvSpPr txBox="1"/>
          <p:nvPr/>
        </p:nvSpPr>
        <p:spPr>
          <a:xfrm rot="19973350">
            <a:off x="7740768" y="2220909"/>
            <a:ext cx="1081837" cy="461665"/>
          </a:xfrm>
          <a:prstGeom prst="rect">
            <a:avLst/>
          </a:prstGeom>
          <a:noFill/>
        </p:spPr>
        <p:txBody>
          <a:bodyPr wrap="square" rtlCol="0">
            <a:spAutoFit/>
          </a:bodyPr>
          <a:lstStyle/>
          <a:p>
            <a:r>
              <a:rPr lang="en-US" sz="2400" b="1" dirty="0">
                <a:solidFill>
                  <a:srgbClr val="00B050"/>
                </a:solidFill>
              </a:rPr>
              <a:t>Play &gt;</a:t>
            </a:r>
          </a:p>
        </p:txBody>
      </p:sp>
    </p:spTree>
    <p:extLst>
      <p:ext uri="{BB962C8B-B14F-4D97-AF65-F5344CB8AC3E}">
        <p14:creationId xmlns:p14="http://schemas.microsoft.com/office/powerpoint/2010/main" val="19151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396726" y="265814"/>
            <a:ext cx="11398548" cy="1371600"/>
          </a:xfrm>
        </p:spPr>
        <p:txBody>
          <a:bodyPr>
            <a:normAutofit fontScale="90000"/>
          </a:bodyPr>
          <a:lstStyle/>
          <a:p>
            <a:r>
              <a:rPr lang="en-US" dirty="0"/>
              <a:t>Who Knows One? - Syrian Judeo-Arabic</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258503" y="1376916"/>
            <a:ext cx="2463432" cy="4104167"/>
          </a:xfrm>
        </p:spPr>
        <p:txBody>
          <a:bodyPr>
            <a:noAutofit/>
          </a:bodyPr>
          <a:lstStyle/>
          <a:p>
            <a:pPr marL="0" indent="0">
              <a:spcBef>
                <a:spcPts val="0"/>
              </a:spcBef>
              <a:buNone/>
            </a:pPr>
            <a:r>
              <a:rPr lang="en-US" sz="1600" i="1" dirty="0"/>
              <a:t>Min </a:t>
            </a:r>
            <a:r>
              <a:rPr lang="en-US" sz="1600" i="1" dirty="0" err="1"/>
              <a:t>ya</a:t>
            </a:r>
            <a:r>
              <a:rPr lang="en-US" sz="1600" i="1" dirty="0"/>
              <a:t>‪'</a:t>
            </a:r>
            <a:r>
              <a:rPr lang="en-US" sz="1600" i="1" dirty="0" err="1"/>
              <a:t>elam</a:t>
            </a:r>
            <a:r>
              <a:rPr lang="en-US" sz="1600" i="1" dirty="0"/>
              <a:t> </a:t>
            </a:r>
            <a:r>
              <a:rPr lang="en-US" sz="1600" i="1" dirty="0" err="1"/>
              <a:t>wumin</a:t>
            </a:r>
            <a:r>
              <a:rPr lang="en-US" sz="1600" i="1" dirty="0"/>
              <a:t> </a:t>
            </a:r>
            <a:r>
              <a:rPr lang="en-US" sz="1600" i="1" dirty="0" err="1"/>
              <a:t>yidri</a:t>
            </a:r>
            <a:r>
              <a:rPr lang="en-US" sz="1600" i="1" dirty="0"/>
              <a:t>‪</a:t>
            </a:r>
          </a:p>
          <a:p>
            <a:pPr marL="0" indent="0">
              <a:spcBef>
                <a:spcPts val="0"/>
              </a:spcBef>
              <a:buNone/>
            </a:pPr>
            <a:r>
              <a:rPr lang="en-US" sz="1600" i="1" dirty="0"/>
              <a:t>Allah </a:t>
            </a:r>
            <a:r>
              <a:rPr lang="en-US" sz="1600" i="1" dirty="0" err="1"/>
              <a:t>rab</a:t>
            </a:r>
            <a:r>
              <a:rPr lang="en-US" sz="1600" i="1" dirty="0"/>
              <a:t> el </a:t>
            </a:r>
            <a:r>
              <a:rPr lang="en-US" sz="1600" i="1" dirty="0" err="1"/>
              <a:t>mijalli</a:t>
            </a:r>
            <a:r>
              <a:rPr lang="en-US" sz="1600" i="1" dirty="0"/>
              <a:t>‪</a:t>
            </a:r>
          </a:p>
          <a:p>
            <a:pPr marL="0" indent="0">
              <a:spcBef>
                <a:spcPts val="0"/>
              </a:spcBef>
              <a:buNone/>
            </a:pPr>
            <a:r>
              <a:rPr lang="en-US" sz="1600" i="1" dirty="0" err="1"/>
              <a:t>heda</a:t>
            </a:r>
            <a:r>
              <a:rPr lang="en-US" sz="1600" i="1" dirty="0"/>
              <a:t> </a:t>
            </a:r>
            <a:r>
              <a:rPr lang="en-US" sz="1600" i="1" dirty="0" err="1"/>
              <a:t>hinen</a:t>
            </a:r>
            <a:r>
              <a:rPr lang="en-US" sz="1600" i="1" dirty="0"/>
              <a:t> </a:t>
            </a:r>
            <a:r>
              <a:rPr lang="en-US" sz="1600" i="1" dirty="0" err="1"/>
              <a:t>il</a:t>
            </a:r>
            <a:r>
              <a:rPr lang="en-US" sz="1600" i="1" dirty="0"/>
              <a:t> </a:t>
            </a:r>
            <a:r>
              <a:rPr lang="en-US" sz="1600" i="1" dirty="0" err="1"/>
              <a:t>tleta'ash</a:t>
            </a:r>
            <a:endParaRPr lang="en-US" sz="1600" i="1" dirty="0"/>
          </a:p>
          <a:p>
            <a:pPr marL="0" indent="0">
              <a:spcBef>
                <a:spcPts val="0"/>
              </a:spcBef>
              <a:buNone/>
            </a:pPr>
            <a:r>
              <a:rPr lang="en-US" sz="1600" i="1" dirty="0" err="1"/>
              <a:t>tleta'ash</a:t>
            </a:r>
            <a:r>
              <a:rPr lang="en-US" sz="1600" i="1" dirty="0"/>
              <a:t> </a:t>
            </a:r>
            <a:r>
              <a:rPr lang="en-US" sz="1600" i="1" dirty="0" err="1"/>
              <a:t>il</a:t>
            </a:r>
            <a:r>
              <a:rPr lang="en-US" sz="1600" i="1" dirty="0"/>
              <a:t> bar-</a:t>
            </a:r>
            <a:r>
              <a:rPr lang="en-US" sz="1600" i="1" dirty="0" err="1"/>
              <a:t>misvah</a:t>
            </a:r>
            <a:endParaRPr lang="en-US" sz="1600" i="1" dirty="0"/>
          </a:p>
          <a:p>
            <a:pPr marL="0" indent="0">
              <a:spcBef>
                <a:spcPts val="0"/>
              </a:spcBef>
              <a:buNone/>
            </a:pPr>
            <a:r>
              <a:rPr lang="en-US" sz="1600" i="1" dirty="0" err="1"/>
              <a:t>tna'ash</a:t>
            </a:r>
            <a:r>
              <a:rPr lang="en-US" sz="1600" i="1" dirty="0"/>
              <a:t> </a:t>
            </a:r>
            <a:r>
              <a:rPr lang="en-US" sz="1600" i="1" dirty="0" err="1"/>
              <a:t>shibte</a:t>
            </a:r>
            <a:r>
              <a:rPr lang="en-US" sz="1600" i="1" dirty="0"/>
              <a:t> </a:t>
            </a:r>
            <a:r>
              <a:rPr lang="en-US" sz="1600" i="1" dirty="0" err="1"/>
              <a:t>Yisrael</a:t>
            </a:r>
            <a:endParaRPr lang="en-US" sz="1600" i="1" dirty="0"/>
          </a:p>
          <a:p>
            <a:pPr marL="0" indent="0">
              <a:spcBef>
                <a:spcPts val="0"/>
              </a:spcBef>
              <a:buNone/>
            </a:pPr>
            <a:r>
              <a:rPr lang="en-US" sz="1600" i="1" dirty="0" err="1"/>
              <a:t>hda'ash</a:t>
            </a:r>
            <a:r>
              <a:rPr lang="en-US" sz="1600" i="1" dirty="0"/>
              <a:t> </a:t>
            </a:r>
            <a:r>
              <a:rPr lang="en-US" sz="1600" i="1" dirty="0" err="1"/>
              <a:t>kokab</a:t>
            </a:r>
            <a:r>
              <a:rPr lang="en-US" sz="1600" i="1" dirty="0"/>
              <a:t> </a:t>
            </a:r>
            <a:r>
              <a:rPr lang="en-US" sz="1600" i="1" dirty="0" err="1"/>
              <a:t>bisama</a:t>
            </a:r>
            <a:endParaRPr lang="en-US" sz="1600" i="1" dirty="0"/>
          </a:p>
          <a:p>
            <a:pPr marL="0" indent="0">
              <a:spcBef>
                <a:spcPts val="0"/>
              </a:spcBef>
              <a:buNone/>
            </a:pPr>
            <a:r>
              <a:rPr lang="en-US" sz="1600" i="1" dirty="0"/>
              <a:t>‪'</a:t>
            </a:r>
            <a:r>
              <a:rPr lang="en-US" sz="1600" i="1" dirty="0" err="1"/>
              <a:t>asher</a:t>
            </a:r>
            <a:r>
              <a:rPr lang="en-US" sz="1600" i="1" dirty="0"/>
              <a:t> </a:t>
            </a:r>
            <a:r>
              <a:rPr lang="en-US" sz="1600" i="1" dirty="0" err="1"/>
              <a:t>qilmat</a:t>
            </a:r>
            <a:r>
              <a:rPr lang="en-US" sz="1600" i="1" dirty="0"/>
              <a:t> </a:t>
            </a:r>
            <a:r>
              <a:rPr lang="en-US" sz="1600" i="1" dirty="0" err="1"/>
              <a:t>itorah</a:t>
            </a:r>
            <a:r>
              <a:rPr lang="en-US" sz="1600" i="1" dirty="0"/>
              <a:t>‪</a:t>
            </a:r>
          </a:p>
          <a:p>
            <a:pPr marL="0" indent="0">
              <a:spcBef>
                <a:spcPts val="0"/>
              </a:spcBef>
              <a:buNone/>
            </a:pPr>
            <a:r>
              <a:rPr lang="en-US" sz="1600" i="1" dirty="0" err="1"/>
              <a:t>tisa'at</a:t>
            </a:r>
            <a:r>
              <a:rPr lang="en-US" sz="1600" i="1" dirty="0"/>
              <a:t> </a:t>
            </a:r>
            <a:r>
              <a:rPr lang="en-US" sz="1600" i="1" dirty="0" err="1"/>
              <a:t>ishhor</a:t>
            </a:r>
            <a:r>
              <a:rPr lang="en-US" sz="1600" i="1" dirty="0"/>
              <a:t> </a:t>
            </a:r>
            <a:r>
              <a:rPr lang="en-US" sz="1600" i="1" dirty="0" err="1"/>
              <a:t>il</a:t>
            </a:r>
            <a:r>
              <a:rPr lang="en-US" sz="1600" i="1" dirty="0"/>
              <a:t> </a:t>
            </a:r>
            <a:r>
              <a:rPr lang="en-US" sz="1600" i="1" dirty="0" err="1"/>
              <a:t>hible</a:t>
            </a:r>
            <a:endParaRPr lang="en-US" sz="1600" i="1" dirty="0"/>
          </a:p>
          <a:p>
            <a:pPr marL="0" indent="0">
              <a:spcBef>
                <a:spcPts val="0"/>
              </a:spcBef>
              <a:buNone/>
            </a:pPr>
            <a:r>
              <a:rPr lang="en-US" sz="1600" i="1" dirty="0" err="1"/>
              <a:t>tmint-iyyam</a:t>
            </a:r>
            <a:r>
              <a:rPr lang="en-US" sz="1600" i="1" dirty="0"/>
              <a:t> </a:t>
            </a:r>
            <a:r>
              <a:rPr lang="en-US" sz="1600" i="1" dirty="0" err="1"/>
              <a:t>il</a:t>
            </a:r>
            <a:r>
              <a:rPr lang="en-US" sz="1600" i="1" dirty="0"/>
              <a:t> </a:t>
            </a:r>
            <a:r>
              <a:rPr lang="en-US" sz="1600" i="1" dirty="0" err="1"/>
              <a:t>mila</a:t>
            </a:r>
            <a:endParaRPr lang="en-US" sz="1600" i="1" dirty="0"/>
          </a:p>
          <a:p>
            <a:pPr marL="0" indent="0">
              <a:spcBef>
                <a:spcPts val="0"/>
              </a:spcBef>
              <a:buNone/>
            </a:pPr>
            <a:r>
              <a:rPr lang="en-US" sz="1600" i="1" dirty="0" err="1"/>
              <a:t>sab'at-iyyam</a:t>
            </a:r>
            <a:r>
              <a:rPr lang="en-US" sz="1600" i="1" dirty="0"/>
              <a:t> </a:t>
            </a:r>
            <a:r>
              <a:rPr lang="en-US" sz="1600" i="1" dirty="0" err="1"/>
              <a:t>il</a:t>
            </a:r>
            <a:r>
              <a:rPr lang="en-US" sz="1600" i="1" dirty="0"/>
              <a:t> </a:t>
            </a:r>
            <a:r>
              <a:rPr lang="en-US" sz="1600" i="1" dirty="0" err="1"/>
              <a:t>hupa</a:t>
            </a:r>
            <a:endParaRPr lang="en-US" sz="1600" i="1" dirty="0"/>
          </a:p>
          <a:p>
            <a:pPr marL="0" indent="0">
              <a:spcBef>
                <a:spcPts val="0"/>
              </a:spcBef>
              <a:buNone/>
            </a:pPr>
            <a:r>
              <a:rPr lang="en-US" sz="1600" i="1" dirty="0"/>
              <a:t>site </a:t>
            </a:r>
            <a:r>
              <a:rPr lang="en-US" sz="1600" i="1" dirty="0" err="1"/>
              <a:t>sdadir</a:t>
            </a:r>
            <a:r>
              <a:rPr lang="en-US" sz="1600" i="1" dirty="0"/>
              <a:t> </a:t>
            </a:r>
            <a:r>
              <a:rPr lang="en-US" sz="1600" i="1" dirty="0" err="1"/>
              <a:t>il</a:t>
            </a:r>
            <a:r>
              <a:rPr lang="en-US" sz="1600" i="1" dirty="0"/>
              <a:t> Mishna‪</a:t>
            </a:r>
          </a:p>
          <a:p>
            <a:pPr marL="0" indent="0">
              <a:spcBef>
                <a:spcPts val="0"/>
              </a:spcBef>
              <a:buNone/>
            </a:pPr>
            <a:r>
              <a:rPr lang="en-US" sz="1600" i="1" dirty="0" err="1"/>
              <a:t>khamse</a:t>
            </a:r>
            <a:r>
              <a:rPr lang="en-US" sz="1600" i="1" dirty="0"/>
              <a:t> </a:t>
            </a:r>
            <a:r>
              <a:rPr lang="en-US" sz="1600" i="1" dirty="0" err="1"/>
              <a:t>msahaf</a:t>
            </a:r>
            <a:r>
              <a:rPr lang="en-US" sz="1600" i="1" dirty="0"/>
              <a:t> </a:t>
            </a:r>
            <a:r>
              <a:rPr lang="en-US" sz="1600" i="1" dirty="0" err="1"/>
              <a:t>itorah</a:t>
            </a:r>
            <a:r>
              <a:rPr lang="en-US" sz="1600" i="1" dirty="0"/>
              <a:t>‪.</a:t>
            </a:r>
          </a:p>
          <a:p>
            <a:pPr marL="0" indent="0">
              <a:spcBef>
                <a:spcPts val="0"/>
              </a:spcBef>
              <a:buNone/>
            </a:pPr>
            <a:r>
              <a:rPr lang="en-US" sz="1600" i="1" dirty="0" err="1"/>
              <a:t>Arba'a</a:t>
            </a:r>
            <a:r>
              <a:rPr lang="en-US" sz="1600" i="1" dirty="0"/>
              <a:t> </a:t>
            </a:r>
            <a:r>
              <a:rPr lang="en-US" sz="1600" i="1" dirty="0" err="1"/>
              <a:t>imatna</a:t>
            </a:r>
            <a:endParaRPr lang="en-US" sz="1600" i="1" dirty="0"/>
          </a:p>
          <a:p>
            <a:pPr marL="0" indent="0">
              <a:spcBef>
                <a:spcPts val="0"/>
              </a:spcBef>
              <a:buNone/>
            </a:pPr>
            <a:r>
              <a:rPr lang="en-US" sz="1600" i="1" dirty="0" err="1"/>
              <a:t>wutlate</a:t>
            </a:r>
            <a:r>
              <a:rPr lang="en-US" sz="1600" i="1" dirty="0"/>
              <a:t> </a:t>
            </a:r>
            <a:r>
              <a:rPr lang="en-US" sz="1600" i="1" dirty="0" err="1"/>
              <a:t>abatna</a:t>
            </a:r>
            <a:endParaRPr lang="en-US" sz="1600" i="1" dirty="0"/>
          </a:p>
          <a:p>
            <a:pPr marL="0" indent="0">
              <a:spcBef>
                <a:spcPts val="0"/>
              </a:spcBef>
              <a:buNone/>
            </a:pPr>
            <a:r>
              <a:rPr lang="en-US" sz="1600" i="1" dirty="0" err="1"/>
              <a:t>wutnen</a:t>
            </a:r>
            <a:r>
              <a:rPr lang="en-US" sz="1600" i="1" dirty="0"/>
              <a:t> Musa </a:t>
            </a:r>
            <a:r>
              <a:rPr lang="en-US" sz="1600" i="1" dirty="0" err="1"/>
              <a:t>waAharon</a:t>
            </a:r>
            <a:endParaRPr lang="en-US" sz="1600" i="1" dirty="0"/>
          </a:p>
          <a:p>
            <a:pPr marL="0" indent="0">
              <a:spcBef>
                <a:spcPts val="0"/>
              </a:spcBef>
              <a:buNone/>
            </a:pPr>
            <a:r>
              <a:rPr lang="en-US" sz="1600" i="1" dirty="0" err="1"/>
              <a:t>wahid</a:t>
            </a:r>
            <a:r>
              <a:rPr lang="en-US" sz="1600" i="1" dirty="0"/>
              <a:t> </a:t>
            </a:r>
            <a:r>
              <a:rPr lang="en-US" sz="1600" i="1" dirty="0" err="1"/>
              <a:t>yali</a:t>
            </a:r>
            <a:r>
              <a:rPr lang="en-US" sz="1600" i="1" dirty="0"/>
              <a:t> </a:t>
            </a:r>
            <a:r>
              <a:rPr lang="en-US" sz="1600" i="1" dirty="0" err="1"/>
              <a:t>khalana</a:t>
            </a:r>
            <a:r>
              <a:rPr lang="en-US" sz="1600" i="1" dirty="0"/>
              <a:t>‪,</a:t>
            </a:r>
          </a:p>
          <a:p>
            <a:pPr marL="0" indent="0">
              <a:spcBef>
                <a:spcPts val="0"/>
              </a:spcBef>
              <a:buNone/>
            </a:pPr>
            <a:r>
              <a:rPr lang="en-US" sz="1600" i="1" dirty="0" err="1"/>
              <a:t>Allahu</a:t>
            </a:r>
            <a:r>
              <a:rPr lang="en-US" sz="1600" i="1" dirty="0"/>
              <a:t> </a:t>
            </a:r>
            <a:r>
              <a:rPr lang="en-US" sz="1600" i="1" dirty="0" err="1"/>
              <a:t>Allahu</a:t>
            </a:r>
            <a:r>
              <a:rPr lang="en-US" sz="1600" i="1" dirty="0"/>
              <a:t> la </a:t>
            </a:r>
            <a:r>
              <a:rPr lang="en-US" sz="1600" i="1" dirty="0" err="1"/>
              <a:t>ilahh</a:t>
            </a:r>
            <a:r>
              <a:rPr lang="en-US" sz="1600" i="1" dirty="0"/>
              <a:t> </a:t>
            </a:r>
            <a:r>
              <a:rPr lang="en-US" sz="1600" i="1" dirty="0" err="1"/>
              <a:t>illa</a:t>
            </a:r>
            <a:r>
              <a:rPr lang="en-US" sz="1600" i="1" dirty="0"/>
              <a:t> hu</a:t>
            </a:r>
            <a:endParaRPr lang="en-US" sz="2000" i="1" dirty="0"/>
          </a:p>
        </p:txBody>
      </p:sp>
      <p:sp>
        <p:nvSpPr>
          <p:cNvPr id="6" name="TextBox 5">
            <a:extLst>
              <a:ext uri="{FF2B5EF4-FFF2-40B4-BE49-F238E27FC236}">
                <a16:creationId xmlns:a16="http://schemas.microsoft.com/office/drawing/2014/main" id="{ACE5839B-689A-4D38-89CE-148CCB686136}"/>
              </a:ext>
            </a:extLst>
          </p:cNvPr>
          <p:cNvSpPr txBox="1"/>
          <p:nvPr/>
        </p:nvSpPr>
        <p:spPr>
          <a:xfrm>
            <a:off x="6769164" y="5457308"/>
            <a:ext cx="4901610" cy="369332"/>
          </a:xfrm>
          <a:prstGeom prst="rect">
            <a:avLst/>
          </a:prstGeom>
          <a:noFill/>
        </p:spPr>
        <p:txBody>
          <a:bodyPr wrap="square" rtlCol="0">
            <a:spAutoFit/>
          </a:bodyPr>
          <a:lstStyle/>
          <a:p>
            <a:r>
              <a:rPr lang="en-US" dirty="0"/>
              <a:t>Asher </a:t>
            </a:r>
            <a:r>
              <a:rPr lang="en-US" dirty="0" err="1"/>
              <a:t>Shasho</a:t>
            </a:r>
            <a:r>
              <a:rPr lang="en-US" dirty="0"/>
              <a:t> Levy and Chloe </a:t>
            </a:r>
            <a:r>
              <a:rPr lang="en-US" dirty="0" err="1"/>
              <a:t>Pourmorady</a:t>
            </a:r>
            <a:endParaRPr lang="en-US" dirty="0"/>
          </a:p>
        </p:txBody>
      </p:sp>
      <p:sp>
        <p:nvSpPr>
          <p:cNvPr id="7" name="Content Placeholder 2">
            <a:extLst>
              <a:ext uri="{FF2B5EF4-FFF2-40B4-BE49-F238E27FC236}">
                <a16:creationId xmlns:a16="http://schemas.microsoft.com/office/drawing/2014/main" id="{B042722E-98C8-4BF5-86FC-768A24437E00}"/>
              </a:ext>
            </a:extLst>
          </p:cNvPr>
          <p:cNvSpPr txBox="1">
            <a:spLocks/>
          </p:cNvSpPr>
          <p:nvPr/>
        </p:nvSpPr>
        <p:spPr>
          <a:xfrm>
            <a:off x="2647507" y="1376916"/>
            <a:ext cx="4146698" cy="4104167"/>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spcBef>
                <a:spcPts val="0"/>
              </a:spcBef>
              <a:buNone/>
            </a:pPr>
            <a:r>
              <a:rPr lang="en-US" sz="1600" dirty="0"/>
              <a:t>Who knows, and who understands?</a:t>
            </a:r>
          </a:p>
          <a:p>
            <a:pPr marL="0" indent="0">
              <a:spcBef>
                <a:spcPts val="0"/>
              </a:spcBef>
              <a:buNone/>
            </a:pPr>
            <a:r>
              <a:rPr lang="en-US" sz="1600" dirty="0"/>
              <a:t>God is the master of the revealed universe</a:t>
            </a:r>
          </a:p>
          <a:p>
            <a:pPr marL="0" indent="0">
              <a:spcBef>
                <a:spcPts val="0"/>
              </a:spcBef>
              <a:buNone/>
            </a:pPr>
            <a:r>
              <a:rPr lang="en-US" sz="1600" dirty="0"/>
              <a:t>God is the one and the only Creator.</a:t>
            </a:r>
          </a:p>
          <a:p>
            <a:pPr marL="0" indent="0">
              <a:spcBef>
                <a:spcPts val="0"/>
              </a:spcBef>
              <a:buNone/>
            </a:pPr>
            <a:r>
              <a:rPr lang="en-US" sz="1600" dirty="0"/>
              <a:t>God, God, there is no God but God.</a:t>
            </a:r>
          </a:p>
          <a:p>
            <a:pPr marL="0" indent="0">
              <a:spcBef>
                <a:spcPts val="0"/>
              </a:spcBef>
              <a:buNone/>
            </a:pPr>
            <a:r>
              <a:rPr lang="en-US" sz="1600" dirty="0"/>
              <a:t>Thirteen is bar </a:t>
            </a:r>
            <a:r>
              <a:rPr lang="en-US" sz="1600" dirty="0" err="1"/>
              <a:t>misvah</a:t>
            </a:r>
            <a:endParaRPr lang="en-US" sz="1600" dirty="0"/>
          </a:p>
          <a:p>
            <a:pPr marL="0" indent="0">
              <a:spcBef>
                <a:spcPts val="0"/>
              </a:spcBef>
              <a:buNone/>
            </a:pPr>
            <a:r>
              <a:rPr lang="en-US" sz="1600" dirty="0"/>
              <a:t>twelve tribes of Israel</a:t>
            </a:r>
          </a:p>
          <a:p>
            <a:pPr marL="0" indent="0">
              <a:spcBef>
                <a:spcPts val="0"/>
              </a:spcBef>
              <a:buNone/>
            </a:pPr>
            <a:r>
              <a:rPr lang="en-US" sz="1600" dirty="0"/>
              <a:t>eleven stars in the sky</a:t>
            </a:r>
          </a:p>
          <a:p>
            <a:pPr marL="0" indent="0">
              <a:spcBef>
                <a:spcPts val="0"/>
              </a:spcBef>
              <a:buNone/>
            </a:pPr>
            <a:r>
              <a:rPr lang="en-US" sz="1600" dirty="0"/>
              <a:t>ten commandments</a:t>
            </a:r>
          </a:p>
          <a:p>
            <a:pPr marL="0" indent="0">
              <a:spcBef>
                <a:spcPts val="0"/>
              </a:spcBef>
              <a:buNone/>
            </a:pPr>
            <a:r>
              <a:rPr lang="en-US" sz="1600" dirty="0"/>
              <a:t>nine months of pregnancy</a:t>
            </a:r>
          </a:p>
          <a:p>
            <a:pPr marL="0" indent="0">
              <a:spcBef>
                <a:spcPts val="0"/>
              </a:spcBef>
              <a:buNone/>
            </a:pPr>
            <a:r>
              <a:rPr lang="en-US" sz="1600" dirty="0"/>
              <a:t>eight days for circumcision</a:t>
            </a:r>
          </a:p>
          <a:p>
            <a:pPr marL="0" indent="0">
              <a:spcBef>
                <a:spcPts val="0"/>
              </a:spcBef>
              <a:buNone/>
            </a:pPr>
            <a:r>
              <a:rPr lang="en-US" sz="1600" dirty="0"/>
              <a:t>seven days for </a:t>
            </a:r>
            <a:r>
              <a:rPr lang="en-US" sz="1600" dirty="0" err="1"/>
              <a:t>huppa</a:t>
            </a:r>
            <a:endParaRPr lang="en-US" sz="1600" dirty="0"/>
          </a:p>
          <a:p>
            <a:pPr marL="0" indent="0">
              <a:spcBef>
                <a:spcPts val="0"/>
              </a:spcBef>
              <a:buNone/>
            </a:pPr>
            <a:r>
              <a:rPr lang="en-US" sz="1600" dirty="0"/>
              <a:t>six orders of the Mishna</a:t>
            </a:r>
          </a:p>
          <a:p>
            <a:pPr marL="0" indent="0">
              <a:spcBef>
                <a:spcPts val="0"/>
              </a:spcBef>
              <a:buNone/>
            </a:pPr>
            <a:r>
              <a:rPr lang="en-US" sz="1600" dirty="0"/>
              <a:t>five books of the Torah</a:t>
            </a:r>
          </a:p>
          <a:p>
            <a:pPr marL="0" indent="0">
              <a:spcBef>
                <a:spcPts val="0"/>
              </a:spcBef>
              <a:buNone/>
            </a:pPr>
            <a:r>
              <a:rPr lang="en-US" sz="1600" dirty="0"/>
              <a:t>four mothers</a:t>
            </a:r>
          </a:p>
          <a:p>
            <a:pPr marL="0" indent="0">
              <a:spcBef>
                <a:spcPts val="0"/>
              </a:spcBef>
              <a:buNone/>
            </a:pPr>
            <a:r>
              <a:rPr lang="en-US" sz="1600" dirty="0"/>
              <a:t>three fathers</a:t>
            </a:r>
          </a:p>
          <a:p>
            <a:pPr marL="0" indent="0">
              <a:spcBef>
                <a:spcPts val="0"/>
              </a:spcBef>
              <a:buNone/>
            </a:pPr>
            <a:r>
              <a:rPr lang="en-US" sz="1600" dirty="0"/>
              <a:t>two are Moses and Aaron</a:t>
            </a:r>
          </a:p>
          <a:p>
            <a:pPr marL="0" indent="0">
              <a:spcBef>
                <a:spcPts val="0"/>
              </a:spcBef>
              <a:buNone/>
            </a:pPr>
            <a:r>
              <a:rPr lang="en-US" sz="1600" dirty="0"/>
              <a:t>God is the one and the only Creator.</a:t>
            </a:r>
          </a:p>
          <a:p>
            <a:pPr marL="0" indent="0">
              <a:spcBef>
                <a:spcPts val="0"/>
              </a:spcBef>
              <a:buNone/>
            </a:pPr>
            <a:r>
              <a:rPr lang="en-US" sz="1600" dirty="0"/>
              <a:t>God, God, there is no God but God.</a:t>
            </a:r>
          </a:p>
          <a:p>
            <a:pPr marL="0" indent="0">
              <a:spcBef>
                <a:spcPts val="0"/>
              </a:spcBef>
              <a:buNone/>
            </a:pPr>
            <a:endParaRPr lang="en-US" sz="1600" dirty="0"/>
          </a:p>
          <a:p>
            <a:pPr marL="0" indent="0">
              <a:spcBef>
                <a:spcPts val="0"/>
              </a:spcBef>
              <a:buNone/>
            </a:pPr>
            <a:r>
              <a:rPr lang="en-US" sz="1600" dirty="0"/>
              <a:t>​</a:t>
            </a:r>
            <a:endParaRPr lang="en-US" sz="2000" dirty="0"/>
          </a:p>
        </p:txBody>
      </p:sp>
      <p:sp>
        <p:nvSpPr>
          <p:cNvPr id="4" name="Slide Number Placeholder 3">
            <a:extLst>
              <a:ext uri="{FF2B5EF4-FFF2-40B4-BE49-F238E27FC236}">
                <a16:creationId xmlns:a16="http://schemas.microsoft.com/office/drawing/2014/main" id="{B2868927-0D20-6D45-9DA8-DEEB4AB7FCAA}"/>
              </a:ext>
            </a:extLst>
          </p:cNvPr>
          <p:cNvSpPr>
            <a:spLocks noGrp="1"/>
          </p:cNvSpPr>
          <p:nvPr>
            <p:ph type="sldNum" sz="quarter" idx="12"/>
          </p:nvPr>
        </p:nvSpPr>
        <p:spPr/>
        <p:txBody>
          <a:bodyPr/>
          <a:lstStyle/>
          <a:p>
            <a:fld id="{DDED6A29-E892-43EE-9CD2-63AC645924D9}" type="slidenum">
              <a:rPr lang="en-US" smtClean="0"/>
              <a:t>93</a:t>
            </a:fld>
            <a:endParaRPr lang="en-US"/>
          </a:p>
        </p:txBody>
      </p:sp>
      <p:pic>
        <p:nvPicPr>
          <p:cNvPr id="8" name="Online Media 7" descr="Chloe Pourmorady and Asher Shasho Levy - Judeo Arabic Who Knows One">
            <a:hlinkClick r:id="" action="ppaction://media"/>
            <a:extLst>
              <a:ext uri="{FF2B5EF4-FFF2-40B4-BE49-F238E27FC236}">
                <a16:creationId xmlns:a16="http://schemas.microsoft.com/office/drawing/2014/main" id="{F9A5552D-125A-E546-B202-15AFA1B82A64}"/>
              </a:ext>
            </a:extLst>
          </p:cNvPr>
          <p:cNvPicPr>
            <a:picLocks noRot="1" noChangeAspect="1"/>
          </p:cNvPicPr>
          <p:nvPr>
            <a:videoFile r:link="rId1"/>
          </p:nvPr>
        </p:nvPicPr>
        <p:blipFill>
          <a:blip r:embed="rId3"/>
          <a:stretch>
            <a:fillRect/>
          </a:stretch>
        </p:blipFill>
        <p:spPr>
          <a:xfrm>
            <a:off x="6789401" y="2599272"/>
            <a:ext cx="4861135" cy="2746541"/>
          </a:xfrm>
          <a:prstGeom prst="rect">
            <a:avLst/>
          </a:prstGeom>
        </p:spPr>
      </p:pic>
      <p:sp>
        <p:nvSpPr>
          <p:cNvPr id="10" name="TextBox 9">
            <a:extLst>
              <a:ext uri="{FF2B5EF4-FFF2-40B4-BE49-F238E27FC236}">
                <a16:creationId xmlns:a16="http://schemas.microsoft.com/office/drawing/2014/main" id="{F8A00F8A-2B1D-4A4C-BB8D-873BE435761A}"/>
              </a:ext>
            </a:extLst>
          </p:cNvPr>
          <p:cNvSpPr txBox="1"/>
          <p:nvPr/>
        </p:nvSpPr>
        <p:spPr>
          <a:xfrm rot="19973350">
            <a:off x="5641565" y="3198168"/>
            <a:ext cx="1081837" cy="461665"/>
          </a:xfrm>
          <a:prstGeom prst="rect">
            <a:avLst/>
          </a:prstGeom>
          <a:noFill/>
        </p:spPr>
        <p:txBody>
          <a:bodyPr wrap="square" rtlCol="0">
            <a:spAutoFit/>
          </a:bodyPr>
          <a:lstStyle/>
          <a:p>
            <a:r>
              <a:rPr lang="en-US" sz="2400" b="1" dirty="0">
                <a:solidFill>
                  <a:srgbClr val="00B050"/>
                </a:solidFill>
              </a:rPr>
              <a:t>Play &gt;</a:t>
            </a:r>
          </a:p>
        </p:txBody>
      </p:sp>
    </p:spTree>
    <p:extLst>
      <p:ext uri="{BB962C8B-B14F-4D97-AF65-F5344CB8AC3E}">
        <p14:creationId xmlns:p14="http://schemas.microsoft.com/office/powerpoint/2010/main" val="179603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dirty="0"/>
              <a:t>Who Knows One? - Ladino</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258502" y="1376916"/>
            <a:ext cx="5707471" cy="4104167"/>
          </a:xfrm>
        </p:spPr>
        <p:txBody>
          <a:bodyPr>
            <a:noAutofit/>
          </a:bodyPr>
          <a:lstStyle/>
          <a:p>
            <a:pPr marL="0" indent="0">
              <a:spcBef>
                <a:spcPts val="0"/>
              </a:spcBef>
              <a:buNone/>
            </a:pPr>
            <a:r>
              <a:rPr lang="en-US" sz="1600" i="1" dirty="0"/>
              <a:t>Kien </a:t>
            </a:r>
            <a:r>
              <a:rPr lang="en-US" sz="1600" i="1" dirty="0" err="1"/>
              <a:t>supiense</a:t>
            </a:r>
            <a:r>
              <a:rPr lang="en-US" sz="1600" i="1" dirty="0"/>
              <a:t> </a:t>
            </a:r>
            <a:r>
              <a:rPr lang="en-US" sz="1600" i="1" dirty="0" err="1"/>
              <a:t>i</a:t>
            </a:r>
            <a:r>
              <a:rPr lang="en-US" sz="1600" i="1" dirty="0"/>
              <a:t> </a:t>
            </a:r>
            <a:r>
              <a:rPr lang="en-US" sz="1600" i="1" dirty="0" err="1"/>
              <a:t>entendiense</a:t>
            </a:r>
            <a:r>
              <a:rPr lang="en-US" sz="1600" i="1" dirty="0"/>
              <a:t>? </a:t>
            </a:r>
            <a:r>
              <a:rPr lang="en-US" sz="1600" i="1" dirty="0" err="1"/>
              <a:t>Alavar</a:t>
            </a:r>
            <a:r>
              <a:rPr lang="en-US" sz="1600" i="1" dirty="0"/>
              <a:t> al </a:t>
            </a:r>
            <a:r>
              <a:rPr lang="en-US" sz="1600" i="1" dirty="0" err="1"/>
              <a:t>dyo</a:t>
            </a:r>
            <a:r>
              <a:rPr lang="en-US" sz="1600" i="1" dirty="0"/>
              <a:t> </a:t>
            </a:r>
            <a:r>
              <a:rPr lang="en-US" sz="1600" i="1" dirty="0" err="1"/>
              <a:t>kreyense</a:t>
            </a:r>
            <a:r>
              <a:rPr lang="en-US" sz="1600" i="1" dirty="0"/>
              <a:t>. </a:t>
            </a:r>
            <a:r>
              <a:rPr lang="en-US" sz="1600" dirty="0"/>
              <a:t>[Who knows and understands? Praise God the Creator.] </a:t>
            </a:r>
          </a:p>
          <a:p>
            <a:pPr marL="0" indent="0">
              <a:spcBef>
                <a:spcPts val="0"/>
              </a:spcBef>
              <a:buNone/>
            </a:pPr>
            <a:r>
              <a:rPr lang="en-US" sz="1600" i="1" dirty="0" err="1"/>
              <a:t>Kwalo</a:t>
            </a:r>
            <a:r>
              <a:rPr lang="en-US" sz="1600" i="1" dirty="0"/>
              <a:t> son los </a:t>
            </a:r>
            <a:r>
              <a:rPr lang="en-US" sz="1600" i="1" dirty="0" err="1"/>
              <a:t>TREDJE</a:t>
            </a:r>
            <a:r>
              <a:rPr lang="en-US" sz="1600" i="1" dirty="0"/>
              <a:t>? [What are THIRTEEN?]</a:t>
            </a:r>
          </a:p>
          <a:p>
            <a:pPr marL="0" indent="0">
              <a:spcBef>
                <a:spcPts val="0"/>
              </a:spcBef>
              <a:buNone/>
            </a:pPr>
            <a:r>
              <a:rPr lang="en-US" sz="1600" i="1" dirty="0" err="1"/>
              <a:t>TREDJE</a:t>
            </a:r>
            <a:r>
              <a:rPr lang="en-US" sz="1600" i="1" dirty="0"/>
              <a:t> </a:t>
            </a:r>
            <a:r>
              <a:rPr lang="en-US" sz="1600" i="1" dirty="0" err="1"/>
              <a:t>anyos</a:t>
            </a:r>
            <a:r>
              <a:rPr lang="en-US" sz="1600" i="1" dirty="0"/>
              <a:t> de bar mitzva. </a:t>
            </a:r>
            <a:r>
              <a:rPr lang="en-US" sz="1600" dirty="0"/>
              <a:t>[THIRTEEN years for bar mitzvah.]</a:t>
            </a:r>
          </a:p>
          <a:p>
            <a:pPr marL="0" indent="0">
              <a:spcBef>
                <a:spcPts val="0"/>
              </a:spcBef>
              <a:buNone/>
            </a:pPr>
            <a:r>
              <a:rPr lang="en-US" sz="1600" i="1" dirty="0" err="1"/>
              <a:t>DODJE</a:t>
            </a:r>
            <a:r>
              <a:rPr lang="en-US" sz="1600" i="1" dirty="0"/>
              <a:t> </a:t>
            </a:r>
            <a:r>
              <a:rPr lang="en-US" sz="1600" i="1" dirty="0" err="1"/>
              <a:t>tribus</a:t>
            </a:r>
            <a:r>
              <a:rPr lang="en-US" sz="1600" i="1" dirty="0"/>
              <a:t> de Israel.</a:t>
            </a:r>
            <a:r>
              <a:rPr lang="en-US" sz="1600" dirty="0"/>
              <a:t> [TWELVE tribes of Israel.]</a:t>
            </a:r>
          </a:p>
          <a:p>
            <a:pPr marL="0" indent="0">
              <a:spcBef>
                <a:spcPts val="0"/>
              </a:spcBef>
              <a:buNone/>
            </a:pPr>
            <a:r>
              <a:rPr lang="en-US" sz="1600" i="1" dirty="0" err="1"/>
              <a:t>ONZE</a:t>
            </a:r>
            <a:r>
              <a:rPr lang="en-US" sz="1600" i="1" dirty="0"/>
              <a:t> </a:t>
            </a:r>
            <a:r>
              <a:rPr lang="en-US" sz="1600" i="1" dirty="0" err="1"/>
              <a:t>hermanos</a:t>
            </a:r>
            <a:r>
              <a:rPr lang="en-US" sz="1600" i="1" dirty="0"/>
              <a:t> sin Yosef. </a:t>
            </a:r>
            <a:r>
              <a:rPr lang="en-US" sz="1600" dirty="0"/>
              <a:t>[ELEVEN brothers without Joseph.]</a:t>
            </a:r>
          </a:p>
          <a:p>
            <a:pPr marL="0" indent="0">
              <a:spcBef>
                <a:spcPts val="0"/>
              </a:spcBef>
              <a:buNone/>
            </a:pPr>
            <a:r>
              <a:rPr lang="en-US" sz="1600" i="1" dirty="0" err="1"/>
              <a:t>DYEZ</a:t>
            </a:r>
            <a:r>
              <a:rPr lang="en-US" sz="1600" i="1" dirty="0"/>
              <a:t> los </a:t>
            </a:r>
            <a:r>
              <a:rPr lang="en-US" sz="1600" i="1" dirty="0" err="1"/>
              <a:t>mandamiento</a:t>
            </a:r>
            <a:r>
              <a:rPr lang="en-US" sz="1600" i="1" dirty="0"/>
              <a:t> de la ley.</a:t>
            </a:r>
            <a:r>
              <a:rPr lang="en-US" sz="1600" dirty="0"/>
              <a:t> [TEN commandments of the law.]</a:t>
            </a:r>
          </a:p>
          <a:p>
            <a:pPr marL="0" indent="0">
              <a:spcBef>
                <a:spcPts val="0"/>
              </a:spcBef>
              <a:buNone/>
            </a:pPr>
            <a:r>
              <a:rPr lang="en-US" sz="1600" i="1" dirty="0" err="1"/>
              <a:t>MUEVE</a:t>
            </a:r>
            <a:r>
              <a:rPr lang="en-US" sz="1600" i="1" dirty="0"/>
              <a:t> </a:t>
            </a:r>
            <a:r>
              <a:rPr lang="en-US" sz="1600" i="1" dirty="0" err="1"/>
              <a:t>meses</a:t>
            </a:r>
            <a:r>
              <a:rPr lang="en-US" sz="1600" i="1" dirty="0"/>
              <a:t> de la </a:t>
            </a:r>
            <a:r>
              <a:rPr lang="en-US" sz="1600" i="1" dirty="0" err="1"/>
              <a:t>prenyada</a:t>
            </a:r>
            <a:r>
              <a:rPr lang="en-US" sz="1600" i="1" dirty="0"/>
              <a:t>. </a:t>
            </a:r>
            <a:r>
              <a:rPr lang="en-US" sz="1600" dirty="0"/>
              <a:t>[NINE months of pregnancy.]</a:t>
            </a:r>
          </a:p>
          <a:p>
            <a:pPr marL="0" indent="0">
              <a:spcBef>
                <a:spcPts val="0"/>
              </a:spcBef>
              <a:buNone/>
            </a:pPr>
            <a:r>
              <a:rPr lang="en-US" sz="1600" i="1" dirty="0" err="1"/>
              <a:t>OCHO</a:t>
            </a:r>
            <a:r>
              <a:rPr lang="en-US" sz="1600" i="1" dirty="0"/>
              <a:t> </a:t>
            </a:r>
            <a:r>
              <a:rPr lang="en-US" sz="1600" i="1" dirty="0" err="1"/>
              <a:t>dias</a:t>
            </a:r>
            <a:r>
              <a:rPr lang="en-US" sz="1600" i="1" dirty="0"/>
              <a:t> de la </a:t>
            </a:r>
            <a:r>
              <a:rPr lang="en-US" sz="1600" i="1" dirty="0" err="1"/>
              <a:t>milá</a:t>
            </a:r>
            <a:r>
              <a:rPr lang="en-US" sz="1600" i="1" dirty="0"/>
              <a:t> </a:t>
            </a:r>
            <a:r>
              <a:rPr lang="en-US" sz="1600" dirty="0"/>
              <a:t>[EIGHT days for circumcision.]</a:t>
            </a:r>
          </a:p>
          <a:p>
            <a:pPr marL="0" indent="0">
              <a:spcBef>
                <a:spcPts val="0"/>
              </a:spcBef>
              <a:buNone/>
            </a:pPr>
            <a:r>
              <a:rPr lang="en-US" sz="1600" i="1" dirty="0" err="1"/>
              <a:t>SIETE</a:t>
            </a:r>
            <a:r>
              <a:rPr lang="en-US" sz="1600" i="1" dirty="0"/>
              <a:t> </a:t>
            </a:r>
            <a:r>
              <a:rPr lang="en-US" sz="1600" i="1" dirty="0" err="1"/>
              <a:t>dias</a:t>
            </a:r>
            <a:r>
              <a:rPr lang="en-US" sz="1600" i="1" dirty="0"/>
              <a:t> </a:t>
            </a:r>
            <a:r>
              <a:rPr lang="en-US" sz="1600" i="1" dirty="0" err="1"/>
              <a:t>kon</a:t>
            </a:r>
            <a:r>
              <a:rPr lang="en-US" sz="1600" i="1" dirty="0"/>
              <a:t> </a:t>
            </a:r>
            <a:r>
              <a:rPr lang="en-US" sz="1600" i="1" dirty="0" err="1"/>
              <a:t>shabat</a:t>
            </a:r>
            <a:r>
              <a:rPr lang="en-US" sz="1600" i="1" dirty="0"/>
              <a:t>. </a:t>
            </a:r>
            <a:r>
              <a:rPr lang="en-US" sz="1600" dirty="0"/>
              <a:t>[SEVEN days with Shabbat.] </a:t>
            </a:r>
          </a:p>
          <a:p>
            <a:pPr marL="0" indent="0">
              <a:spcBef>
                <a:spcPts val="0"/>
              </a:spcBef>
              <a:buNone/>
            </a:pPr>
            <a:r>
              <a:rPr lang="en-US" sz="1600" i="1" dirty="0" err="1"/>
              <a:t>SEISH</a:t>
            </a:r>
            <a:r>
              <a:rPr lang="en-US" sz="1600" i="1" dirty="0"/>
              <a:t> </a:t>
            </a:r>
            <a:r>
              <a:rPr lang="en-US" sz="1600" i="1" dirty="0" err="1"/>
              <a:t>dias</a:t>
            </a:r>
            <a:r>
              <a:rPr lang="en-US" sz="1600" i="1" dirty="0"/>
              <a:t> de la </a:t>
            </a:r>
            <a:r>
              <a:rPr lang="en-US" sz="1600" i="1" dirty="0" err="1"/>
              <a:t>semana</a:t>
            </a:r>
            <a:r>
              <a:rPr lang="en-US" sz="1600" i="1" dirty="0"/>
              <a:t>. </a:t>
            </a:r>
            <a:r>
              <a:rPr lang="en-US" sz="1600" dirty="0"/>
              <a:t>[SIX days of the week.] </a:t>
            </a:r>
          </a:p>
          <a:p>
            <a:pPr marL="0" indent="0">
              <a:spcBef>
                <a:spcPts val="0"/>
              </a:spcBef>
              <a:buNone/>
            </a:pPr>
            <a:r>
              <a:rPr lang="en-US" sz="1600" i="1" dirty="0" err="1"/>
              <a:t>SINKO</a:t>
            </a:r>
            <a:r>
              <a:rPr lang="en-US" sz="1600" i="1" dirty="0"/>
              <a:t> </a:t>
            </a:r>
            <a:r>
              <a:rPr lang="en-US" sz="1600" i="1" dirty="0" err="1"/>
              <a:t>livros</a:t>
            </a:r>
            <a:r>
              <a:rPr lang="en-US" sz="1600" i="1" dirty="0"/>
              <a:t> de la ley. </a:t>
            </a:r>
            <a:r>
              <a:rPr lang="en-US" sz="1600" dirty="0"/>
              <a:t>[FIVE books of the law.] </a:t>
            </a:r>
          </a:p>
          <a:p>
            <a:pPr marL="0" indent="0">
              <a:spcBef>
                <a:spcPts val="0"/>
              </a:spcBef>
              <a:buNone/>
            </a:pPr>
            <a:r>
              <a:rPr lang="en-US" sz="1600" i="1" dirty="0" err="1"/>
              <a:t>KWATRO</a:t>
            </a:r>
            <a:r>
              <a:rPr lang="en-US" sz="1600" i="1" dirty="0"/>
              <a:t> </a:t>
            </a:r>
            <a:r>
              <a:rPr lang="en-US" sz="1600" i="1" dirty="0" err="1"/>
              <a:t>madres</a:t>
            </a:r>
            <a:r>
              <a:rPr lang="en-US" sz="1600" i="1" dirty="0"/>
              <a:t> de </a:t>
            </a:r>
            <a:r>
              <a:rPr lang="en-US" sz="1600" i="1" dirty="0" err="1"/>
              <a:t>israel</a:t>
            </a:r>
            <a:r>
              <a:rPr lang="en-US" sz="1600" i="1" dirty="0"/>
              <a:t>. </a:t>
            </a:r>
            <a:r>
              <a:rPr lang="en-US" sz="1600" dirty="0"/>
              <a:t>[FOUR mothers of Israel.] </a:t>
            </a:r>
          </a:p>
          <a:p>
            <a:pPr marL="0" indent="0">
              <a:spcBef>
                <a:spcPts val="0"/>
              </a:spcBef>
              <a:buNone/>
            </a:pPr>
            <a:r>
              <a:rPr lang="en-US" sz="1600" i="1" dirty="0"/>
              <a:t>TRES </a:t>
            </a:r>
            <a:r>
              <a:rPr lang="en-US" sz="1600" i="1" dirty="0" err="1"/>
              <a:t>muestros</a:t>
            </a:r>
            <a:r>
              <a:rPr lang="en-US" sz="1600" i="1" dirty="0"/>
              <a:t> padres son. </a:t>
            </a:r>
            <a:r>
              <a:rPr lang="en-US" sz="1600" dirty="0"/>
              <a:t>[THREE are our fathers.] </a:t>
            </a:r>
          </a:p>
          <a:p>
            <a:pPr marL="0" indent="0">
              <a:spcBef>
                <a:spcPts val="0"/>
              </a:spcBef>
              <a:buNone/>
            </a:pPr>
            <a:r>
              <a:rPr lang="en-US" sz="1600" i="1" dirty="0"/>
              <a:t>DOS Moshe y Aron. </a:t>
            </a:r>
            <a:r>
              <a:rPr lang="en-US" sz="1600" dirty="0"/>
              <a:t>[TWO Moses and Aaron.] </a:t>
            </a:r>
          </a:p>
          <a:p>
            <a:pPr marL="0" indent="0">
              <a:spcBef>
                <a:spcPts val="0"/>
              </a:spcBef>
              <a:buNone/>
            </a:pPr>
            <a:r>
              <a:rPr lang="en-US" sz="1600" i="1" dirty="0"/>
              <a:t>UNO es el </a:t>
            </a:r>
            <a:r>
              <a:rPr lang="en-US" sz="1600" i="1" dirty="0" err="1"/>
              <a:t>kriador</a:t>
            </a:r>
            <a:r>
              <a:rPr lang="en-US" sz="1600" i="1" dirty="0"/>
              <a:t>, </a:t>
            </a:r>
            <a:r>
              <a:rPr lang="en-US" sz="1600" i="1" dirty="0" err="1"/>
              <a:t>baruh</a:t>
            </a:r>
            <a:r>
              <a:rPr lang="en-US" sz="1600" i="1" dirty="0"/>
              <a:t> hu </a:t>
            </a:r>
            <a:r>
              <a:rPr lang="en-US" sz="1600" i="1" dirty="0" err="1"/>
              <a:t>u'varuh</a:t>
            </a:r>
            <a:r>
              <a:rPr lang="en-US" sz="1600" i="1" dirty="0"/>
              <a:t> </a:t>
            </a:r>
            <a:r>
              <a:rPr lang="en-US" sz="1600" i="1" dirty="0" err="1"/>
              <a:t>shemo</a:t>
            </a:r>
            <a:r>
              <a:rPr lang="en-US" sz="1600" i="1" dirty="0"/>
              <a:t>. </a:t>
            </a:r>
            <a:r>
              <a:rPr lang="en-US" sz="1600" dirty="0"/>
              <a:t>[ONE is the Creator, blessed be and his name.]</a:t>
            </a:r>
            <a:endParaRPr lang="en-US" sz="2000" dirty="0"/>
          </a:p>
        </p:txBody>
      </p:sp>
      <p:pic>
        <p:nvPicPr>
          <p:cNvPr id="4" name="Online Media 3" title="LADINO - &quot;quien supiesse e entendiesse&quot;... (para noite de Pￃﾪssach) . Ia'aqob Tsur">
            <a:hlinkClick r:id="" action="ppaction://media"/>
            <a:extLst>
              <a:ext uri="{FF2B5EF4-FFF2-40B4-BE49-F238E27FC236}">
                <a16:creationId xmlns:a16="http://schemas.microsoft.com/office/drawing/2014/main" id="{A250CFD4-3F13-4074-83C9-8A6656146BC9}"/>
              </a:ext>
            </a:extLst>
          </p:cNvPr>
          <p:cNvPicPr>
            <a:picLocks noRot="1" noChangeAspect="1"/>
          </p:cNvPicPr>
          <p:nvPr>
            <a:videoFile r:link="rId1"/>
          </p:nvPr>
        </p:nvPicPr>
        <p:blipFill>
          <a:blip r:embed="rId3"/>
          <a:stretch>
            <a:fillRect/>
          </a:stretch>
        </p:blipFill>
        <p:spPr>
          <a:xfrm>
            <a:off x="6586989" y="2296633"/>
            <a:ext cx="4751085" cy="3560726"/>
          </a:xfrm>
          <a:prstGeom prst="rect">
            <a:avLst/>
          </a:prstGeom>
        </p:spPr>
      </p:pic>
      <p:sp>
        <p:nvSpPr>
          <p:cNvPr id="6" name="TextBox 5">
            <a:extLst>
              <a:ext uri="{FF2B5EF4-FFF2-40B4-BE49-F238E27FC236}">
                <a16:creationId xmlns:a16="http://schemas.microsoft.com/office/drawing/2014/main" id="{ACE5839B-689A-4D38-89CE-148CCB686136}"/>
              </a:ext>
            </a:extLst>
          </p:cNvPr>
          <p:cNvSpPr txBox="1"/>
          <p:nvPr/>
        </p:nvSpPr>
        <p:spPr>
          <a:xfrm>
            <a:off x="7465165" y="5857359"/>
            <a:ext cx="3231190" cy="369332"/>
          </a:xfrm>
          <a:prstGeom prst="rect">
            <a:avLst/>
          </a:prstGeom>
          <a:noFill/>
        </p:spPr>
        <p:txBody>
          <a:bodyPr wrap="square" rtlCol="0">
            <a:spAutoFit/>
          </a:bodyPr>
          <a:lstStyle/>
          <a:p>
            <a:r>
              <a:rPr lang="en-US" dirty="0" err="1"/>
              <a:t>Ya'akov</a:t>
            </a:r>
            <a:r>
              <a:rPr lang="en-US" dirty="0"/>
              <a:t> </a:t>
            </a:r>
            <a:r>
              <a:rPr lang="en-US" dirty="0" err="1"/>
              <a:t>Tsur</a:t>
            </a:r>
            <a:r>
              <a:rPr lang="en-US" dirty="0"/>
              <a:t> Ben </a:t>
            </a:r>
            <a:r>
              <a:rPr lang="en-US" dirty="0" err="1"/>
              <a:t>Ovadiah</a:t>
            </a:r>
            <a:endParaRPr lang="en-US" dirty="0"/>
          </a:p>
        </p:txBody>
      </p:sp>
      <p:sp>
        <p:nvSpPr>
          <p:cNvPr id="3" name="Slide Number Placeholder 2">
            <a:extLst>
              <a:ext uri="{FF2B5EF4-FFF2-40B4-BE49-F238E27FC236}">
                <a16:creationId xmlns:a16="http://schemas.microsoft.com/office/drawing/2014/main" id="{F3F77F09-DBB1-CB4F-9F9E-2F35EF333EDA}"/>
              </a:ext>
            </a:extLst>
          </p:cNvPr>
          <p:cNvSpPr>
            <a:spLocks noGrp="1"/>
          </p:cNvSpPr>
          <p:nvPr>
            <p:ph type="sldNum" sz="quarter" idx="12"/>
          </p:nvPr>
        </p:nvSpPr>
        <p:spPr/>
        <p:txBody>
          <a:bodyPr/>
          <a:lstStyle/>
          <a:p>
            <a:fld id="{DDED6A29-E892-43EE-9CD2-63AC645924D9}" type="slidenum">
              <a:rPr lang="en-US" smtClean="0"/>
              <a:t>94</a:t>
            </a:fld>
            <a:endParaRPr lang="en-US"/>
          </a:p>
        </p:txBody>
      </p:sp>
      <p:sp>
        <p:nvSpPr>
          <p:cNvPr id="7" name="TextBox 6">
            <a:extLst>
              <a:ext uri="{FF2B5EF4-FFF2-40B4-BE49-F238E27FC236}">
                <a16:creationId xmlns:a16="http://schemas.microsoft.com/office/drawing/2014/main" id="{8299575D-C61E-3547-96D3-E0D2A9CA60D7}"/>
              </a:ext>
            </a:extLst>
          </p:cNvPr>
          <p:cNvSpPr txBox="1"/>
          <p:nvPr/>
        </p:nvSpPr>
        <p:spPr>
          <a:xfrm rot="19973350">
            <a:off x="5555081" y="2327234"/>
            <a:ext cx="1081837" cy="461665"/>
          </a:xfrm>
          <a:prstGeom prst="rect">
            <a:avLst/>
          </a:prstGeom>
          <a:noFill/>
        </p:spPr>
        <p:txBody>
          <a:bodyPr wrap="square" rtlCol="0">
            <a:spAutoFit/>
          </a:bodyPr>
          <a:lstStyle/>
          <a:p>
            <a:r>
              <a:rPr lang="en-US" sz="2400" b="1" dirty="0">
                <a:solidFill>
                  <a:srgbClr val="00B050"/>
                </a:solidFill>
              </a:rPr>
              <a:t>Play &gt;</a:t>
            </a:r>
          </a:p>
        </p:txBody>
      </p:sp>
    </p:spTree>
    <p:extLst>
      <p:ext uri="{BB962C8B-B14F-4D97-AF65-F5344CB8AC3E}">
        <p14:creationId xmlns:p14="http://schemas.microsoft.com/office/powerpoint/2010/main" val="130843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800" y="265814"/>
            <a:ext cx="10512056" cy="1371600"/>
          </a:xfrm>
        </p:spPr>
        <p:txBody>
          <a:bodyPr>
            <a:normAutofit/>
          </a:bodyPr>
          <a:lstStyle/>
          <a:p>
            <a:r>
              <a:rPr lang="en-US" dirty="0"/>
              <a:t>Who Knows One? - Yiddish</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396726" y="1376916"/>
            <a:ext cx="6101540" cy="4104167"/>
          </a:xfrm>
        </p:spPr>
        <p:txBody>
          <a:bodyPr>
            <a:noAutofit/>
          </a:bodyPr>
          <a:lstStyle/>
          <a:p>
            <a:pPr marL="0" indent="0">
              <a:lnSpc>
                <a:spcPct val="110000"/>
              </a:lnSpc>
              <a:spcBef>
                <a:spcPts val="0"/>
              </a:spcBef>
              <a:buNone/>
            </a:pPr>
            <a:r>
              <a:rPr lang="en-US" sz="1500" i="1" dirty="0"/>
              <a:t>Mu </a:t>
            </a:r>
            <a:r>
              <a:rPr lang="en-US" sz="1500" i="1" dirty="0" err="1"/>
              <a:t>asapru</a:t>
            </a:r>
            <a:r>
              <a:rPr lang="en-US" sz="1500" i="1" dirty="0"/>
              <a:t>, mu </a:t>
            </a:r>
            <a:r>
              <a:rPr lang="en-US" sz="1500" i="1" dirty="0" err="1"/>
              <a:t>adabru</a:t>
            </a:r>
            <a:r>
              <a:rPr lang="en-US" sz="1500" i="1" dirty="0"/>
              <a:t>, ay day, ay day, yam da day </a:t>
            </a:r>
            <a:r>
              <a:rPr lang="en-US" sz="1500" i="1" dirty="0" err="1"/>
              <a:t>day</a:t>
            </a:r>
            <a:r>
              <a:rPr lang="en-US" sz="1500" i="1" dirty="0"/>
              <a:t> </a:t>
            </a:r>
            <a:r>
              <a:rPr lang="en-US" sz="1500" i="1" dirty="0" err="1"/>
              <a:t>day</a:t>
            </a:r>
            <a:r>
              <a:rPr lang="en-US" sz="1500" i="1" dirty="0"/>
              <a:t>.</a:t>
            </a:r>
          </a:p>
          <a:p>
            <a:pPr marL="0" indent="0">
              <a:lnSpc>
                <a:spcPct val="110000"/>
              </a:lnSpc>
              <a:spcBef>
                <a:spcPts val="0"/>
              </a:spcBef>
              <a:buNone/>
            </a:pPr>
            <a:r>
              <a:rPr lang="en-US" sz="1500" i="1" dirty="0"/>
              <a:t>​Ver ken </a:t>
            </a:r>
            <a:r>
              <a:rPr lang="en-US" sz="1500" i="1" dirty="0" err="1"/>
              <a:t>zogn</a:t>
            </a:r>
            <a:r>
              <a:rPr lang="en-US" sz="1500" i="1" dirty="0"/>
              <a:t> </a:t>
            </a:r>
            <a:r>
              <a:rPr lang="en-US" sz="1500" i="1" dirty="0" err="1"/>
              <a:t>ver</a:t>
            </a:r>
            <a:r>
              <a:rPr lang="en-US" sz="1500" i="1" dirty="0"/>
              <a:t> ken </a:t>
            </a:r>
            <a:r>
              <a:rPr lang="en-US" sz="1500" i="1" dirty="0" err="1"/>
              <a:t>redn</a:t>
            </a:r>
            <a:r>
              <a:rPr lang="en-US" sz="1500" i="1" dirty="0"/>
              <a:t> </a:t>
            </a:r>
            <a:r>
              <a:rPr lang="en-US" sz="1500" i="1" dirty="0" err="1"/>
              <a:t>vos</a:t>
            </a:r>
            <a:r>
              <a:rPr lang="en-US" sz="1500" i="1" dirty="0"/>
              <a:t> di </a:t>
            </a:r>
            <a:r>
              <a:rPr lang="en-US" sz="1500" i="1" dirty="0" err="1"/>
              <a:t>DRAYTSN</a:t>
            </a:r>
            <a:r>
              <a:rPr lang="en-US" sz="1500" i="1" dirty="0"/>
              <a:t> </a:t>
            </a:r>
            <a:r>
              <a:rPr lang="en-US" sz="1500" i="1" dirty="0" err="1"/>
              <a:t>batayt</a:t>
            </a:r>
            <a:r>
              <a:rPr lang="en-US" sz="1500" i="1" dirty="0"/>
              <a:t>? </a:t>
            </a:r>
            <a:r>
              <a:rPr lang="en-US" sz="1500" dirty="0"/>
              <a:t>[Who can say what THIRTEEN means?] </a:t>
            </a:r>
          </a:p>
          <a:p>
            <a:pPr marL="0" indent="0">
              <a:lnSpc>
                <a:spcPct val="110000"/>
              </a:lnSpc>
              <a:spcBef>
                <a:spcPts val="0"/>
              </a:spcBef>
              <a:buNone/>
            </a:pPr>
            <a:r>
              <a:rPr lang="en-US" sz="1500" i="1" dirty="0" err="1"/>
              <a:t>DRAYTSN</a:t>
            </a:r>
            <a:r>
              <a:rPr lang="en-US" sz="1500" i="1" dirty="0"/>
              <a:t> </a:t>
            </a:r>
            <a:r>
              <a:rPr lang="en-US" sz="1500" i="1" dirty="0" err="1"/>
              <a:t>iz</a:t>
            </a:r>
            <a:r>
              <a:rPr lang="en-US" sz="1500" i="1" dirty="0"/>
              <a:t> men bar </a:t>
            </a:r>
            <a:r>
              <a:rPr lang="en-US" sz="1500" i="1" dirty="0" err="1"/>
              <a:t>mitsve</a:t>
            </a:r>
            <a:r>
              <a:rPr lang="en-US" sz="1500" i="1" dirty="0"/>
              <a:t>. </a:t>
            </a:r>
            <a:r>
              <a:rPr lang="en-US" sz="1500" dirty="0"/>
              <a:t>[THIRTEEN, one is a bar mitzvah.]</a:t>
            </a:r>
          </a:p>
          <a:p>
            <a:pPr marL="0" indent="0">
              <a:lnSpc>
                <a:spcPct val="110000"/>
              </a:lnSpc>
              <a:spcBef>
                <a:spcPts val="0"/>
              </a:spcBef>
              <a:buNone/>
            </a:pPr>
            <a:r>
              <a:rPr lang="en-US" sz="1500" i="1" dirty="0" err="1"/>
              <a:t>TSVELF</a:t>
            </a:r>
            <a:r>
              <a:rPr lang="en-US" sz="1500" i="1" dirty="0"/>
              <a:t> </a:t>
            </a:r>
            <a:r>
              <a:rPr lang="en-US" sz="1500" i="1" dirty="0" err="1"/>
              <a:t>zenen</a:t>
            </a:r>
            <a:r>
              <a:rPr lang="en-US" sz="1500" i="1" dirty="0"/>
              <a:t> di </a:t>
            </a:r>
            <a:r>
              <a:rPr lang="en-US" sz="1500" i="1" dirty="0" err="1"/>
              <a:t>shvotim</a:t>
            </a:r>
            <a:r>
              <a:rPr lang="en-US" sz="1500" i="1" dirty="0"/>
              <a:t>.</a:t>
            </a:r>
            <a:r>
              <a:rPr lang="en-US" sz="1500" dirty="0"/>
              <a:t> [TWELVE, those are the tribes.]</a:t>
            </a:r>
          </a:p>
          <a:p>
            <a:pPr marL="0" indent="0">
              <a:lnSpc>
                <a:spcPct val="110000"/>
              </a:lnSpc>
              <a:spcBef>
                <a:spcPts val="0"/>
              </a:spcBef>
              <a:buNone/>
            </a:pPr>
            <a:r>
              <a:rPr lang="en-US" sz="1500" i="1" dirty="0"/>
              <a:t>ELF </a:t>
            </a:r>
            <a:r>
              <a:rPr lang="en-US" sz="1500" i="1" dirty="0" err="1"/>
              <a:t>ZENEN</a:t>
            </a:r>
            <a:r>
              <a:rPr lang="en-US" sz="1500" i="1" dirty="0"/>
              <a:t> di </a:t>
            </a:r>
            <a:r>
              <a:rPr lang="en-US" sz="1500" i="1" dirty="0" err="1"/>
              <a:t>shtern</a:t>
            </a:r>
            <a:r>
              <a:rPr lang="en-US" sz="1500" i="1" dirty="0"/>
              <a:t>. </a:t>
            </a:r>
            <a:r>
              <a:rPr lang="en-US" sz="1500" dirty="0"/>
              <a:t>[ELEVEN, those are the stars.]</a:t>
            </a:r>
          </a:p>
          <a:p>
            <a:pPr marL="0" indent="0">
              <a:lnSpc>
                <a:spcPct val="110000"/>
              </a:lnSpc>
              <a:spcBef>
                <a:spcPts val="0"/>
              </a:spcBef>
              <a:buNone/>
            </a:pPr>
            <a:r>
              <a:rPr lang="en-US" sz="1500" i="1" dirty="0" err="1"/>
              <a:t>TSEN</a:t>
            </a:r>
            <a:r>
              <a:rPr lang="en-US" sz="1500" i="1" dirty="0"/>
              <a:t> </a:t>
            </a:r>
            <a:r>
              <a:rPr lang="en-US" sz="1500" i="1" dirty="0" err="1"/>
              <a:t>zenen</a:t>
            </a:r>
            <a:r>
              <a:rPr lang="en-US" sz="1500" i="1" dirty="0"/>
              <a:t> di </a:t>
            </a:r>
            <a:r>
              <a:rPr lang="en-US" sz="1500" i="1" dirty="0" err="1"/>
              <a:t>gebot</a:t>
            </a:r>
            <a:r>
              <a:rPr lang="en-US" sz="1500" i="1" dirty="0"/>
              <a:t>.</a:t>
            </a:r>
            <a:r>
              <a:rPr lang="en-US" sz="1500" dirty="0"/>
              <a:t> [TEN, those are the Commandments.]</a:t>
            </a:r>
          </a:p>
          <a:p>
            <a:pPr marL="0" indent="0">
              <a:lnSpc>
                <a:spcPct val="110000"/>
              </a:lnSpc>
              <a:spcBef>
                <a:spcPts val="0"/>
              </a:spcBef>
              <a:buNone/>
            </a:pPr>
            <a:r>
              <a:rPr lang="en-US" sz="1500" i="1" dirty="0" err="1"/>
              <a:t>NAYN</a:t>
            </a:r>
            <a:r>
              <a:rPr lang="en-US" sz="1500" i="1" dirty="0"/>
              <a:t> </a:t>
            </a:r>
            <a:r>
              <a:rPr lang="en-US" sz="1500" i="1" dirty="0" err="1"/>
              <a:t>zenen</a:t>
            </a:r>
            <a:r>
              <a:rPr lang="en-US" sz="1500" i="1" dirty="0"/>
              <a:t> </a:t>
            </a:r>
            <a:r>
              <a:rPr lang="en-US" sz="1500" i="1" dirty="0" err="1"/>
              <a:t>khedoshim</a:t>
            </a:r>
            <a:r>
              <a:rPr lang="en-US" sz="1500" i="1" dirty="0"/>
              <a:t> </a:t>
            </a:r>
            <a:r>
              <a:rPr lang="en-US" sz="1500" i="1" dirty="0" err="1"/>
              <a:t>trogt</a:t>
            </a:r>
            <a:r>
              <a:rPr lang="en-US" sz="1500" i="1" dirty="0"/>
              <a:t> men. </a:t>
            </a:r>
            <a:r>
              <a:rPr lang="en-US" sz="1500" dirty="0"/>
              <a:t>[NINE those are the months you're carried.]</a:t>
            </a:r>
          </a:p>
          <a:p>
            <a:pPr marL="0" indent="0">
              <a:lnSpc>
                <a:spcPct val="110000"/>
              </a:lnSpc>
              <a:spcBef>
                <a:spcPts val="0"/>
              </a:spcBef>
              <a:buNone/>
            </a:pPr>
            <a:r>
              <a:rPr lang="en-US" sz="1500" i="1" dirty="0" err="1"/>
              <a:t>AKHT</a:t>
            </a:r>
            <a:r>
              <a:rPr lang="en-US" sz="1500" i="1" dirty="0"/>
              <a:t> </a:t>
            </a:r>
            <a:r>
              <a:rPr lang="en-US" sz="1500" i="1" dirty="0" err="1"/>
              <a:t>teg</a:t>
            </a:r>
            <a:r>
              <a:rPr lang="en-US" sz="1500" i="1" dirty="0"/>
              <a:t> </a:t>
            </a:r>
            <a:r>
              <a:rPr lang="en-US" sz="1500" i="1" dirty="0" err="1"/>
              <a:t>iz</a:t>
            </a:r>
            <a:r>
              <a:rPr lang="en-US" sz="1500" i="1" dirty="0"/>
              <a:t> der bris. </a:t>
            </a:r>
            <a:r>
              <a:rPr lang="en-US" sz="1500" dirty="0"/>
              <a:t>[EIGHT days is the bris.]</a:t>
            </a:r>
          </a:p>
          <a:p>
            <a:pPr marL="0" indent="0">
              <a:lnSpc>
                <a:spcPct val="110000"/>
              </a:lnSpc>
              <a:spcBef>
                <a:spcPts val="0"/>
              </a:spcBef>
              <a:buNone/>
            </a:pPr>
            <a:r>
              <a:rPr lang="en-US" sz="1500" dirty="0"/>
              <a:t>​</a:t>
            </a:r>
            <a:r>
              <a:rPr lang="en-US" sz="1500" i="1" dirty="0" err="1"/>
              <a:t>ZIBN</a:t>
            </a:r>
            <a:r>
              <a:rPr lang="en-US" sz="1500" i="1" dirty="0"/>
              <a:t> </a:t>
            </a:r>
            <a:r>
              <a:rPr lang="en-US" sz="1500" i="1" dirty="0" err="1"/>
              <a:t>zenen</a:t>
            </a:r>
            <a:r>
              <a:rPr lang="en-US" sz="1500" i="1" dirty="0"/>
              <a:t> di </a:t>
            </a:r>
            <a:r>
              <a:rPr lang="en-US" sz="1500" i="1" dirty="0" err="1"/>
              <a:t>vokh-teg</a:t>
            </a:r>
            <a:r>
              <a:rPr lang="en-US" sz="1500" i="1" dirty="0"/>
              <a:t>. </a:t>
            </a:r>
            <a:r>
              <a:rPr lang="en-US" sz="1500" dirty="0"/>
              <a:t>[SEVEN, those are the weekdays.] </a:t>
            </a:r>
          </a:p>
          <a:p>
            <a:pPr marL="0" indent="0">
              <a:lnSpc>
                <a:spcPct val="110000"/>
              </a:lnSpc>
              <a:spcBef>
                <a:spcPts val="0"/>
              </a:spcBef>
              <a:buNone/>
            </a:pPr>
            <a:r>
              <a:rPr lang="en-US" sz="1500" i="1" dirty="0" err="1"/>
              <a:t>ZEKS</a:t>
            </a:r>
            <a:r>
              <a:rPr lang="en-US" sz="1500" i="1" dirty="0"/>
              <a:t> </a:t>
            </a:r>
            <a:r>
              <a:rPr lang="en-US" sz="1500" i="1" dirty="0" err="1"/>
              <a:t>zenen</a:t>
            </a:r>
            <a:r>
              <a:rPr lang="en-US" sz="1500" i="1" dirty="0"/>
              <a:t> </a:t>
            </a:r>
            <a:r>
              <a:rPr lang="en-US" sz="1500" i="1" dirty="0" err="1"/>
              <a:t>mishnayes</a:t>
            </a:r>
            <a:r>
              <a:rPr lang="en-US" sz="1500" i="1" dirty="0"/>
              <a:t>. </a:t>
            </a:r>
            <a:r>
              <a:rPr lang="en-US" sz="1500" dirty="0"/>
              <a:t>[SIX, those are the books of the Mishnah.] </a:t>
            </a:r>
          </a:p>
          <a:p>
            <a:pPr marL="0" indent="0">
              <a:lnSpc>
                <a:spcPct val="110000"/>
              </a:lnSpc>
              <a:spcBef>
                <a:spcPts val="0"/>
              </a:spcBef>
              <a:buNone/>
            </a:pPr>
            <a:r>
              <a:rPr lang="en-US" sz="1500" i="1" dirty="0" err="1"/>
              <a:t>FINF</a:t>
            </a:r>
            <a:r>
              <a:rPr lang="en-US" sz="1500" i="1" dirty="0"/>
              <a:t> </a:t>
            </a:r>
            <a:r>
              <a:rPr lang="en-US" sz="1500" i="1" dirty="0" err="1"/>
              <a:t>zenen</a:t>
            </a:r>
            <a:r>
              <a:rPr lang="en-US" sz="1500" i="1" dirty="0"/>
              <a:t> </a:t>
            </a:r>
            <a:r>
              <a:rPr lang="en-US" sz="1500" i="1" dirty="0" err="1"/>
              <a:t>khamushim</a:t>
            </a:r>
            <a:r>
              <a:rPr lang="en-US" sz="1500" i="1" dirty="0"/>
              <a:t>. </a:t>
            </a:r>
            <a:r>
              <a:rPr lang="en-US" sz="1500" dirty="0"/>
              <a:t>[FIVE, those are the books of the Torah.] </a:t>
            </a:r>
          </a:p>
          <a:p>
            <a:pPr marL="0" indent="0">
              <a:lnSpc>
                <a:spcPct val="110000"/>
              </a:lnSpc>
              <a:spcBef>
                <a:spcPts val="0"/>
              </a:spcBef>
              <a:buNone/>
            </a:pPr>
            <a:r>
              <a:rPr lang="en-US" sz="1500" i="1" dirty="0"/>
              <a:t>FIR </a:t>
            </a:r>
            <a:r>
              <a:rPr lang="en-US" sz="1500" i="1" dirty="0" err="1"/>
              <a:t>zenen</a:t>
            </a:r>
            <a:r>
              <a:rPr lang="en-US" sz="1500" i="1" dirty="0"/>
              <a:t> di </a:t>
            </a:r>
            <a:r>
              <a:rPr lang="en-US" sz="1500" i="1" dirty="0" err="1"/>
              <a:t>imoes</a:t>
            </a:r>
            <a:r>
              <a:rPr lang="en-US" sz="1500" i="1" dirty="0"/>
              <a:t> (</a:t>
            </a:r>
            <a:r>
              <a:rPr lang="en-US" sz="1500" i="1" dirty="0" err="1"/>
              <a:t>mames</a:t>
            </a:r>
            <a:r>
              <a:rPr lang="en-US" sz="1500" i="1" dirty="0"/>
              <a:t>). </a:t>
            </a:r>
            <a:r>
              <a:rPr lang="en-US" sz="1500" dirty="0"/>
              <a:t>[FOUR, those are the mothers.] </a:t>
            </a:r>
          </a:p>
          <a:p>
            <a:pPr marL="0" indent="0">
              <a:lnSpc>
                <a:spcPct val="110000"/>
              </a:lnSpc>
              <a:spcBef>
                <a:spcPts val="0"/>
              </a:spcBef>
              <a:buNone/>
            </a:pPr>
            <a:r>
              <a:rPr lang="en-US" sz="1500" i="1" dirty="0"/>
              <a:t>DRAY </a:t>
            </a:r>
            <a:r>
              <a:rPr lang="en-US" sz="1500" i="1" dirty="0" err="1"/>
              <a:t>zenen</a:t>
            </a:r>
            <a:r>
              <a:rPr lang="en-US" sz="1500" i="1" dirty="0"/>
              <a:t> di </a:t>
            </a:r>
            <a:r>
              <a:rPr lang="en-US" sz="1500" i="1" dirty="0" err="1"/>
              <a:t>oves</a:t>
            </a:r>
            <a:r>
              <a:rPr lang="en-US" sz="1500" i="1" dirty="0"/>
              <a:t> (</a:t>
            </a:r>
            <a:r>
              <a:rPr lang="en-US" sz="1500" i="1" dirty="0" err="1"/>
              <a:t>tates</a:t>
            </a:r>
            <a:r>
              <a:rPr lang="en-US" sz="1500" i="1" dirty="0"/>
              <a:t>). </a:t>
            </a:r>
            <a:r>
              <a:rPr lang="en-US" sz="1500" dirty="0"/>
              <a:t>[THREE, those are the fathers.] </a:t>
            </a:r>
          </a:p>
          <a:p>
            <a:pPr marL="0" indent="0">
              <a:lnSpc>
                <a:spcPct val="110000"/>
              </a:lnSpc>
              <a:spcBef>
                <a:spcPts val="0"/>
              </a:spcBef>
              <a:buNone/>
            </a:pPr>
            <a:r>
              <a:rPr lang="en-US" sz="1500" i="1" dirty="0" err="1"/>
              <a:t>TSVEY</a:t>
            </a:r>
            <a:r>
              <a:rPr lang="en-US" sz="1500" i="1" dirty="0"/>
              <a:t> </a:t>
            </a:r>
            <a:r>
              <a:rPr lang="en-US" sz="1500" i="1" dirty="0" err="1"/>
              <a:t>zenen</a:t>
            </a:r>
            <a:r>
              <a:rPr lang="en-US" sz="1500" i="1" dirty="0"/>
              <a:t> di </a:t>
            </a:r>
            <a:r>
              <a:rPr lang="en-US" sz="1500" i="1" dirty="0" err="1"/>
              <a:t>lukhes</a:t>
            </a:r>
            <a:r>
              <a:rPr lang="en-US" sz="1500" i="1" dirty="0"/>
              <a:t>. </a:t>
            </a:r>
            <a:r>
              <a:rPr lang="en-US" sz="1500" dirty="0"/>
              <a:t>[TWO, those are the tablets.] </a:t>
            </a:r>
          </a:p>
          <a:p>
            <a:pPr marL="0" indent="0">
              <a:lnSpc>
                <a:spcPct val="110000"/>
              </a:lnSpc>
              <a:spcBef>
                <a:spcPts val="0"/>
              </a:spcBef>
              <a:buNone/>
            </a:pPr>
            <a:r>
              <a:rPr lang="en-US" sz="1500" i="1" dirty="0"/>
              <a:t>Un </a:t>
            </a:r>
            <a:r>
              <a:rPr lang="en-US" sz="1500" i="1" dirty="0" err="1"/>
              <a:t>EYNER</a:t>
            </a:r>
            <a:r>
              <a:rPr lang="en-US" sz="1500" i="1" dirty="0"/>
              <a:t> </a:t>
            </a:r>
            <a:r>
              <a:rPr lang="en-US" sz="1500" i="1" dirty="0" err="1"/>
              <a:t>iz</a:t>
            </a:r>
            <a:r>
              <a:rPr lang="en-US" sz="1500" i="1" dirty="0"/>
              <a:t> </a:t>
            </a:r>
            <a:r>
              <a:rPr lang="en-US" sz="1500" i="1" dirty="0" err="1"/>
              <a:t>dokh</a:t>
            </a:r>
            <a:r>
              <a:rPr lang="en-US" sz="1500" i="1" dirty="0"/>
              <a:t> got. </a:t>
            </a:r>
            <a:r>
              <a:rPr lang="en-US" sz="1500" dirty="0"/>
              <a:t>[And ONE, that one is of course God.] </a:t>
            </a:r>
          </a:p>
          <a:p>
            <a:pPr marL="0" indent="0">
              <a:lnSpc>
                <a:spcPct val="110000"/>
              </a:lnSpc>
              <a:spcBef>
                <a:spcPts val="0"/>
              </a:spcBef>
              <a:buNone/>
            </a:pPr>
            <a:r>
              <a:rPr lang="en-US" sz="1500" i="1" dirty="0"/>
              <a:t>Un got </a:t>
            </a:r>
            <a:r>
              <a:rPr lang="en-US" sz="1500" i="1" dirty="0" err="1"/>
              <a:t>iz</a:t>
            </a:r>
            <a:r>
              <a:rPr lang="en-US" sz="1500" i="1" dirty="0"/>
              <a:t> </a:t>
            </a:r>
            <a:r>
              <a:rPr lang="en-US" sz="1500" i="1" dirty="0" err="1"/>
              <a:t>eyner</a:t>
            </a:r>
            <a:r>
              <a:rPr lang="en-US" sz="1500" i="1" dirty="0"/>
              <a:t>, un </a:t>
            </a:r>
            <a:r>
              <a:rPr lang="en-US" sz="1500" i="1" dirty="0" err="1"/>
              <a:t>vayter</a:t>
            </a:r>
            <a:r>
              <a:rPr lang="en-US" sz="1500" i="1" dirty="0"/>
              <a:t> </a:t>
            </a:r>
            <a:r>
              <a:rPr lang="en-US" sz="1500" i="1" dirty="0" err="1"/>
              <a:t>keyner</a:t>
            </a:r>
            <a:r>
              <a:rPr lang="en-US" sz="1500" i="1" dirty="0"/>
              <a:t>. </a:t>
            </a:r>
            <a:r>
              <a:rPr lang="en-US" sz="1500" dirty="0"/>
              <a:t>[And God is One, and there is no other.]</a:t>
            </a:r>
          </a:p>
          <a:p>
            <a:pPr marL="0" indent="0">
              <a:lnSpc>
                <a:spcPct val="110000"/>
              </a:lnSpc>
              <a:spcBef>
                <a:spcPts val="0"/>
              </a:spcBef>
              <a:buNone/>
            </a:pPr>
            <a:endParaRPr lang="en-US" sz="1500" dirty="0"/>
          </a:p>
        </p:txBody>
      </p:sp>
      <p:pic>
        <p:nvPicPr>
          <p:cNvPr id="3" name="Online Media 2" title="Book of J - Jewlia Eisenberg and Jeremiah Lockwood - Mu Asapru - Yiddish version of Who Knows One">
            <a:hlinkClick r:id="" action="ppaction://media"/>
            <a:extLst>
              <a:ext uri="{FF2B5EF4-FFF2-40B4-BE49-F238E27FC236}">
                <a16:creationId xmlns:a16="http://schemas.microsoft.com/office/drawing/2014/main" id="{4CA08B66-BB44-43C8-AA43-C752D9D4C57A}"/>
              </a:ext>
            </a:extLst>
          </p:cNvPr>
          <p:cNvPicPr>
            <a:picLocks noRot="1" noChangeAspect="1"/>
          </p:cNvPicPr>
          <p:nvPr>
            <a:videoFile r:link="rId1"/>
          </p:nvPr>
        </p:nvPicPr>
        <p:blipFill>
          <a:blip r:embed="rId3"/>
          <a:stretch>
            <a:fillRect/>
          </a:stretch>
        </p:blipFill>
        <p:spPr>
          <a:xfrm>
            <a:off x="6807205" y="1935126"/>
            <a:ext cx="5384795" cy="3028948"/>
          </a:xfrm>
          <a:prstGeom prst="rect">
            <a:avLst/>
          </a:prstGeom>
        </p:spPr>
      </p:pic>
      <p:sp>
        <p:nvSpPr>
          <p:cNvPr id="7" name="TextBox 6">
            <a:extLst>
              <a:ext uri="{FF2B5EF4-FFF2-40B4-BE49-F238E27FC236}">
                <a16:creationId xmlns:a16="http://schemas.microsoft.com/office/drawing/2014/main" id="{CEFB220E-C1B2-440A-8CC3-7EF50D152459}"/>
              </a:ext>
            </a:extLst>
          </p:cNvPr>
          <p:cNvSpPr txBox="1"/>
          <p:nvPr/>
        </p:nvSpPr>
        <p:spPr>
          <a:xfrm>
            <a:off x="6807205" y="5058792"/>
            <a:ext cx="5293216" cy="1154162"/>
          </a:xfrm>
          <a:prstGeom prst="rect">
            <a:avLst/>
          </a:prstGeom>
          <a:noFill/>
        </p:spPr>
        <p:txBody>
          <a:bodyPr wrap="square" rtlCol="0">
            <a:spAutoFit/>
          </a:bodyPr>
          <a:lstStyle/>
          <a:p>
            <a:r>
              <a:rPr lang="en-US" dirty="0"/>
              <a:t>Book of J: </a:t>
            </a:r>
            <a:r>
              <a:rPr lang="en-US" dirty="0" err="1"/>
              <a:t>Jewlia</a:t>
            </a:r>
            <a:r>
              <a:rPr lang="en-US" dirty="0"/>
              <a:t> Eisenberg, </a:t>
            </a:r>
            <a:r>
              <a:rPr lang="en-US" i="1" dirty="0" err="1"/>
              <a:t>a”h</a:t>
            </a:r>
            <a:r>
              <a:rPr lang="en-US" i="1" dirty="0"/>
              <a:t> </a:t>
            </a:r>
            <a:r>
              <a:rPr lang="en-US" dirty="0"/>
              <a:t>and Jeremiah Lockwood</a:t>
            </a:r>
          </a:p>
          <a:p>
            <a:endParaRPr lang="en-US" dirty="0"/>
          </a:p>
          <a:p>
            <a:r>
              <a:rPr lang="en-US" sz="1500" dirty="0"/>
              <a:t>See more languages at </a:t>
            </a:r>
            <a:r>
              <a:rPr lang="en-US" sz="1500" dirty="0">
                <a:hlinkClick r:id="rId4"/>
              </a:rPr>
              <a:t>jewishlanguages.org</a:t>
            </a:r>
            <a:endParaRPr lang="en-US" sz="1500" dirty="0"/>
          </a:p>
        </p:txBody>
      </p:sp>
      <p:sp>
        <p:nvSpPr>
          <p:cNvPr id="4" name="Slide Number Placeholder 3">
            <a:extLst>
              <a:ext uri="{FF2B5EF4-FFF2-40B4-BE49-F238E27FC236}">
                <a16:creationId xmlns:a16="http://schemas.microsoft.com/office/drawing/2014/main" id="{7125FDF5-7B45-1B49-B4DC-C1F92ACA0F78}"/>
              </a:ext>
            </a:extLst>
          </p:cNvPr>
          <p:cNvSpPr>
            <a:spLocks noGrp="1"/>
          </p:cNvSpPr>
          <p:nvPr>
            <p:ph type="sldNum" sz="quarter" idx="12"/>
          </p:nvPr>
        </p:nvSpPr>
        <p:spPr/>
        <p:txBody>
          <a:bodyPr/>
          <a:lstStyle/>
          <a:p>
            <a:fld id="{DDED6A29-E892-43EE-9CD2-63AC645924D9}" type="slidenum">
              <a:rPr lang="en-US" smtClean="0"/>
              <a:t>95</a:t>
            </a:fld>
            <a:endParaRPr lang="en-US"/>
          </a:p>
        </p:txBody>
      </p:sp>
      <p:sp>
        <p:nvSpPr>
          <p:cNvPr id="8" name="TextBox 7">
            <a:extLst>
              <a:ext uri="{FF2B5EF4-FFF2-40B4-BE49-F238E27FC236}">
                <a16:creationId xmlns:a16="http://schemas.microsoft.com/office/drawing/2014/main" id="{039CCC75-32A0-1040-95C4-CF81BE93046F}"/>
              </a:ext>
            </a:extLst>
          </p:cNvPr>
          <p:cNvSpPr txBox="1"/>
          <p:nvPr/>
        </p:nvSpPr>
        <p:spPr>
          <a:xfrm rot="19973350">
            <a:off x="6040742" y="1704293"/>
            <a:ext cx="1081837" cy="461665"/>
          </a:xfrm>
          <a:prstGeom prst="rect">
            <a:avLst/>
          </a:prstGeom>
          <a:noFill/>
        </p:spPr>
        <p:txBody>
          <a:bodyPr wrap="square" rtlCol="0">
            <a:spAutoFit/>
          </a:bodyPr>
          <a:lstStyle/>
          <a:p>
            <a:r>
              <a:rPr lang="en-US" sz="2400" b="1" dirty="0">
                <a:solidFill>
                  <a:srgbClr val="00B050"/>
                </a:solidFill>
              </a:rPr>
              <a:t>Play &gt;</a:t>
            </a:r>
          </a:p>
        </p:txBody>
      </p:sp>
    </p:spTree>
    <p:extLst>
      <p:ext uri="{BB962C8B-B14F-4D97-AF65-F5344CB8AC3E}">
        <p14:creationId xmlns:p14="http://schemas.microsoft.com/office/powerpoint/2010/main" val="155050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066799" y="265815"/>
            <a:ext cx="10767237" cy="780026"/>
          </a:xfrm>
        </p:spPr>
        <p:txBody>
          <a:bodyPr>
            <a:normAutofit fontScale="90000"/>
          </a:bodyPr>
          <a:lstStyle/>
          <a:p>
            <a:r>
              <a:rPr lang="en-US" dirty="0"/>
              <a:t>Chad </a:t>
            </a:r>
            <a:r>
              <a:rPr lang="en-US" dirty="0" err="1"/>
              <a:t>Gadya</a:t>
            </a:r>
            <a:r>
              <a:rPr lang="en-US" dirty="0"/>
              <a:t> – </a:t>
            </a:r>
            <a:r>
              <a:rPr lang="he-IL" dirty="0"/>
              <a:t> חד גדיא</a:t>
            </a:r>
            <a:r>
              <a:rPr lang="en-US" dirty="0"/>
              <a:t> One Little Goat</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199402" y="1045840"/>
            <a:ext cx="6553495" cy="5938284"/>
          </a:xfrm>
        </p:spPr>
        <p:txBody>
          <a:bodyPr>
            <a:noAutofit/>
          </a:bodyPr>
          <a:lstStyle/>
          <a:p>
            <a:pPr indent="-457200">
              <a:spcBef>
                <a:spcPts val="0"/>
              </a:spcBef>
              <a:buNone/>
            </a:pPr>
            <a:r>
              <a:rPr lang="en-US" i="1" dirty="0"/>
              <a:t>Chad </a:t>
            </a:r>
            <a:r>
              <a:rPr lang="en-US" i="1" dirty="0" err="1"/>
              <a:t>gadya</a:t>
            </a:r>
            <a:r>
              <a:rPr lang="en-US" i="1" dirty="0"/>
              <a:t>, chad </a:t>
            </a:r>
            <a:r>
              <a:rPr lang="en-US" i="1" dirty="0" err="1"/>
              <a:t>gadya</a:t>
            </a:r>
            <a:r>
              <a:rPr lang="en-US" i="1" dirty="0"/>
              <a:t> </a:t>
            </a:r>
            <a:r>
              <a:rPr lang="en-US" dirty="0"/>
              <a:t>(one little goat, one little goat). </a:t>
            </a:r>
          </a:p>
          <a:p>
            <a:pPr indent="-457200">
              <a:spcBef>
                <a:spcPts val="0"/>
              </a:spcBef>
              <a:buNone/>
            </a:pPr>
            <a:r>
              <a:rPr lang="en-US" dirty="0"/>
              <a:t>My father bought for two </a:t>
            </a:r>
            <a:r>
              <a:rPr lang="en-US" i="1" dirty="0" err="1"/>
              <a:t>zuz</a:t>
            </a:r>
            <a:r>
              <a:rPr lang="en-US" dirty="0"/>
              <a:t>, </a:t>
            </a:r>
            <a:r>
              <a:rPr lang="en-US" i="1" dirty="0"/>
              <a:t>chad </a:t>
            </a:r>
            <a:r>
              <a:rPr lang="en-US" i="1" dirty="0" err="1"/>
              <a:t>gadya</a:t>
            </a:r>
            <a:r>
              <a:rPr lang="en-US" i="1" dirty="0"/>
              <a:t>, chad </a:t>
            </a:r>
            <a:r>
              <a:rPr lang="en-US" i="1" dirty="0" err="1"/>
              <a:t>gadya</a:t>
            </a:r>
            <a:r>
              <a:rPr lang="en-US" dirty="0"/>
              <a:t>.</a:t>
            </a:r>
          </a:p>
          <a:p>
            <a:pPr indent="-457200">
              <a:spcBef>
                <a:spcPts val="0"/>
              </a:spcBef>
              <a:buNone/>
            </a:pPr>
            <a:r>
              <a:rPr lang="en-US" dirty="0"/>
              <a:t>Then came a cat and ate the goat...</a:t>
            </a:r>
          </a:p>
          <a:p>
            <a:pPr indent="-457200">
              <a:spcBef>
                <a:spcPts val="0"/>
              </a:spcBef>
              <a:buNone/>
            </a:pPr>
            <a:r>
              <a:rPr lang="en-US" dirty="0"/>
              <a:t>Then came a dog and bit the cat that ate the goat...</a:t>
            </a:r>
          </a:p>
          <a:p>
            <a:pPr indent="-457200">
              <a:spcBef>
                <a:spcPts val="0"/>
              </a:spcBef>
              <a:buNone/>
            </a:pPr>
            <a:r>
              <a:rPr lang="en-US" dirty="0"/>
              <a:t>Then came a stick and beat the dog that bit...</a:t>
            </a:r>
          </a:p>
          <a:p>
            <a:pPr indent="-457200">
              <a:spcBef>
                <a:spcPts val="0"/>
              </a:spcBef>
              <a:buNone/>
            </a:pPr>
            <a:r>
              <a:rPr lang="en-US" dirty="0"/>
              <a:t>Then came fire and burned the stick that beat...</a:t>
            </a:r>
          </a:p>
          <a:p>
            <a:pPr indent="-457200">
              <a:spcBef>
                <a:spcPts val="0"/>
              </a:spcBef>
              <a:buNone/>
            </a:pPr>
            <a:r>
              <a:rPr lang="en-US" dirty="0"/>
              <a:t>Then came water and quenched the fire that burned...</a:t>
            </a:r>
          </a:p>
          <a:p>
            <a:pPr indent="-457200">
              <a:spcBef>
                <a:spcPts val="0"/>
              </a:spcBef>
              <a:buNone/>
            </a:pPr>
            <a:r>
              <a:rPr lang="en-US" dirty="0"/>
              <a:t>Then came an ox and drank the water that quenched...</a:t>
            </a:r>
          </a:p>
          <a:p>
            <a:pPr indent="-457200">
              <a:spcBef>
                <a:spcPts val="0"/>
              </a:spcBef>
              <a:buNone/>
            </a:pPr>
            <a:r>
              <a:rPr lang="en-US" dirty="0"/>
              <a:t>Then came a </a:t>
            </a:r>
            <a:r>
              <a:rPr lang="en-US" i="1" dirty="0"/>
              <a:t>shochet</a:t>
            </a:r>
            <a:r>
              <a:rPr lang="en-US" dirty="0"/>
              <a:t> (butcher) and slaughtered the ox </a:t>
            </a:r>
          </a:p>
          <a:p>
            <a:pPr indent="-457200">
              <a:spcBef>
                <a:spcPts val="0"/>
              </a:spcBef>
              <a:buNone/>
            </a:pPr>
            <a:r>
              <a:rPr lang="en-US" dirty="0"/>
              <a:t>that drank...</a:t>
            </a:r>
          </a:p>
          <a:p>
            <a:pPr indent="-457200">
              <a:spcBef>
                <a:spcPts val="0"/>
              </a:spcBef>
              <a:buNone/>
            </a:pPr>
            <a:r>
              <a:rPr lang="en-US" dirty="0"/>
              <a:t>Then came the </a:t>
            </a:r>
            <a:r>
              <a:rPr lang="en-US" i="1" dirty="0" err="1"/>
              <a:t>Malakh</a:t>
            </a:r>
            <a:r>
              <a:rPr lang="en-US" i="1" dirty="0"/>
              <a:t> </a:t>
            </a:r>
            <a:r>
              <a:rPr lang="en-US" i="1" dirty="0" err="1"/>
              <a:t>Hamavet</a:t>
            </a:r>
            <a:r>
              <a:rPr lang="en-US" dirty="0"/>
              <a:t> (angel of death) and slaughtered the </a:t>
            </a:r>
            <a:r>
              <a:rPr lang="en-US" i="1" dirty="0"/>
              <a:t>shochet</a:t>
            </a:r>
            <a:r>
              <a:rPr lang="en-US" dirty="0"/>
              <a:t>...</a:t>
            </a:r>
          </a:p>
          <a:p>
            <a:pPr indent="-457200">
              <a:spcBef>
                <a:spcPts val="0"/>
              </a:spcBef>
              <a:buNone/>
            </a:pPr>
            <a:r>
              <a:rPr lang="en-US" dirty="0"/>
              <a:t>Then came the Holy One, blessed be, and slaughtered the </a:t>
            </a:r>
            <a:r>
              <a:rPr lang="en-US" i="1" dirty="0" err="1"/>
              <a:t>Malakh</a:t>
            </a:r>
            <a:r>
              <a:rPr lang="en-US" i="1" dirty="0"/>
              <a:t> </a:t>
            </a:r>
            <a:r>
              <a:rPr lang="en-US" i="1" dirty="0" err="1"/>
              <a:t>Hamavet</a:t>
            </a:r>
            <a:r>
              <a:rPr lang="en-US" dirty="0"/>
              <a:t>, that slaughtered the </a:t>
            </a:r>
            <a:r>
              <a:rPr lang="en-US" i="1" dirty="0"/>
              <a:t>shochet</a:t>
            </a:r>
            <a:r>
              <a:rPr lang="en-US" dirty="0"/>
              <a:t>, that slaughtered the ox, that drank the water, that quenched the fire, that burned the stick, that beat the dog, that bit the cat, that ate the goat, my father bought for two </a:t>
            </a:r>
            <a:r>
              <a:rPr lang="en-US" i="1" dirty="0" err="1"/>
              <a:t>zuz</a:t>
            </a:r>
            <a:r>
              <a:rPr lang="en-US" dirty="0"/>
              <a:t>.</a:t>
            </a:r>
          </a:p>
          <a:p>
            <a:pPr indent="-457200">
              <a:spcBef>
                <a:spcPts val="0"/>
              </a:spcBef>
              <a:buNone/>
            </a:pPr>
            <a:r>
              <a:rPr lang="en-US" i="1" dirty="0"/>
              <a:t>Chad </a:t>
            </a:r>
            <a:r>
              <a:rPr lang="en-US" i="1" dirty="0" err="1"/>
              <a:t>gadya</a:t>
            </a:r>
            <a:r>
              <a:rPr lang="en-US" i="1" dirty="0"/>
              <a:t>, chad </a:t>
            </a:r>
            <a:r>
              <a:rPr lang="en-US" i="1" dirty="0" err="1"/>
              <a:t>gadya</a:t>
            </a:r>
            <a:r>
              <a:rPr lang="en-US" dirty="0"/>
              <a:t>.</a:t>
            </a:r>
          </a:p>
          <a:p>
            <a:pPr indent="-457200">
              <a:spcBef>
                <a:spcPts val="0"/>
              </a:spcBef>
              <a:buNone/>
            </a:pPr>
            <a:r>
              <a:rPr lang="en-US" i="1" dirty="0"/>
              <a:t>.</a:t>
            </a:r>
          </a:p>
        </p:txBody>
      </p:sp>
      <p:sp>
        <p:nvSpPr>
          <p:cNvPr id="7" name="TextBox 6">
            <a:extLst>
              <a:ext uri="{FF2B5EF4-FFF2-40B4-BE49-F238E27FC236}">
                <a16:creationId xmlns:a16="http://schemas.microsoft.com/office/drawing/2014/main" id="{B6C10A9E-A399-4586-8F16-AA9F734E9B0B}"/>
              </a:ext>
            </a:extLst>
          </p:cNvPr>
          <p:cNvSpPr txBox="1"/>
          <p:nvPr/>
        </p:nvSpPr>
        <p:spPr>
          <a:xfrm>
            <a:off x="6811997" y="1219178"/>
            <a:ext cx="5185295" cy="3354765"/>
          </a:xfrm>
          <a:prstGeom prst="rect">
            <a:avLst/>
          </a:prstGeom>
          <a:noFill/>
        </p:spPr>
        <p:txBody>
          <a:bodyPr wrap="square" rtlCol="0">
            <a:spAutoFit/>
          </a:bodyPr>
          <a:lstStyle/>
          <a:p>
            <a:pPr algn="r"/>
            <a:r>
              <a:rPr lang="he-IL" sz="2200" dirty="0"/>
              <a:t>חַד גַּדְיָא, חַד גַּדְיָא דְּזַבִּין אַבָּא בִּתְרֵי זוּזֵי, חַד גַּדְיָא, חַד גַּדְיָא…</a:t>
            </a:r>
          </a:p>
          <a:p>
            <a:pPr algn="r"/>
            <a:r>
              <a:rPr lang="he-IL" sz="2200" dirty="0"/>
              <a:t>וְאָתָא הַקָּדוֹשׁ בָּרוּךְ הוּא וְשָׁחַט לְמַלְאַךְ הַמָּוֶת, דְּשָׁחַט לְשׁוֹחֵט, דְּשָׁחַט לְתוֹרָא, דְשָׁתָה לְמַיָּא, דְּכָבָה לְנוּרָא, דְשָׂרַף לְחוּטְרָא, דְהִכָּה לְכַלְבָּא, דְנָשַׁךְ לְשׁוּנְרָא, דְאָכְלָה לְגַדְיָא, דְזַבִּין אַבָּא בִּתְרֵי זוּזֵי. חַד גַּדְיָא, חַד גַּדְיָא.</a:t>
            </a:r>
            <a:endParaRPr lang="en-US" sz="2200" dirty="0"/>
          </a:p>
          <a:p>
            <a:pPr algn="r"/>
            <a:r>
              <a:rPr lang="he-IL" sz="2200" dirty="0"/>
              <a:t> </a:t>
            </a:r>
            <a:endParaRPr lang="en-US" sz="2200" dirty="0"/>
          </a:p>
          <a:p>
            <a:pPr algn="r"/>
            <a:r>
              <a:rPr lang="en-US" i="1" dirty="0"/>
              <a:t>All can participate by making the sound of each animal or object after it’s named</a:t>
            </a:r>
            <a:endParaRPr lang="he-IL" dirty="0"/>
          </a:p>
        </p:txBody>
      </p:sp>
      <p:pic>
        <p:nvPicPr>
          <p:cNvPr id="8" name="Picture 2" descr="Image result for chad gadya">
            <a:extLst>
              <a:ext uri="{FF2B5EF4-FFF2-40B4-BE49-F238E27FC236}">
                <a16:creationId xmlns:a16="http://schemas.microsoft.com/office/drawing/2014/main" id="{48CE9CAA-3ED7-4581-996B-88D460F2715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365586" y="4678325"/>
            <a:ext cx="4709456" cy="203081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2D10A1E7-E275-8C46-A8D4-E1BD9E1F32C0}"/>
              </a:ext>
            </a:extLst>
          </p:cNvPr>
          <p:cNvSpPr>
            <a:spLocks noGrp="1"/>
          </p:cNvSpPr>
          <p:nvPr>
            <p:ph type="sldNum" sz="quarter" idx="12"/>
          </p:nvPr>
        </p:nvSpPr>
        <p:spPr/>
        <p:txBody>
          <a:bodyPr/>
          <a:lstStyle/>
          <a:p>
            <a:fld id="{DDED6A29-E892-43EE-9CD2-63AC645924D9}" type="slidenum">
              <a:rPr lang="en-US" smtClean="0"/>
              <a:t>96</a:t>
            </a:fld>
            <a:endParaRPr lang="en-US"/>
          </a:p>
        </p:txBody>
      </p:sp>
    </p:spTree>
    <p:extLst>
      <p:ext uri="{BB962C8B-B14F-4D97-AF65-F5344CB8AC3E}">
        <p14:creationId xmlns:p14="http://schemas.microsoft.com/office/powerpoint/2010/main" val="21102081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1387366" y="265814"/>
            <a:ext cx="10407908" cy="839398"/>
          </a:xfrm>
        </p:spPr>
        <p:txBody>
          <a:bodyPr>
            <a:normAutofit/>
          </a:bodyPr>
          <a:lstStyle/>
          <a:p>
            <a:r>
              <a:rPr lang="en-US" sz="4400" dirty="0"/>
              <a:t>Chad </a:t>
            </a:r>
            <a:r>
              <a:rPr lang="en-US" sz="4400" dirty="0" err="1"/>
              <a:t>Gadya</a:t>
            </a:r>
            <a:r>
              <a:rPr lang="en-US" sz="4400" dirty="0"/>
              <a:t> - Syrian Judeo-Arabic</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396726" y="1376916"/>
            <a:ext cx="2931265" cy="4659053"/>
          </a:xfrm>
        </p:spPr>
        <p:txBody>
          <a:bodyPr>
            <a:noAutofit/>
          </a:bodyPr>
          <a:lstStyle/>
          <a:p>
            <a:pPr marL="0" indent="0">
              <a:spcBef>
                <a:spcPts val="0"/>
              </a:spcBef>
              <a:buNone/>
            </a:pPr>
            <a:r>
              <a:rPr lang="en-US" sz="2000" i="1" dirty="0"/>
              <a:t>Wa-ija </a:t>
            </a:r>
            <a:r>
              <a:rPr lang="en-US" sz="2000" i="1" dirty="0" err="1"/>
              <a:t>ilmuqadas</a:t>
            </a:r>
            <a:r>
              <a:rPr lang="en-US" sz="2000" i="1" dirty="0"/>
              <a:t> </a:t>
            </a:r>
            <a:r>
              <a:rPr lang="en-US" sz="2000" i="1" dirty="0" err="1"/>
              <a:t>mubarak</a:t>
            </a:r>
            <a:r>
              <a:rPr lang="en-US" sz="2000" i="1" dirty="0"/>
              <a:t> hu‫, </a:t>
            </a:r>
            <a:r>
              <a:rPr lang="en-US" sz="2000" i="1" dirty="0" err="1"/>
              <a:t>wa-akhad</a:t>
            </a:r>
            <a:r>
              <a:rPr lang="en-US" sz="2000" i="1" dirty="0"/>
              <a:t> </a:t>
            </a:r>
            <a:r>
              <a:rPr lang="en-US" sz="2000" i="1" dirty="0" err="1"/>
              <a:t>malak</a:t>
            </a:r>
            <a:r>
              <a:rPr lang="en-US" sz="2000" i="1" dirty="0"/>
              <a:t> </a:t>
            </a:r>
            <a:r>
              <a:rPr lang="en-US" sz="2000" i="1" dirty="0" err="1"/>
              <a:t>ilmot</a:t>
            </a:r>
            <a:r>
              <a:rPr lang="en-US" sz="2000" i="1" dirty="0"/>
              <a:t>, </a:t>
            </a:r>
            <a:r>
              <a:rPr lang="en-US" sz="2000" i="1" dirty="0" err="1"/>
              <a:t>illaḍi</a:t>
            </a:r>
            <a:r>
              <a:rPr lang="en-US" sz="2000" i="1" dirty="0"/>
              <a:t> </a:t>
            </a:r>
            <a:r>
              <a:rPr lang="en-US" sz="2000" i="1" dirty="0" err="1"/>
              <a:t>akhad</a:t>
            </a:r>
            <a:r>
              <a:rPr lang="en-US" sz="2000" i="1" dirty="0"/>
              <a:t> </a:t>
            </a:r>
            <a:r>
              <a:rPr lang="en-US" sz="2000" i="1" dirty="0" err="1"/>
              <a:t>rouḥ</a:t>
            </a:r>
            <a:r>
              <a:rPr lang="en-US" sz="2000" i="1" dirty="0"/>
              <a:t> </a:t>
            </a:r>
            <a:r>
              <a:rPr lang="en-US" sz="2000" i="1" dirty="0" err="1"/>
              <a:t>i-dabaḥ</a:t>
            </a:r>
            <a:r>
              <a:rPr lang="en-US" sz="2000" i="1" dirty="0"/>
              <a:t>, </a:t>
            </a:r>
            <a:r>
              <a:rPr lang="en-US" sz="2000" i="1" dirty="0" err="1"/>
              <a:t>illaḍi</a:t>
            </a:r>
            <a:r>
              <a:rPr lang="en-US" sz="2000" i="1" dirty="0"/>
              <a:t> </a:t>
            </a:r>
            <a:r>
              <a:rPr lang="en-US" sz="2000" i="1" dirty="0" err="1"/>
              <a:t>dabaḥ</a:t>
            </a:r>
            <a:r>
              <a:rPr lang="en-US" sz="2000" i="1" dirty="0"/>
              <a:t> </a:t>
            </a:r>
            <a:r>
              <a:rPr lang="en-US" sz="2000" i="1" dirty="0" err="1"/>
              <a:t>i</a:t>
            </a:r>
            <a:r>
              <a:rPr lang="en-US" sz="2000" i="1" dirty="0"/>
              <a:t>-tor, </a:t>
            </a:r>
            <a:r>
              <a:rPr lang="en-US" sz="2000" i="1" dirty="0" err="1"/>
              <a:t>illaḍi</a:t>
            </a:r>
            <a:r>
              <a:rPr lang="en-US" sz="2000" i="1" dirty="0"/>
              <a:t> </a:t>
            </a:r>
            <a:r>
              <a:rPr lang="en-US" sz="2000" i="1" dirty="0" err="1"/>
              <a:t>shireb</a:t>
            </a:r>
            <a:r>
              <a:rPr lang="en-US" sz="2000" i="1" dirty="0"/>
              <a:t> </a:t>
            </a:r>
            <a:r>
              <a:rPr lang="en-US" sz="2000" i="1" dirty="0" err="1"/>
              <a:t>il</a:t>
            </a:r>
            <a:r>
              <a:rPr lang="en-US" sz="2000" i="1" dirty="0"/>
              <a:t> </a:t>
            </a:r>
            <a:r>
              <a:rPr lang="en-US" sz="2000" i="1" dirty="0" err="1"/>
              <a:t>maye</a:t>
            </a:r>
            <a:r>
              <a:rPr lang="en-US" sz="2000" i="1" dirty="0"/>
              <a:t>, </a:t>
            </a:r>
            <a:r>
              <a:rPr lang="en-US" sz="2000" i="1" dirty="0" err="1"/>
              <a:t>illaḍi</a:t>
            </a:r>
            <a:r>
              <a:rPr lang="en-US" sz="2000" i="1" dirty="0"/>
              <a:t> </a:t>
            </a:r>
            <a:r>
              <a:rPr lang="en-US" sz="2000" i="1" dirty="0" err="1"/>
              <a:t>ṭafet</a:t>
            </a:r>
            <a:r>
              <a:rPr lang="en-US" sz="2000" i="1" dirty="0"/>
              <a:t> </a:t>
            </a:r>
            <a:r>
              <a:rPr lang="en-US" sz="2000" i="1" dirty="0" err="1"/>
              <a:t>i-nar</a:t>
            </a:r>
            <a:r>
              <a:rPr lang="en-US" sz="2000" i="1" dirty="0"/>
              <a:t>, </a:t>
            </a:r>
            <a:r>
              <a:rPr lang="en-US" sz="2000" i="1" dirty="0" err="1"/>
              <a:t>illaḍi</a:t>
            </a:r>
            <a:r>
              <a:rPr lang="en-US" sz="2000" i="1" dirty="0"/>
              <a:t> </a:t>
            </a:r>
            <a:r>
              <a:rPr lang="en-US" sz="2000" i="1" dirty="0" err="1"/>
              <a:t>ḥaret</a:t>
            </a:r>
            <a:r>
              <a:rPr lang="en-US" sz="2000" i="1" dirty="0"/>
              <a:t> </a:t>
            </a:r>
            <a:r>
              <a:rPr lang="en-US" sz="2000" i="1" dirty="0" err="1"/>
              <a:t>il</a:t>
            </a:r>
            <a:r>
              <a:rPr lang="en-US" sz="2000" i="1" dirty="0"/>
              <a:t> '</a:t>
            </a:r>
            <a:r>
              <a:rPr lang="en-US" sz="2000" i="1" dirty="0" err="1"/>
              <a:t>aṣaye</a:t>
            </a:r>
            <a:r>
              <a:rPr lang="en-US" sz="2000" i="1" dirty="0"/>
              <a:t>, </a:t>
            </a:r>
            <a:r>
              <a:rPr lang="en-US" sz="2000" i="1" dirty="0" err="1"/>
              <a:t>illaḍi</a:t>
            </a:r>
            <a:r>
              <a:rPr lang="en-US" sz="2000" i="1" dirty="0"/>
              <a:t> </a:t>
            </a:r>
            <a:r>
              <a:rPr lang="en-US" sz="2000" i="1" dirty="0" err="1"/>
              <a:t>darbet</a:t>
            </a:r>
            <a:r>
              <a:rPr lang="en-US" sz="2000" i="1" dirty="0"/>
              <a:t> </a:t>
            </a:r>
            <a:r>
              <a:rPr lang="en-US" sz="2000" i="1" dirty="0" err="1"/>
              <a:t>il</a:t>
            </a:r>
            <a:r>
              <a:rPr lang="en-US" sz="2000" i="1" dirty="0"/>
              <a:t> </a:t>
            </a:r>
            <a:r>
              <a:rPr lang="en-US" sz="2000" i="1" dirty="0" err="1"/>
              <a:t>kaleb</a:t>
            </a:r>
            <a:r>
              <a:rPr lang="en-US" sz="2000" i="1" dirty="0"/>
              <a:t>, </a:t>
            </a:r>
            <a:r>
              <a:rPr lang="en-US" sz="2000" i="1" dirty="0" err="1"/>
              <a:t>illaḍi</a:t>
            </a:r>
            <a:r>
              <a:rPr lang="en-US" sz="2000" i="1" dirty="0"/>
              <a:t> 'ad </a:t>
            </a:r>
            <a:r>
              <a:rPr lang="en-US" sz="2000" i="1" dirty="0" err="1"/>
              <a:t>il</a:t>
            </a:r>
            <a:r>
              <a:rPr lang="en-US" sz="2000" i="1" dirty="0"/>
              <a:t> </a:t>
            </a:r>
            <a:r>
              <a:rPr lang="en-US" sz="2000" i="1" dirty="0" err="1"/>
              <a:t>iṭa</a:t>
            </a:r>
            <a:r>
              <a:rPr lang="en-US" sz="2000" i="1" dirty="0"/>
              <a:t>, </a:t>
            </a:r>
            <a:r>
              <a:rPr lang="en-US" sz="2000" i="1" dirty="0" err="1"/>
              <a:t>illaḍi</a:t>
            </a:r>
            <a:r>
              <a:rPr lang="en-US" sz="2000" i="1" dirty="0"/>
              <a:t> </a:t>
            </a:r>
            <a:r>
              <a:rPr lang="en-US" sz="2000" i="1" dirty="0" err="1"/>
              <a:t>aklet</a:t>
            </a:r>
            <a:r>
              <a:rPr lang="en-US" sz="2000" i="1" dirty="0"/>
              <a:t> </a:t>
            </a:r>
            <a:r>
              <a:rPr lang="en-US" sz="2000" i="1" dirty="0" err="1"/>
              <a:t>il</a:t>
            </a:r>
            <a:r>
              <a:rPr lang="en-US" sz="2000" i="1" dirty="0"/>
              <a:t> </a:t>
            </a:r>
            <a:r>
              <a:rPr lang="en-US" sz="2000" i="1" dirty="0" err="1"/>
              <a:t>jidi</a:t>
            </a:r>
            <a:r>
              <a:rPr lang="en-US" sz="2000" i="1" dirty="0"/>
              <a:t>, </a:t>
            </a:r>
            <a:r>
              <a:rPr lang="en-US" sz="2000" i="1" dirty="0" err="1"/>
              <a:t>illaḍi</a:t>
            </a:r>
            <a:r>
              <a:rPr lang="en-US" sz="2000" i="1" dirty="0"/>
              <a:t> </a:t>
            </a:r>
            <a:r>
              <a:rPr lang="en-US" sz="2000" i="1" dirty="0" err="1"/>
              <a:t>shtara</a:t>
            </a:r>
            <a:r>
              <a:rPr lang="en-US" sz="2000" i="1" dirty="0"/>
              <a:t> li </a:t>
            </a:r>
            <a:r>
              <a:rPr lang="en-US" sz="2000" i="1" dirty="0" err="1"/>
              <a:t>abi</a:t>
            </a:r>
            <a:r>
              <a:rPr lang="en-US" sz="2000" i="1" dirty="0"/>
              <a:t> </a:t>
            </a:r>
            <a:r>
              <a:rPr lang="en-US" sz="2000" i="1" dirty="0" err="1"/>
              <a:t>bimaṣariten</a:t>
            </a:r>
            <a:r>
              <a:rPr lang="en-US" sz="2000" i="1" dirty="0"/>
              <a:t>, </a:t>
            </a:r>
            <a:r>
              <a:rPr lang="en-US" sz="2000" i="1" dirty="0" err="1"/>
              <a:t>waḥad</a:t>
            </a:r>
            <a:r>
              <a:rPr lang="en-US" sz="2000" i="1" dirty="0"/>
              <a:t> </a:t>
            </a:r>
            <a:r>
              <a:rPr lang="en-US" sz="2000" i="1" dirty="0" err="1"/>
              <a:t>jidi</a:t>
            </a:r>
            <a:r>
              <a:rPr lang="en-US" sz="2000" i="1" dirty="0"/>
              <a:t> </a:t>
            </a:r>
            <a:r>
              <a:rPr lang="en-US" sz="2000" i="1" dirty="0" err="1"/>
              <a:t>waḥad</a:t>
            </a:r>
            <a:r>
              <a:rPr lang="en-US" sz="2000" i="1" dirty="0"/>
              <a:t> </a:t>
            </a:r>
            <a:r>
              <a:rPr lang="en-US" sz="2000" i="1" dirty="0" err="1"/>
              <a:t>jidi</a:t>
            </a:r>
            <a:r>
              <a:rPr lang="en-US" sz="2000" i="1" dirty="0"/>
              <a:t>.</a:t>
            </a:r>
          </a:p>
        </p:txBody>
      </p:sp>
      <p:sp>
        <p:nvSpPr>
          <p:cNvPr id="6" name="TextBox 5">
            <a:extLst>
              <a:ext uri="{FF2B5EF4-FFF2-40B4-BE49-F238E27FC236}">
                <a16:creationId xmlns:a16="http://schemas.microsoft.com/office/drawing/2014/main" id="{ACE5839B-689A-4D38-89CE-148CCB686136}"/>
              </a:ext>
            </a:extLst>
          </p:cNvPr>
          <p:cNvSpPr txBox="1"/>
          <p:nvPr/>
        </p:nvSpPr>
        <p:spPr>
          <a:xfrm>
            <a:off x="5539563" y="6035969"/>
            <a:ext cx="4901610" cy="369332"/>
          </a:xfrm>
          <a:prstGeom prst="rect">
            <a:avLst/>
          </a:prstGeom>
          <a:noFill/>
        </p:spPr>
        <p:txBody>
          <a:bodyPr wrap="square" rtlCol="0">
            <a:spAutoFit/>
          </a:bodyPr>
          <a:lstStyle/>
          <a:p>
            <a:r>
              <a:rPr lang="en-US" dirty="0"/>
              <a:t>Asher </a:t>
            </a:r>
            <a:r>
              <a:rPr lang="en-US" dirty="0" err="1"/>
              <a:t>Shasho</a:t>
            </a:r>
            <a:r>
              <a:rPr lang="en-US" dirty="0"/>
              <a:t> Levy and Chloe </a:t>
            </a:r>
            <a:r>
              <a:rPr lang="en-US" dirty="0" err="1"/>
              <a:t>Pourmorady</a:t>
            </a:r>
            <a:endParaRPr lang="en-US" dirty="0"/>
          </a:p>
        </p:txBody>
      </p:sp>
      <p:pic>
        <p:nvPicPr>
          <p:cNvPr id="4" name="Online Media 3" title="Chloe Pourmorady and Asher Shasho Levy - Wahad Jidi">
            <a:hlinkClick r:id="" action="ppaction://media"/>
            <a:extLst>
              <a:ext uri="{FF2B5EF4-FFF2-40B4-BE49-F238E27FC236}">
                <a16:creationId xmlns:a16="http://schemas.microsoft.com/office/drawing/2014/main" id="{2924E2D8-2A9D-41CD-B34D-9485412BA560}"/>
              </a:ext>
            </a:extLst>
          </p:cNvPr>
          <p:cNvPicPr>
            <a:picLocks noRot="1" noChangeAspect="1"/>
          </p:cNvPicPr>
          <p:nvPr>
            <a:videoFile r:link="rId1"/>
          </p:nvPr>
        </p:nvPicPr>
        <p:blipFill>
          <a:blip r:embed="rId3"/>
          <a:stretch>
            <a:fillRect/>
          </a:stretch>
        </p:blipFill>
        <p:spPr>
          <a:xfrm>
            <a:off x="4072128" y="1578473"/>
            <a:ext cx="7860792" cy="4243745"/>
          </a:xfrm>
          <a:prstGeom prst="rect">
            <a:avLst/>
          </a:prstGeom>
        </p:spPr>
      </p:pic>
      <p:sp>
        <p:nvSpPr>
          <p:cNvPr id="3" name="Slide Number Placeholder 2">
            <a:extLst>
              <a:ext uri="{FF2B5EF4-FFF2-40B4-BE49-F238E27FC236}">
                <a16:creationId xmlns:a16="http://schemas.microsoft.com/office/drawing/2014/main" id="{20F4B9A1-2337-9B42-A9F6-B91E4395DC7D}"/>
              </a:ext>
            </a:extLst>
          </p:cNvPr>
          <p:cNvSpPr>
            <a:spLocks noGrp="1"/>
          </p:cNvSpPr>
          <p:nvPr>
            <p:ph type="sldNum" sz="quarter" idx="12"/>
          </p:nvPr>
        </p:nvSpPr>
        <p:spPr/>
        <p:txBody>
          <a:bodyPr/>
          <a:lstStyle/>
          <a:p>
            <a:fld id="{DDED6A29-E892-43EE-9CD2-63AC645924D9}" type="slidenum">
              <a:rPr lang="en-US" smtClean="0"/>
              <a:t>97</a:t>
            </a:fld>
            <a:endParaRPr lang="en-US"/>
          </a:p>
        </p:txBody>
      </p:sp>
      <p:sp>
        <p:nvSpPr>
          <p:cNvPr id="7" name="TextBox 6">
            <a:extLst>
              <a:ext uri="{FF2B5EF4-FFF2-40B4-BE49-F238E27FC236}">
                <a16:creationId xmlns:a16="http://schemas.microsoft.com/office/drawing/2014/main" id="{5BADEFC3-5722-E245-9AFA-6F4F9782D730}"/>
              </a:ext>
            </a:extLst>
          </p:cNvPr>
          <p:cNvSpPr txBox="1"/>
          <p:nvPr/>
        </p:nvSpPr>
        <p:spPr>
          <a:xfrm rot="19973350">
            <a:off x="3078086" y="1799614"/>
            <a:ext cx="1081837" cy="461665"/>
          </a:xfrm>
          <a:prstGeom prst="rect">
            <a:avLst/>
          </a:prstGeom>
          <a:noFill/>
        </p:spPr>
        <p:txBody>
          <a:bodyPr wrap="square" rtlCol="0">
            <a:spAutoFit/>
          </a:bodyPr>
          <a:lstStyle/>
          <a:p>
            <a:r>
              <a:rPr lang="en-US" sz="2400" b="1" dirty="0">
                <a:solidFill>
                  <a:srgbClr val="00B050"/>
                </a:solidFill>
              </a:rPr>
              <a:t>Play &gt;</a:t>
            </a:r>
          </a:p>
        </p:txBody>
      </p:sp>
    </p:spTree>
    <p:extLst>
      <p:ext uri="{BB962C8B-B14F-4D97-AF65-F5344CB8AC3E}">
        <p14:creationId xmlns:p14="http://schemas.microsoft.com/office/powerpoint/2010/main" val="408699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6240652" y="265814"/>
            <a:ext cx="5338203" cy="1371600"/>
          </a:xfrm>
        </p:spPr>
        <p:txBody>
          <a:bodyPr>
            <a:normAutofit fontScale="90000"/>
          </a:bodyPr>
          <a:lstStyle/>
          <a:p>
            <a:r>
              <a:rPr lang="en-US" dirty="0"/>
              <a:t>Chad </a:t>
            </a:r>
            <a:r>
              <a:rPr lang="en-US" dirty="0" err="1"/>
              <a:t>Gadya</a:t>
            </a:r>
            <a:r>
              <a:rPr lang="en-US" dirty="0"/>
              <a:t> - Yiddish</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613145" y="416021"/>
            <a:ext cx="5100006" cy="4104167"/>
          </a:xfrm>
        </p:spPr>
        <p:txBody>
          <a:bodyPr>
            <a:noAutofit/>
          </a:bodyPr>
          <a:lstStyle/>
          <a:p>
            <a:pPr marL="91440" indent="-457200">
              <a:spcBef>
                <a:spcPts val="0"/>
              </a:spcBef>
              <a:buNone/>
            </a:pPr>
            <a:r>
              <a:rPr lang="en-US" i="1" dirty="0"/>
              <a:t>A </a:t>
            </a:r>
            <a:r>
              <a:rPr lang="en-US" i="1" dirty="0" err="1"/>
              <a:t>mayse</a:t>
            </a:r>
            <a:r>
              <a:rPr lang="en-US" i="1" dirty="0"/>
              <a:t> </a:t>
            </a:r>
            <a:r>
              <a:rPr lang="en-US" i="1" dirty="0" err="1"/>
              <a:t>mit</a:t>
            </a:r>
            <a:r>
              <a:rPr lang="en-US" i="1" dirty="0"/>
              <a:t> a </a:t>
            </a:r>
            <a:r>
              <a:rPr lang="en-US" i="1" dirty="0" err="1"/>
              <a:t>tsigele</a:t>
            </a:r>
            <a:r>
              <a:rPr lang="en-US" i="1" dirty="0"/>
              <a:t>, </a:t>
            </a:r>
            <a:r>
              <a:rPr lang="en-US" i="1" dirty="0" err="1"/>
              <a:t>hert</a:t>
            </a:r>
            <a:r>
              <a:rPr lang="en-US" i="1" dirty="0"/>
              <a:t> </a:t>
            </a:r>
            <a:r>
              <a:rPr lang="en-US" i="1" dirty="0" err="1"/>
              <a:t>oys</a:t>
            </a:r>
            <a:r>
              <a:rPr lang="en-US" i="1" dirty="0"/>
              <a:t> </a:t>
            </a:r>
            <a:r>
              <a:rPr lang="en-US" i="1" dirty="0" err="1"/>
              <a:t>ovois-uvonim</a:t>
            </a:r>
            <a:endParaRPr lang="en-US" i="1" dirty="0"/>
          </a:p>
          <a:p>
            <a:pPr marL="91440" indent="-457200">
              <a:spcBef>
                <a:spcPts val="0"/>
              </a:spcBef>
              <a:buNone/>
            </a:pPr>
            <a:r>
              <a:rPr lang="en-US" i="1" dirty="0"/>
              <a:t>Der </a:t>
            </a:r>
            <a:r>
              <a:rPr lang="en-US" i="1" dirty="0" err="1"/>
              <a:t>foter</a:t>
            </a:r>
            <a:r>
              <a:rPr lang="en-US" i="1" dirty="0"/>
              <a:t> hot </a:t>
            </a:r>
            <a:r>
              <a:rPr lang="en-US" i="1" dirty="0" err="1"/>
              <a:t>batsolt</a:t>
            </a:r>
            <a:r>
              <a:rPr lang="en-US" i="1" dirty="0"/>
              <a:t> far </a:t>
            </a:r>
            <a:r>
              <a:rPr lang="en-US" i="1" dirty="0" err="1"/>
              <a:t>ir</a:t>
            </a:r>
            <a:r>
              <a:rPr lang="en-US" i="1" dirty="0"/>
              <a:t> </a:t>
            </a:r>
            <a:r>
              <a:rPr lang="en-US" i="1" dirty="0" err="1"/>
              <a:t>tsvey</a:t>
            </a:r>
            <a:r>
              <a:rPr lang="en-US" i="1" dirty="0"/>
              <a:t> </a:t>
            </a:r>
            <a:r>
              <a:rPr lang="en-US" i="1" dirty="0" err="1"/>
              <a:t>gildn</a:t>
            </a:r>
            <a:r>
              <a:rPr lang="en-US" i="1" dirty="0"/>
              <a:t> </a:t>
            </a:r>
            <a:r>
              <a:rPr lang="en-US" i="1" dirty="0" err="1"/>
              <a:t>mezumonim</a:t>
            </a:r>
            <a:r>
              <a:rPr lang="en-US" i="1" dirty="0"/>
              <a:t>.</a:t>
            </a:r>
          </a:p>
          <a:p>
            <a:pPr marL="91440" indent="-457200">
              <a:spcBef>
                <a:spcPts val="0"/>
              </a:spcBef>
              <a:buNone/>
            </a:pPr>
            <a:r>
              <a:rPr lang="en-US" i="1" dirty="0"/>
              <a:t>Di </a:t>
            </a:r>
            <a:r>
              <a:rPr lang="en-US" i="1" dirty="0" err="1"/>
              <a:t>umshildike</a:t>
            </a:r>
            <a:r>
              <a:rPr lang="en-US" i="1" dirty="0"/>
              <a:t> </a:t>
            </a:r>
            <a:r>
              <a:rPr lang="en-US" i="1" dirty="0" err="1"/>
              <a:t>tsigele</a:t>
            </a:r>
            <a:r>
              <a:rPr lang="en-US" i="1" dirty="0"/>
              <a:t> </a:t>
            </a:r>
            <a:r>
              <a:rPr lang="en-US" i="1" dirty="0" err="1"/>
              <a:t>zi</a:t>
            </a:r>
            <a:r>
              <a:rPr lang="en-US" i="1" dirty="0"/>
              <a:t> </a:t>
            </a:r>
            <a:r>
              <a:rPr lang="en-US" i="1" dirty="0" err="1"/>
              <a:t>shpringt</a:t>
            </a:r>
            <a:r>
              <a:rPr lang="en-US" i="1" dirty="0"/>
              <a:t> arum in </a:t>
            </a:r>
            <a:r>
              <a:rPr lang="en-US" i="1" dirty="0" err="1"/>
              <a:t>hoyz</a:t>
            </a:r>
            <a:r>
              <a:rPr lang="en-US" i="1" dirty="0"/>
              <a:t>.</a:t>
            </a:r>
          </a:p>
          <a:p>
            <a:pPr marL="91440" indent="-457200">
              <a:spcBef>
                <a:spcPts val="0"/>
              </a:spcBef>
              <a:buNone/>
            </a:pPr>
            <a:r>
              <a:rPr lang="en-US" i="1" dirty="0" err="1"/>
              <a:t>Plutsem</a:t>
            </a:r>
            <a:r>
              <a:rPr lang="en-US" i="1" dirty="0"/>
              <a:t> </a:t>
            </a:r>
            <a:r>
              <a:rPr lang="en-US" i="1" dirty="0" err="1"/>
              <a:t>kumt</a:t>
            </a:r>
            <a:r>
              <a:rPr lang="en-US" i="1" dirty="0"/>
              <a:t> a </a:t>
            </a:r>
            <a:r>
              <a:rPr lang="en-US" i="1" dirty="0" err="1"/>
              <a:t>beyze</a:t>
            </a:r>
            <a:r>
              <a:rPr lang="en-US" i="1" dirty="0"/>
              <a:t> </a:t>
            </a:r>
            <a:r>
              <a:rPr lang="en-US" i="1" dirty="0" err="1"/>
              <a:t>kats</a:t>
            </a:r>
            <a:r>
              <a:rPr lang="en-US" i="1" dirty="0"/>
              <a:t>, un </a:t>
            </a:r>
            <a:r>
              <a:rPr lang="en-US" i="1" dirty="0" err="1"/>
              <a:t>khapt</a:t>
            </a:r>
            <a:r>
              <a:rPr lang="en-US" i="1" dirty="0"/>
              <a:t> un </a:t>
            </a:r>
            <a:r>
              <a:rPr lang="en-US" i="1" dirty="0" err="1"/>
              <a:t>frest</a:t>
            </a:r>
            <a:r>
              <a:rPr lang="en-US" i="1" dirty="0"/>
              <a:t> es </a:t>
            </a:r>
            <a:r>
              <a:rPr lang="en-US" i="1" dirty="0" err="1"/>
              <a:t>oyf</a:t>
            </a:r>
            <a:r>
              <a:rPr lang="en-US" i="1" dirty="0"/>
              <a:t>.</a:t>
            </a:r>
          </a:p>
          <a:p>
            <a:pPr marL="91440" indent="-457200">
              <a:spcBef>
                <a:spcPts val="0"/>
              </a:spcBef>
              <a:buNone/>
            </a:pPr>
            <a:r>
              <a:rPr lang="en-US" i="1" dirty="0"/>
              <a:t>Di </a:t>
            </a:r>
            <a:r>
              <a:rPr lang="en-US" i="1" dirty="0" err="1"/>
              <a:t>tsigele</a:t>
            </a:r>
            <a:r>
              <a:rPr lang="en-US" i="1" dirty="0"/>
              <a:t>, di </a:t>
            </a:r>
            <a:r>
              <a:rPr lang="en-US" i="1" dirty="0" err="1"/>
              <a:t>tsigele</a:t>
            </a:r>
            <a:r>
              <a:rPr lang="en-US" i="1" dirty="0"/>
              <a:t>, </a:t>
            </a:r>
            <a:r>
              <a:rPr lang="en-US" i="1" dirty="0" err="1"/>
              <a:t>hert</a:t>
            </a:r>
            <a:r>
              <a:rPr lang="en-US" i="1" dirty="0"/>
              <a:t> </a:t>
            </a:r>
            <a:r>
              <a:rPr lang="en-US" i="1" dirty="0" err="1"/>
              <a:t>oys</a:t>
            </a:r>
            <a:r>
              <a:rPr lang="en-US" i="1" dirty="0"/>
              <a:t> </a:t>
            </a:r>
            <a:r>
              <a:rPr lang="en-US" i="1" dirty="0" err="1"/>
              <a:t>ovis-uvonim</a:t>
            </a:r>
            <a:r>
              <a:rPr lang="en-US" i="1" dirty="0"/>
              <a:t>.</a:t>
            </a:r>
          </a:p>
          <a:p>
            <a:pPr marL="91440" indent="-457200">
              <a:spcBef>
                <a:spcPts val="0"/>
              </a:spcBef>
              <a:buNone/>
            </a:pPr>
            <a:r>
              <a:rPr lang="en-US" i="1" dirty="0"/>
              <a:t>Der </a:t>
            </a:r>
            <a:r>
              <a:rPr lang="en-US" i="1" dirty="0" err="1"/>
              <a:t>foter</a:t>
            </a:r>
            <a:r>
              <a:rPr lang="en-US" i="1" dirty="0"/>
              <a:t> hot </a:t>
            </a:r>
            <a:r>
              <a:rPr lang="en-US" i="1" dirty="0" err="1"/>
              <a:t>batsolt</a:t>
            </a:r>
            <a:r>
              <a:rPr lang="en-US" i="1" dirty="0"/>
              <a:t> far it </a:t>
            </a:r>
            <a:r>
              <a:rPr lang="en-US" i="1" dirty="0" err="1"/>
              <a:t>tsvey</a:t>
            </a:r>
            <a:r>
              <a:rPr lang="en-US" i="1" dirty="0"/>
              <a:t> </a:t>
            </a:r>
            <a:r>
              <a:rPr lang="en-US" i="1" dirty="0" err="1"/>
              <a:t>gildn</a:t>
            </a:r>
            <a:r>
              <a:rPr lang="en-US" i="1" dirty="0"/>
              <a:t> </a:t>
            </a:r>
            <a:r>
              <a:rPr lang="en-US" i="1" dirty="0" err="1"/>
              <a:t>mezumonim</a:t>
            </a:r>
            <a:r>
              <a:rPr lang="en-US" i="1" dirty="0"/>
              <a:t>.</a:t>
            </a:r>
          </a:p>
          <a:p>
            <a:pPr marL="91440" indent="-457200">
              <a:spcBef>
                <a:spcPts val="0"/>
              </a:spcBef>
              <a:buNone/>
            </a:pPr>
            <a:r>
              <a:rPr lang="en-US" i="1" dirty="0" err="1"/>
              <a:t>Khad</a:t>
            </a:r>
            <a:r>
              <a:rPr lang="en-US" i="1" dirty="0"/>
              <a:t>-gad-</a:t>
            </a:r>
            <a:r>
              <a:rPr lang="en-US" i="1" dirty="0" err="1"/>
              <a:t>yo</a:t>
            </a:r>
            <a:r>
              <a:rPr lang="en-US" i="1" dirty="0"/>
              <a:t>, </a:t>
            </a:r>
            <a:r>
              <a:rPr lang="en-US" i="1" dirty="0" err="1"/>
              <a:t>khad</a:t>
            </a:r>
            <a:r>
              <a:rPr lang="en-US" i="1" dirty="0"/>
              <a:t>-gad-</a:t>
            </a:r>
            <a:r>
              <a:rPr lang="en-US" i="1" dirty="0" err="1"/>
              <a:t>yo</a:t>
            </a:r>
            <a:r>
              <a:rPr lang="en-US" i="1" dirty="0"/>
              <a:t>.</a:t>
            </a:r>
          </a:p>
          <a:p>
            <a:pPr marL="91440" indent="-457200">
              <a:spcBef>
                <a:spcPts val="0"/>
              </a:spcBef>
              <a:buNone/>
            </a:pPr>
            <a:r>
              <a:rPr lang="en-US" i="1" dirty="0"/>
              <a:t>Der hunt hot </a:t>
            </a:r>
            <a:r>
              <a:rPr lang="en-US" i="1" dirty="0" err="1"/>
              <a:t>faynt</a:t>
            </a:r>
            <a:r>
              <a:rPr lang="en-US" i="1" dirty="0"/>
              <a:t> </a:t>
            </a:r>
            <a:r>
              <a:rPr lang="en-US" i="1" dirty="0" err="1"/>
              <a:t>gehat</a:t>
            </a:r>
            <a:r>
              <a:rPr lang="en-US" i="1" dirty="0"/>
              <a:t> di </a:t>
            </a:r>
            <a:r>
              <a:rPr lang="en-US" i="1" dirty="0" err="1"/>
              <a:t>kats</a:t>
            </a:r>
            <a:r>
              <a:rPr lang="en-US" i="1" dirty="0"/>
              <a:t> dos </a:t>
            </a:r>
            <a:r>
              <a:rPr lang="en-US" i="1" dirty="0" err="1"/>
              <a:t>treft</a:t>
            </a:r>
            <a:r>
              <a:rPr lang="en-US" i="1" dirty="0"/>
              <a:t> </a:t>
            </a:r>
            <a:r>
              <a:rPr lang="en-US" i="1" dirty="0" err="1"/>
              <a:t>zikh</a:t>
            </a:r>
            <a:r>
              <a:rPr lang="en-US" i="1" dirty="0"/>
              <a:t> al-pi-</a:t>
            </a:r>
            <a:r>
              <a:rPr lang="en-US" i="1" dirty="0" err="1"/>
              <a:t>rov</a:t>
            </a:r>
            <a:r>
              <a:rPr lang="en-US" i="1" dirty="0"/>
              <a:t>.</a:t>
            </a:r>
          </a:p>
          <a:p>
            <a:pPr marL="91440" indent="-457200">
              <a:spcBef>
                <a:spcPts val="0"/>
              </a:spcBef>
              <a:buNone/>
            </a:pPr>
            <a:r>
              <a:rPr lang="en-US" i="1" dirty="0" err="1"/>
              <a:t>Er</a:t>
            </a:r>
            <a:r>
              <a:rPr lang="en-US" i="1" dirty="0"/>
              <a:t> </a:t>
            </a:r>
            <a:r>
              <a:rPr lang="en-US" i="1" dirty="0" err="1"/>
              <a:t>klert</a:t>
            </a:r>
            <a:r>
              <a:rPr lang="en-US" i="1" dirty="0"/>
              <a:t> nit </a:t>
            </a:r>
            <a:r>
              <a:rPr lang="en-US" i="1" dirty="0" err="1"/>
              <a:t>lang</a:t>
            </a:r>
            <a:r>
              <a:rPr lang="en-US" i="1" dirty="0"/>
              <a:t> un </a:t>
            </a:r>
            <a:r>
              <a:rPr lang="en-US" i="1" dirty="0" err="1"/>
              <a:t>khapt</a:t>
            </a:r>
            <a:r>
              <a:rPr lang="en-US" i="1" dirty="0"/>
              <a:t> </a:t>
            </a:r>
            <a:r>
              <a:rPr lang="en-US" i="1" dirty="0" err="1"/>
              <a:t>ir</a:t>
            </a:r>
            <a:r>
              <a:rPr lang="en-US" i="1" dirty="0"/>
              <a:t> on un </a:t>
            </a:r>
            <a:r>
              <a:rPr lang="en-US" i="1" dirty="0" err="1"/>
              <a:t>makht</a:t>
            </a:r>
            <a:r>
              <a:rPr lang="en-US" i="1" dirty="0"/>
              <a:t> fun </a:t>
            </a:r>
            <a:r>
              <a:rPr lang="en-US" i="1" dirty="0" err="1"/>
              <a:t>ir</a:t>
            </a:r>
            <a:r>
              <a:rPr lang="en-US" i="1" dirty="0"/>
              <a:t> a </a:t>
            </a:r>
            <a:r>
              <a:rPr lang="en-US" i="1" dirty="0" err="1"/>
              <a:t>sof</a:t>
            </a:r>
            <a:r>
              <a:rPr lang="en-US" i="1" dirty="0"/>
              <a:t>.</a:t>
            </a:r>
          </a:p>
          <a:p>
            <a:pPr marL="91440" indent="-457200">
              <a:spcBef>
                <a:spcPts val="0"/>
              </a:spcBef>
              <a:buNone/>
            </a:pPr>
            <a:r>
              <a:rPr lang="en-US" i="1" dirty="0"/>
              <a:t>Der hunt </a:t>
            </a:r>
            <a:r>
              <a:rPr lang="en-US" i="1" dirty="0" err="1"/>
              <a:t>iz</a:t>
            </a:r>
            <a:r>
              <a:rPr lang="en-US" i="1" dirty="0"/>
              <a:t> </a:t>
            </a:r>
            <a:r>
              <a:rPr lang="en-US" i="1" dirty="0" err="1"/>
              <a:t>dokh</a:t>
            </a:r>
            <a:r>
              <a:rPr lang="en-US" i="1" dirty="0"/>
              <a:t> dem </a:t>
            </a:r>
            <a:r>
              <a:rPr lang="en-US" i="1" dirty="0" err="1"/>
              <a:t>shtekn</a:t>
            </a:r>
            <a:r>
              <a:rPr lang="en-US" i="1" dirty="0"/>
              <a:t> vert, </a:t>
            </a:r>
            <a:r>
              <a:rPr lang="en-US" i="1" dirty="0" err="1"/>
              <a:t>er</a:t>
            </a:r>
            <a:r>
              <a:rPr lang="en-US" i="1" dirty="0"/>
              <a:t> </a:t>
            </a:r>
            <a:r>
              <a:rPr lang="en-US" i="1" dirty="0" err="1"/>
              <a:t>iz</a:t>
            </a:r>
            <a:r>
              <a:rPr lang="en-US" i="1" dirty="0"/>
              <a:t> </a:t>
            </a:r>
            <a:r>
              <a:rPr lang="en-US" i="1" dirty="0" err="1"/>
              <a:t>dokh</a:t>
            </a:r>
            <a:r>
              <a:rPr lang="en-US" i="1" dirty="0"/>
              <a:t> </a:t>
            </a:r>
            <a:r>
              <a:rPr lang="en-US" i="1" dirty="0" err="1"/>
              <a:t>beyz</a:t>
            </a:r>
            <a:r>
              <a:rPr lang="en-US" i="1" dirty="0"/>
              <a:t> un </a:t>
            </a:r>
            <a:r>
              <a:rPr lang="en-US" i="1" dirty="0" err="1"/>
              <a:t>shlekht</a:t>
            </a:r>
            <a:r>
              <a:rPr lang="en-US" i="1" dirty="0"/>
              <a:t>.</a:t>
            </a:r>
          </a:p>
          <a:p>
            <a:pPr marL="91440" indent="-457200">
              <a:spcBef>
                <a:spcPts val="0"/>
              </a:spcBef>
              <a:buNone/>
            </a:pPr>
            <a:r>
              <a:rPr lang="en-US" i="1" dirty="0"/>
              <a:t>Der </a:t>
            </a:r>
            <a:r>
              <a:rPr lang="en-US" i="1" dirty="0" err="1"/>
              <a:t>shtekn</a:t>
            </a:r>
            <a:r>
              <a:rPr lang="en-US" i="1" dirty="0"/>
              <a:t> git </a:t>
            </a:r>
            <a:r>
              <a:rPr lang="en-US" i="1" dirty="0" err="1"/>
              <a:t>im</a:t>
            </a:r>
            <a:r>
              <a:rPr lang="en-US" i="1" dirty="0"/>
              <a:t> </a:t>
            </a:r>
            <a:r>
              <a:rPr lang="en-US" i="1" dirty="0" err="1"/>
              <a:t>klep</a:t>
            </a:r>
            <a:r>
              <a:rPr lang="en-US" i="1" dirty="0"/>
              <a:t> vi bob un </a:t>
            </a:r>
            <a:r>
              <a:rPr lang="en-US" i="1" dirty="0" err="1"/>
              <a:t>meynt</a:t>
            </a:r>
            <a:r>
              <a:rPr lang="en-US" i="1" dirty="0"/>
              <a:t> </a:t>
            </a:r>
            <a:r>
              <a:rPr lang="en-US" i="1" dirty="0" err="1"/>
              <a:t>er</a:t>
            </a:r>
            <a:r>
              <a:rPr lang="en-US" i="1" dirty="0"/>
              <a:t> </a:t>
            </a:r>
            <a:r>
              <a:rPr lang="en-US" i="1" dirty="0" err="1"/>
              <a:t>iz</a:t>
            </a:r>
            <a:r>
              <a:rPr lang="en-US" i="1" dirty="0"/>
              <a:t> </a:t>
            </a:r>
            <a:r>
              <a:rPr lang="en-US" i="1" dirty="0" err="1"/>
              <a:t>gerekht</a:t>
            </a:r>
            <a:r>
              <a:rPr lang="en-US" i="1" dirty="0"/>
              <a:t>.</a:t>
            </a:r>
          </a:p>
          <a:p>
            <a:pPr marL="91440" indent="-457200">
              <a:spcBef>
                <a:spcPts val="0"/>
              </a:spcBef>
              <a:buNone/>
            </a:pPr>
            <a:r>
              <a:rPr lang="en-US" i="1" dirty="0"/>
              <a:t>Di </a:t>
            </a:r>
            <a:r>
              <a:rPr lang="en-US" i="1" dirty="0" err="1"/>
              <a:t>tsigele</a:t>
            </a:r>
            <a:r>
              <a:rPr lang="en-US" i="1" dirty="0"/>
              <a:t>, di </a:t>
            </a:r>
            <a:r>
              <a:rPr lang="en-US" i="1" dirty="0" err="1"/>
              <a:t>tsigele</a:t>
            </a:r>
            <a:r>
              <a:rPr lang="en-US" i="1" dirty="0"/>
              <a:t>, </a:t>
            </a:r>
            <a:r>
              <a:rPr lang="en-US" i="1" dirty="0" err="1"/>
              <a:t>hert</a:t>
            </a:r>
            <a:r>
              <a:rPr lang="en-US" i="1" dirty="0"/>
              <a:t> </a:t>
            </a:r>
            <a:r>
              <a:rPr lang="en-US" i="1" dirty="0" err="1"/>
              <a:t>oys</a:t>
            </a:r>
            <a:r>
              <a:rPr lang="en-US" i="1" dirty="0"/>
              <a:t> </a:t>
            </a:r>
            <a:r>
              <a:rPr lang="en-US" i="1" dirty="0" err="1"/>
              <a:t>ovois-uvonim</a:t>
            </a:r>
            <a:endParaRPr lang="en-US" i="1" dirty="0"/>
          </a:p>
          <a:p>
            <a:pPr marL="91440" indent="-457200">
              <a:spcBef>
                <a:spcPts val="0"/>
              </a:spcBef>
              <a:buNone/>
            </a:pPr>
            <a:r>
              <a:rPr lang="en-US" i="1" dirty="0"/>
              <a:t>Der </a:t>
            </a:r>
            <a:r>
              <a:rPr lang="en-US" i="1" dirty="0" err="1"/>
              <a:t>foter</a:t>
            </a:r>
            <a:r>
              <a:rPr lang="en-US" i="1" dirty="0"/>
              <a:t> hot </a:t>
            </a:r>
            <a:r>
              <a:rPr lang="en-US" i="1" dirty="0" err="1"/>
              <a:t>batsolt</a:t>
            </a:r>
            <a:r>
              <a:rPr lang="en-US" i="1" dirty="0"/>
              <a:t> far </a:t>
            </a:r>
            <a:r>
              <a:rPr lang="en-US" i="1" dirty="0" err="1"/>
              <a:t>ir</a:t>
            </a:r>
            <a:r>
              <a:rPr lang="en-US" i="1" dirty="0"/>
              <a:t> </a:t>
            </a:r>
            <a:r>
              <a:rPr lang="en-US" i="1" dirty="0" err="1"/>
              <a:t>tsvey</a:t>
            </a:r>
            <a:r>
              <a:rPr lang="en-US" i="1" dirty="0"/>
              <a:t> </a:t>
            </a:r>
            <a:r>
              <a:rPr lang="en-US" i="1" dirty="0" err="1"/>
              <a:t>gildn</a:t>
            </a:r>
            <a:r>
              <a:rPr lang="en-US" i="1" dirty="0"/>
              <a:t> </a:t>
            </a:r>
            <a:r>
              <a:rPr lang="en-US" i="1" dirty="0" err="1"/>
              <a:t>mezumonim</a:t>
            </a:r>
            <a:r>
              <a:rPr lang="en-US" i="1" dirty="0"/>
              <a:t>.</a:t>
            </a:r>
          </a:p>
          <a:p>
            <a:pPr marL="91440" indent="-457200">
              <a:spcBef>
                <a:spcPts val="0"/>
              </a:spcBef>
              <a:buNone/>
            </a:pPr>
            <a:r>
              <a:rPr lang="en-US" i="1" dirty="0" err="1"/>
              <a:t>Khad</a:t>
            </a:r>
            <a:r>
              <a:rPr lang="en-US" i="1" dirty="0"/>
              <a:t>-gad-</a:t>
            </a:r>
            <a:r>
              <a:rPr lang="en-US" i="1" dirty="0" err="1"/>
              <a:t>yo</a:t>
            </a:r>
            <a:r>
              <a:rPr lang="en-US" i="1" dirty="0"/>
              <a:t>, </a:t>
            </a:r>
            <a:r>
              <a:rPr lang="en-US" i="1" dirty="0" err="1"/>
              <a:t>khad</a:t>
            </a:r>
            <a:r>
              <a:rPr lang="en-US" i="1" dirty="0"/>
              <a:t>-gad-</a:t>
            </a:r>
            <a:r>
              <a:rPr lang="en-US" i="1" dirty="0" err="1"/>
              <a:t>yo</a:t>
            </a:r>
            <a:r>
              <a:rPr lang="en-US" i="1" dirty="0"/>
              <a:t>.</a:t>
            </a:r>
          </a:p>
        </p:txBody>
      </p:sp>
      <p:sp>
        <p:nvSpPr>
          <p:cNvPr id="7" name="TextBox 6">
            <a:extLst>
              <a:ext uri="{FF2B5EF4-FFF2-40B4-BE49-F238E27FC236}">
                <a16:creationId xmlns:a16="http://schemas.microsoft.com/office/drawing/2014/main" id="{CEFB220E-C1B2-440A-8CC3-7EF50D152459}"/>
              </a:ext>
            </a:extLst>
          </p:cNvPr>
          <p:cNvSpPr txBox="1"/>
          <p:nvPr/>
        </p:nvSpPr>
        <p:spPr>
          <a:xfrm>
            <a:off x="6695268" y="5369441"/>
            <a:ext cx="5261044" cy="646331"/>
          </a:xfrm>
          <a:prstGeom prst="rect">
            <a:avLst/>
          </a:prstGeom>
          <a:noFill/>
        </p:spPr>
        <p:txBody>
          <a:bodyPr wrap="square" rtlCol="0">
            <a:spAutoFit/>
          </a:bodyPr>
          <a:lstStyle/>
          <a:p>
            <a:r>
              <a:rPr lang="en-US" dirty="0"/>
              <a:t>Book of J: </a:t>
            </a:r>
            <a:r>
              <a:rPr lang="en-US" dirty="0" err="1"/>
              <a:t>Jewlia</a:t>
            </a:r>
            <a:r>
              <a:rPr lang="en-US" dirty="0"/>
              <a:t> Eisenberg, </a:t>
            </a:r>
            <a:r>
              <a:rPr lang="en-US" i="1" dirty="0" err="1"/>
              <a:t>a”h</a:t>
            </a:r>
            <a:r>
              <a:rPr lang="en-US" dirty="0"/>
              <a:t> and Jeremiah Lockwood</a:t>
            </a:r>
          </a:p>
        </p:txBody>
      </p:sp>
      <p:pic>
        <p:nvPicPr>
          <p:cNvPr id="4" name="Online Media 3" title="Book of J - Jewlia Eisenberg and Jeremiah Lockwood - Di Tsigele - One Little Goat (Yiddish)">
            <a:hlinkClick r:id="" action="ppaction://media"/>
            <a:extLst>
              <a:ext uri="{FF2B5EF4-FFF2-40B4-BE49-F238E27FC236}">
                <a16:creationId xmlns:a16="http://schemas.microsoft.com/office/drawing/2014/main" id="{2AA84309-6DF4-4717-8F3A-76ACF0E8A607}"/>
              </a:ext>
            </a:extLst>
          </p:cNvPr>
          <p:cNvPicPr>
            <a:picLocks noRot="1" noChangeAspect="1"/>
          </p:cNvPicPr>
          <p:nvPr>
            <a:videoFile r:link="rId1"/>
          </p:nvPr>
        </p:nvPicPr>
        <p:blipFill>
          <a:blip r:embed="rId3"/>
          <a:stretch>
            <a:fillRect/>
          </a:stretch>
        </p:blipFill>
        <p:spPr>
          <a:xfrm>
            <a:off x="6695268" y="2288656"/>
            <a:ext cx="5100006" cy="2868753"/>
          </a:xfrm>
          <a:prstGeom prst="rect">
            <a:avLst/>
          </a:prstGeom>
        </p:spPr>
      </p:pic>
      <p:sp>
        <p:nvSpPr>
          <p:cNvPr id="3" name="Slide Number Placeholder 2">
            <a:extLst>
              <a:ext uri="{FF2B5EF4-FFF2-40B4-BE49-F238E27FC236}">
                <a16:creationId xmlns:a16="http://schemas.microsoft.com/office/drawing/2014/main" id="{7682975F-89F9-0B44-9DB3-3FCA6E554136}"/>
              </a:ext>
            </a:extLst>
          </p:cNvPr>
          <p:cNvSpPr>
            <a:spLocks noGrp="1"/>
          </p:cNvSpPr>
          <p:nvPr>
            <p:ph type="sldNum" sz="quarter" idx="12"/>
          </p:nvPr>
        </p:nvSpPr>
        <p:spPr/>
        <p:txBody>
          <a:bodyPr/>
          <a:lstStyle/>
          <a:p>
            <a:fld id="{DDED6A29-E892-43EE-9CD2-63AC645924D9}" type="slidenum">
              <a:rPr lang="en-US" smtClean="0"/>
              <a:t>98</a:t>
            </a:fld>
            <a:endParaRPr lang="en-US"/>
          </a:p>
        </p:txBody>
      </p:sp>
      <p:sp>
        <p:nvSpPr>
          <p:cNvPr id="8" name="TextBox 7">
            <a:extLst>
              <a:ext uri="{FF2B5EF4-FFF2-40B4-BE49-F238E27FC236}">
                <a16:creationId xmlns:a16="http://schemas.microsoft.com/office/drawing/2014/main" id="{D6C03FB6-7C28-514E-BD21-B1F672900F03}"/>
              </a:ext>
            </a:extLst>
          </p:cNvPr>
          <p:cNvSpPr txBox="1"/>
          <p:nvPr/>
        </p:nvSpPr>
        <p:spPr>
          <a:xfrm rot="19973350">
            <a:off x="5758911" y="2070588"/>
            <a:ext cx="1081837" cy="461665"/>
          </a:xfrm>
          <a:prstGeom prst="rect">
            <a:avLst/>
          </a:prstGeom>
          <a:noFill/>
        </p:spPr>
        <p:txBody>
          <a:bodyPr wrap="square" rtlCol="0">
            <a:spAutoFit/>
          </a:bodyPr>
          <a:lstStyle/>
          <a:p>
            <a:r>
              <a:rPr lang="en-US" sz="2400" b="1" dirty="0">
                <a:solidFill>
                  <a:srgbClr val="00B050"/>
                </a:solidFill>
              </a:rPr>
              <a:t>Play &gt;</a:t>
            </a:r>
          </a:p>
        </p:txBody>
      </p:sp>
    </p:spTree>
    <p:extLst>
      <p:ext uri="{BB962C8B-B14F-4D97-AF65-F5344CB8AC3E}">
        <p14:creationId xmlns:p14="http://schemas.microsoft.com/office/powerpoint/2010/main" val="418942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48DB-3B72-4D64-9A38-002E0D0FA270}"/>
              </a:ext>
            </a:extLst>
          </p:cNvPr>
          <p:cNvSpPr>
            <a:spLocks noGrp="1"/>
          </p:cNvSpPr>
          <p:nvPr>
            <p:ph type="title"/>
          </p:nvPr>
        </p:nvSpPr>
        <p:spPr>
          <a:xfrm>
            <a:off x="396726" y="265814"/>
            <a:ext cx="11398548" cy="1371600"/>
          </a:xfrm>
        </p:spPr>
        <p:txBody>
          <a:bodyPr>
            <a:normAutofit fontScale="90000"/>
          </a:bodyPr>
          <a:lstStyle/>
          <a:p>
            <a:r>
              <a:rPr lang="en-US" dirty="0"/>
              <a:t>Chad </a:t>
            </a:r>
            <a:r>
              <a:rPr lang="en-US" dirty="0" err="1"/>
              <a:t>Gadya</a:t>
            </a:r>
            <a:r>
              <a:rPr lang="en-US" dirty="0"/>
              <a:t> - </a:t>
            </a:r>
            <a:r>
              <a:rPr lang="en-US" dirty="0" err="1"/>
              <a:t>Bukharian</a:t>
            </a:r>
            <a:r>
              <a:rPr lang="en-US" dirty="0"/>
              <a:t> / Judeo-Tajik</a:t>
            </a:r>
          </a:p>
        </p:txBody>
      </p:sp>
      <p:sp>
        <p:nvSpPr>
          <p:cNvPr id="5" name="Content Placeholder 2">
            <a:extLst>
              <a:ext uri="{FF2B5EF4-FFF2-40B4-BE49-F238E27FC236}">
                <a16:creationId xmlns:a16="http://schemas.microsoft.com/office/drawing/2014/main" id="{A592B3B2-E977-465F-9696-C914AC167E55}"/>
              </a:ext>
            </a:extLst>
          </p:cNvPr>
          <p:cNvSpPr>
            <a:spLocks noGrp="1"/>
          </p:cNvSpPr>
          <p:nvPr>
            <p:ph idx="1"/>
          </p:nvPr>
        </p:nvSpPr>
        <p:spPr>
          <a:xfrm>
            <a:off x="364827" y="1382230"/>
            <a:ext cx="3270323" cy="4104167"/>
          </a:xfrm>
        </p:spPr>
        <p:txBody>
          <a:bodyPr>
            <a:noAutofit/>
          </a:bodyPr>
          <a:lstStyle/>
          <a:p>
            <a:pPr marL="0" indent="0">
              <a:spcBef>
                <a:spcPts val="0"/>
              </a:spcBef>
              <a:buNone/>
            </a:pPr>
            <a:r>
              <a:rPr lang="en-US" sz="2000" i="1" dirty="0" err="1"/>
              <a:t>Ve</a:t>
            </a:r>
            <a:r>
              <a:rPr lang="en-US" sz="2000" i="1" dirty="0"/>
              <a:t> </a:t>
            </a:r>
            <a:r>
              <a:rPr lang="en-US" sz="2000" i="1" dirty="0" err="1"/>
              <a:t>biyomad</a:t>
            </a:r>
            <a:r>
              <a:rPr lang="en-US" sz="2000" i="1" dirty="0"/>
              <a:t> ha-</a:t>
            </a:r>
            <a:r>
              <a:rPr lang="en-US" sz="2000" i="1" dirty="0" err="1"/>
              <a:t>Qodösh</a:t>
            </a:r>
            <a:r>
              <a:rPr lang="en-US" sz="2000" i="1" dirty="0"/>
              <a:t> </a:t>
            </a:r>
            <a:r>
              <a:rPr lang="en-US" sz="2000" i="1" dirty="0" err="1"/>
              <a:t>Borukh</a:t>
            </a:r>
            <a:r>
              <a:rPr lang="en-US" sz="2000" i="1" dirty="0"/>
              <a:t> Hu </a:t>
            </a:r>
            <a:r>
              <a:rPr lang="en-US" sz="2000" i="1" dirty="0" err="1"/>
              <a:t>ve</a:t>
            </a:r>
            <a:r>
              <a:rPr lang="en-US" sz="2000" i="1" dirty="0"/>
              <a:t> </a:t>
            </a:r>
            <a:r>
              <a:rPr lang="en-US" sz="2000" i="1" dirty="0" err="1"/>
              <a:t>bikhusht</a:t>
            </a:r>
            <a:r>
              <a:rPr lang="en-US" sz="2000" i="1" dirty="0"/>
              <a:t> be </a:t>
            </a:r>
            <a:r>
              <a:rPr lang="en-US" sz="2000" i="1" dirty="0" err="1"/>
              <a:t>malakh</a:t>
            </a:r>
            <a:r>
              <a:rPr lang="en-US" sz="2000" i="1" dirty="0"/>
              <a:t> ha-</a:t>
            </a:r>
            <a:r>
              <a:rPr lang="en-US" sz="2000" i="1" dirty="0" err="1"/>
              <a:t>movet</a:t>
            </a:r>
            <a:r>
              <a:rPr lang="en-US" sz="2000" i="1" dirty="0"/>
              <a:t>, </a:t>
            </a:r>
            <a:r>
              <a:rPr lang="en-US" sz="2000" i="1" dirty="0" err="1"/>
              <a:t>onchi</a:t>
            </a:r>
            <a:r>
              <a:rPr lang="en-US" sz="2000" i="1" dirty="0"/>
              <a:t> </a:t>
            </a:r>
            <a:r>
              <a:rPr lang="en-US" sz="2000" i="1" dirty="0" err="1"/>
              <a:t>bikhusht</a:t>
            </a:r>
            <a:r>
              <a:rPr lang="en-US" sz="2000" i="1" dirty="0"/>
              <a:t> be </a:t>
            </a:r>
            <a:r>
              <a:rPr lang="en-US" sz="2000" i="1" dirty="0" err="1"/>
              <a:t>shöhet</a:t>
            </a:r>
            <a:r>
              <a:rPr lang="en-US" sz="2000" i="1" dirty="0"/>
              <a:t>, </a:t>
            </a:r>
            <a:r>
              <a:rPr lang="en-US" sz="2000" i="1" dirty="0" err="1"/>
              <a:t>onchi</a:t>
            </a:r>
            <a:r>
              <a:rPr lang="en-US" sz="2000" i="1" dirty="0"/>
              <a:t> </a:t>
            </a:r>
            <a:r>
              <a:rPr lang="en-US" sz="2000" i="1" dirty="0" err="1"/>
              <a:t>zobeh</a:t>
            </a:r>
            <a:r>
              <a:rPr lang="en-US" sz="2000" i="1" dirty="0"/>
              <a:t> </a:t>
            </a:r>
            <a:r>
              <a:rPr lang="en-US" sz="2000" i="1" dirty="0" err="1"/>
              <a:t>khord</a:t>
            </a:r>
            <a:r>
              <a:rPr lang="en-US" sz="2000" i="1" dirty="0"/>
              <a:t> be on gov, </a:t>
            </a:r>
            <a:r>
              <a:rPr lang="en-US" sz="2000" i="1" dirty="0" err="1"/>
              <a:t>onchi</a:t>
            </a:r>
            <a:r>
              <a:rPr lang="en-US" sz="2000" i="1" dirty="0"/>
              <a:t> </a:t>
            </a:r>
            <a:r>
              <a:rPr lang="en-US" sz="2000" i="1" dirty="0" err="1"/>
              <a:t>binöshid</a:t>
            </a:r>
            <a:r>
              <a:rPr lang="en-US" sz="2000" i="1" dirty="0"/>
              <a:t> be </a:t>
            </a:r>
            <a:r>
              <a:rPr lang="en-US" sz="2000" i="1" dirty="0" err="1"/>
              <a:t>ob</a:t>
            </a:r>
            <a:r>
              <a:rPr lang="en-US" sz="2000" i="1" dirty="0"/>
              <a:t>, </a:t>
            </a:r>
            <a:r>
              <a:rPr lang="en-US" sz="2000" i="1" dirty="0" err="1"/>
              <a:t>onchi</a:t>
            </a:r>
            <a:r>
              <a:rPr lang="en-US" sz="2000" i="1" dirty="0"/>
              <a:t> </a:t>
            </a:r>
            <a:r>
              <a:rPr lang="en-US" sz="2000" i="1" dirty="0" err="1"/>
              <a:t>khomösh</a:t>
            </a:r>
            <a:r>
              <a:rPr lang="en-US" sz="2000" i="1" dirty="0"/>
              <a:t> </a:t>
            </a:r>
            <a:r>
              <a:rPr lang="en-US" sz="2000" i="1" dirty="0" err="1"/>
              <a:t>khard</a:t>
            </a:r>
            <a:r>
              <a:rPr lang="en-US" sz="2000" i="1" dirty="0"/>
              <a:t> be </a:t>
            </a:r>
            <a:r>
              <a:rPr lang="en-US" sz="2000" i="1" dirty="0" err="1"/>
              <a:t>otash</a:t>
            </a:r>
            <a:r>
              <a:rPr lang="en-US" sz="2000" i="1" dirty="0"/>
              <a:t>, </a:t>
            </a:r>
            <a:r>
              <a:rPr lang="en-US" sz="2000" i="1" dirty="0" err="1"/>
              <a:t>onchi</a:t>
            </a:r>
            <a:r>
              <a:rPr lang="en-US" sz="2000" i="1" dirty="0"/>
              <a:t> </a:t>
            </a:r>
            <a:r>
              <a:rPr lang="en-US" sz="2000" i="1" dirty="0" err="1"/>
              <a:t>bisözond</a:t>
            </a:r>
            <a:r>
              <a:rPr lang="en-US" sz="2000" i="1" dirty="0"/>
              <a:t> be </a:t>
            </a:r>
            <a:r>
              <a:rPr lang="en-US" sz="2000" i="1" dirty="0" err="1"/>
              <a:t>aso</a:t>
            </a:r>
            <a:r>
              <a:rPr lang="en-US" sz="2000" i="1" dirty="0"/>
              <a:t>, </a:t>
            </a:r>
            <a:r>
              <a:rPr lang="en-US" sz="2000" i="1" dirty="0" err="1"/>
              <a:t>onchi</a:t>
            </a:r>
            <a:r>
              <a:rPr lang="en-US" sz="2000" i="1" dirty="0"/>
              <a:t> </a:t>
            </a:r>
            <a:r>
              <a:rPr lang="en-US" sz="2000" i="1" dirty="0" err="1"/>
              <a:t>bizad</a:t>
            </a:r>
            <a:r>
              <a:rPr lang="en-US" sz="2000" i="1" dirty="0"/>
              <a:t> be on sag, </a:t>
            </a:r>
            <a:r>
              <a:rPr lang="en-US" sz="2000" i="1" dirty="0" err="1"/>
              <a:t>onchi</a:t>
            </a:r>
            <a:r>
              <a:rPr lang="en-US" sz="2000" i="1" dirty="0"/>
              <a:t> </a:t>
            </a:r>
            <a:r>
              <a:rPr lang="en-US" sz="2000" i="1" dirty="0" err="1"/>
              <a:t>bigozid</a:t>
            </a:r>
            <a:r>
              <a:rPr lang="en-US" sz="2000" i="1" dirty="0"/>
              <a:t> be </a:t>
            </a:r>
            <a:r>
              <a:rPr lang="en-US" sz="2000" i="1" dirty="0" err="1"/>
              <a:t>pishok</a:t>
            </a:r>
            <a:r>
              <a:rPr lang="en-US" sz="2000" i="1" dirty="0"/>
              <a:t>, </a:t>
            </a:r>
            <a:r>
              <a:rPr lang="en-US" sz="2000" i="1" dirty="0" err="1"/>
              <a:t>onchi</a:t>
            </a:r>
            <a:r>
              <a:rPr lang="en-US" sz="2000" i="1" dirty="0"/>
              <a:t> </a:t>
            </a:r>
            <a:r>
              <a:rPr lang="en-US" sz="2000" i="1" dirty="0" err="1"/>
              <a:t>bikhörd</a:t>
            </a:r>
            <a:r>
              <a:rPr lang="en-US" sz="2000" i="1" dirty="0"/>
              <a:t> be </a:t>
            </a:r>
            <a:r>
              <a:rPr lang="en-US" sz="2000" i="1" dirty="0" err="1"/>
              <a:t>buzghola</a:t>
            </a:r>
            <a:r>
              <a:rPr lang="en-US" sz="2000" i="1" dirty="0"/>
              <a:t>, </a:t>
            </a:r>
            <a:r>
              <a:rPr lang="en-US" sz="2000" i="1" dirty="0" err="1"/>
              <a:t>onchi</a:t>
            </a:r>
            <a:r>
              <a:rPr lang="en-US" sz="2000" i="1" dirty="0"/>
              <a:t> </a:t>
            </a:r>
            <a:r>
              <a:rPr lang="en-US" sz="2000" i="1" dirty="0" err="1"/>
              <a:t>bikharid</a:t>
            </a:r>
            <a:r>
              <a:rPr lang="en-US" sz="2000" i="1" dirty="0"/>
              <a:t> </a:t>
            </a:r>
            <a:r>
              <a:rPr lang="en-US" sz="2000" i="1" dirty="0" err="1"/>
              <a:t>padar</a:t>
            </a:r>
            <a:r>
              <a:rPr lang="en-US" sz="2000" i="1" dirty="0"/>
              <a:t> be du </a:t>
            </a:r>
            <a:r>
              <a:rPr lang="en-US" sz="2000" i="1" dirty="0" err="1"/>
              <a:t>tanga</a:t>
            </a:r>
            <a:r>
              <a:rPr lang="en-US" sz="2000" i="1" dirty="0"/>
              <a:t>. Jon </a:t>
            </a:r>
            <a:r>
              <a:rPr lang="en-US" sz="2000" i="1" dirty="0" err="1"/>
              <a:t>buzghola</a:t>
            </a:r>
            <a:r>
              <a:rPr lang="en-US" sz="2000" i="1" dirty="0"/>
              <a:t>, </a:t>
            </a:r>
            <a:r>
              <a:rPr lang="en-US" sz="2000" i="1" dirty="0" err="1"/>
              <a:t>jon</a:t>
            </a:r>
            <a:r>
              <a:rPr lang="en-US" sz="2000" i="1" dirty="0"/>
              <a:t> </a:t>
            </a:r>
            <a:r>
              <a:rPr lang="en-US" sz="2000" i="1" dirty="0" err="1"/>
              <a:t>buzghola</a:t>
            </a:r>
            <a:r>
              <a:rPr lang="en-US" sz="2000" i="1" dirty="0"/>
              <a:t>.</a:t>
            </a:r>
          </a:p>
        </p:txBody>
      </p:sp>
      <p:sp>
        <p:nvSpPr>
          <p:cNvPr id="6" name="TextBox 5">
            <a:extLst>
              <a:ext uri="{FF2B5EF4-FFF2-40B4-BE49-F238E27FC236}">
                <a16:creationId xmlns:a16="http://schemas.microsoft.com/office/drawing/2014/main" id="{ACE5839B-689A-4D38-89CE-148CCB686136}"/>
              </a:ext>
            </a:extLst>
          </p:cNvPr>
          <p:cNvSpPr txBox="1"/>
          <p:nvPr/>
        </p:nvSpPr>
        <p:spPr>
          <a:xfrm>
            <a:off x="5539563" y="6035969"/>
            <a:ext cx="4901610" cy="369332"/>
          </a:xfrm>
          <a:prstGeom prst="rect">
            <a:avLst/>
          </a:prstGeom>
          <a:noFill/>
        </p:spPr>
        <p:txBody>
          <a:bodyPr wrap="square" rtlCol="0">
            <a:spAutoFit/>
          </a:bodyPr>
          <a:lstStyle/>
          <a:p>
            <a:r>
              <a:rPr lang="en-US" dirty="0"/>
              <a:t>Asher </a:t>
            </a:r>
            <a:r>
              <a:rPr lang="en-US" dirty="0" err="1"/>
              <a:t>Shasho</a:t>
            </a:r>
            <a:r>
              <a:rPr lang="en-US" dirty="0"/>
              <a:t> Levy and Chloe </a:t>
            </a:r>
            <a:r>
              <a:rPr lang="en-US" dirty="0" err="1"/>
              <a:t>Pourmorady</a:t>
            </a:r>
            <a:endParaRPr lang="en-US" dirty="0"/>
          </a:p>
        </p:txBody>
      </p:sp>
      <p:pic>
        <p:nvPicPr>
          <p:cNvPr id="3" name="Online Media 2" title="Chloe Pourmorady and Asher Shasho Levy - Jon Buzghole">
            <a:hlinkClick r:id="" action="ppaction://media"/>
            <a:extLst>
              <a:ext uri="{FF2B5EF4-FFF2-40B4-BE49-F238E27FC236}">
                <a16:creationId xmlns:a16="http://schemas.microsoft.com/office/drawing/2014/main" id="{A000ED07-1D7A-4DAD-B978-E33759BCD04C}"/>
              </a:ext>
            </a:extLst>
          </p:cNvPr>
          <p:cNvPicPr>
            <a:picLocks noRot="1" noChangeAspect="1"/>
          </p:cNvPicPr>
          <p:nvPr>
            <a:videoFile r:link="rId1"/>
          </p:nvPr>
        </p:nvPicPr>
        <p:blipFill>
          <a:blip r:embed="rId3"/>
          <a:stretch>
            <a:fillRect/>
          </a:stretch>
        </p:blipFill>
        <p:spPr>
          <a:xfrm>
            <a:off x="4644066" y="1931802"/>
            <a:ext cx="7296297" cy="4104167"/>
          </a:xfrm>
          <a:prstGeom prst="rect">
            <a:avLst/>
          </a:prstGeom>
        </p:spPr>
      </p:pic>
      <p:sp>
        <p:nvSpPr>
          <p:cNvPr id="4" name="Slide Number Placeholder 3">
            <a:extLst>
              <a:ext uri="{FF2B5EF4-FFF2-40B4-BE49-F238E27FC236}">
                <a16:creationId xmlns:a16="http://schemas.microsoft.com/office/drawing/2014/main" id="{C1533EA4-95D0-B942-B99D-6F3EDEAB4C04}"/>
              </a:ext>
            </a:extLst>
          </p:cNvPr>
          <p:cNvSpPr>
            <a:spLocks noGrp="1"/>
          </p:cNvSpPr>
          <p:nvPr>
            <p:ph type="sldNum" sz="quarter" idx="12"/>
          </p:nvPr>
        </p:nvSpPr>
        <p:spPr/>
        <p:txBody>
          <a:bodyPr/>
          <a:lstStyle/>
          <a:p>
            <a:fld id="{DDED6A29-E892-43EE-9CD2-63AC645924D9}" type="slidenum">
              <a:rPr lang="en-US" smtClean="0"/>
              <a:t>99</a:t>
            </a:fld>
            <a:endParaRPr lang="en-US"/>
          </a:p>
        </p:txBody>
      </p:sp>
      <p:sp>
        <p:nvSpPr>
          <p:cNvPr id="7" name="TextBox 6">
            <a:extLst>
              <a:ext uri="{FF2B5EF4-FFF2-40B4-BE49-F238E27FC236}">
                <a16:creationId xmlns:a16="http://schemas.microsoft.com/office/drawing/2014/main" id="{C4B86F46-67CA-1A49-8D45-55631D57F692}"/>
              </a:ext>
            </a:extLst>
          </p:cNvPr>
          <p:cNvSpPr txBox="1"/>
          <p:nvPr/>
        </p:nvSpPr>
        <p:spPr>
          <a:xfrm rot="19973350">
            <a:off x="3902415" y="1591248"/>
            <a:ext cx="1081837" cy="461665"/>
          </a:xfrm>
          <a:prstGeom prst="rect">
            <a:avLst/>
          </a:prstGeom>
          <a:noFill/>
        </p:spPr>
        <p:txBody>
          <a:bodyPr wrap="square" rtlCol="0">
            <a:spAutoFit/>
          </a:bodyPr>
          <a:lstStyle/>
          <a:p>
            <a:r>
              <a:rPr lang="en-US" sz="2400" b="1" dirty="0">
                <a:solidFill>
                  <a:srgbClr val="00B050"/>
                </a:solidFill>
              </a:rPr>
              <a:t>Play &gt;</a:t>
            </a:r>
          </a:p>
        </p:txBody>
      </p:sp>
    </p:spTree>
    <p:extLst>
      <p:ext uri="{BB962C8B-B14F-4D97-AF65-F5344CB8AC3E}">
        <p14:creationId xmlns:p14="http://schemas.microsoft.com/office/powerpoint/2010/main" val="323015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23255</TotalTime>
  <Words>19170</Words>
  <Application>Microsoft Macintosh PowerPoint</Application>
  <PresentationFormat>Widescreen</PresentationFormat>
  <Paragraphs>1196</Paragraphs>
  <Slides>110</Slides>
  <Notes>1</Notes>
  <HiddenSlides>0</HiddenSlides>
  <MMClips>9</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110</vt:i4>
      </vt:variant>
    </vt:vector>
  </HeadingPairs>
  <TitlesOfParts>
    <vt:vector size="119" baseType="lpstr">
      <vt:lpstr>Aharoni</vt:lpstr>
      <vt:lpstr>Arial</vt:lpstr>
      <vt:lpstr>Bembo</vt:lpstr>
      <vt:lpstr>Britannic Bold</vt:lpstr>
      <vt:lpstr>Calibri</vt:lpstr>
      <vt:lpstr>Century Gothic</vt:lpstr>
      <vt:lpstr>Garamond</vt:lpstr>
      <vt:lpstr>Helvetica Neue</vt:lpstr>
      <vt:lpstr>Savon</vt:lpstr>
      <vt:lpstr>Passover 2021</vt:lpstr>
      <vt:lpstr>PowerPoint Presentation</vt:lpstr>
      <vt:lpstr>Preface</vt:lpstr>
      <vt:lpstr>One whole year </vt:lpstr>
      <vt:lpstr>Burning/Removing Chametz</vt:lpstr>
      <vt:lpstr>Welcome</vt:lpstr>
      <vt:lpstr>Welcome</vt:lpstr>
      <vt:lpstr>Some short cuts</vt:lpstr>
      <vt:lpstr>Seder plate</vt:lpstr>
      <vt:lpstr>Seder plate</vt:lpstr>
      <vt:lpstr>Candle lighting</vt:lpstr>
      <vt:lpstr>Shehecheyanu - שֶׁהֶחֱיָנוּ</vt:lpstr>
      <vt:lpstr>Table of contents – order of the seder</vt:lpstr>
      <vt:lpstr>Kadesh - קַדֵּשׁ - first cup</vt:lpstr>
      <vt:lpstr>Urchatz - ורחץ</vt:lpstr>
      <vt:lpstr>Karpas – כרפס – blessing </vt:lpstr>
      <vt:lpstr>Karpas – כרפס – reflection </vt:lpstr>
      <vt:lpstr>Yachatz - יחץ</vt:lpstr>
      <vt:lpstr>Yachatz – a Syrian Jewish custom</vt:lpstr>
      <vt:lpstr>Ha Lachma Anya - הָא לַחְמָא עַנְיָא</vt:lpstr>
      <vt:lpstr>Four Questions  (cover or remove the seder plate) </vt:lpstr>
      <vt:lpstr>We Were Slaves in Egypt - עֲבָדִים הָיִינו</vt:lpstr>
      <vt:lpstr>  Four Children</vt:lpstr>
      <vt:lpstr>Four Children – #1, the ”wise one”</vt:lpstr>
      <vt:lpstr>Four Children – #2, the “wicked one”</vt:lpstr>
      <vt:lpstr>Four Children – #3, the simple one</vt:lpstr>
      <vt:lpstr>Four Children – #4, one who needs help asking</vt:lpstr>
      <vt:lpstr>Beginning the story again</vt:lpstr>
      <vt:lpstr>God’s promise – our fate</vt:lpstr>
      <vt:lpstr>V’hi she’amdah - וְהִיא שֶׁעָמְדָה</vt:lpstr>
      <vt:lpstr>Magid – the core of the story</vt:lpstr>
      <vt:lpstr>Magid – the core of the story </vt:lpstr>
      <vt:lpstr>Magid – the core: we explain each verse – verse 1</vt:lpstr>
      <vt:lpstr>PowerPoint Presentation</vt:lpstr>
      <vt:lpstr>PowerPoint Presentation</vt:lpstr>
      <vt:lpstr>PowerPoint Presentation</vt:lpstr>
      <vt:lpstr>The Ten Plagues</vt:lpstr>
      <vt:lpstr>Dayenu! – short</vt:lpstr>
      <vt:lpstr>Dayenu! – long – #1</vt:lpstr>
      <vt:lpstr>Dayenu! – long – #2</vt:lpstr>
      <vt:lpstr>Rabban Gamliel’s Three Things - #1</vt:lpstr>
      <vt:lpstr>Rabban Gamliel’s Three Things - #2</vt:lpstr>
      <vt:lpstr>Rabban Gamliel’s Three Things - #3</vt:lpstr>
      <vt:lpstr>The Climax of the Seder - #1</vt:lpstr>
      <vt:lpstr>The Climax of the Seder - #2</vt:lpstr>
      <vt:lpstr>Hallel - הלל - first part - #1</vt:lpstr>
      <vt:lpstr>Hallel - הלל - first part - #2</vt:lpstr>
      <vt:lpstr>Second cup</vt:lpstr>
      <vt:lpstr>Second cup</vt:lpstr>
      <vt:lpstr>Rochtzah - רָחְצָה</vt:lpstr>
      <vt:lpstr>Motzi Matzah - מוֹצִיא מַצָּה</vt:lpstr>
      <vt:lpstr>Maror - מרור</vt:lpstr>
      <vt:lpstr>Korech - כורך</vt:lpstr>
      <vt:lpstr>PowerPoint Presentation</vt:lpstr>
      <vt:lpstr>The Mystery of Charoset</vt:lpstr>
      <vt:lpstr>Shulchan orekh –  שֻׁלְחָן עוֹרֵךְ</vt:lpstr>
      <vt:lpstr>Shulchan orekh - שֻׁלְחָן עוֹרֵךְ Some pictures of the hoilday table to enjoy:</vt:lpstr>
      <vt:lpstr>Shulchan orekh - שֻׁלְחָן עוֹרֵךְ</vt:lpstr>
      <vt:lpstr>Shulchan orekh - שֻׁלְחָן עוֹרֵךְ</vt:lpstr>
      <vt:lpstr>Shulchan orekh - שֻׁלְחָן עוֹרֵךְ</vt:lpstr>
      <vt:lpstr>Shulchan orekh - שֻׁלְחָן עוֹרֵךְ</vt:lpstr>
      <vt:lpstr>Shulchan orekh - שֻׁלְחָן עוֹרֵךְ</vt:lpstr>
      <vt:lpstr>Shulchan orekh - שֻׁלְחָן עוֹרֵךְ</vt:lpstr>
      <vt:lpstr>Shulchan orekh - שֻׁלְחָן עוֹרֵךְ</vt:lpstr>
      <vt:lpstr>Shulchan orekh - שֻׁלְחָן עוֹרֵךְ</vt:lpstr>
      <vt:lpstr>Tzafun - צפון - Afikoman</vt:lpstr>
      <vt:lpstr>Barekh - ברך</vt:lpstr>
      <vt:lpstr>Barekh – ברך</vt:lpstr>
      <vt:lpstr>Barekh – ברך   </vt:lpstr>
      <vt:lpstr>Barekh – ברך</vt:lpstr>
      <vt:lpstr>Barekh - ברך</vt:lpstr>
      <vt:lpstr>Barekh – ברך</vt:lpstr>
      <vt:lpstr>Barekh – ברך</vt:lpstr>
      <vt:lpstr>Barekh – ברך</vt:lpstr>
      <vt:lpstr>Third cup</vt:lpstr>
      <vt:lpstr>Pour out your wrath – opening the door for Elijah</vt:lpstr>
      <vt:lpstr>Eliyahu Hanavi</vt:lpstr>
      <vt:lpstr>Hallel - הלל  (selections)</vt:lpstr>
      <vt:lpstr>Hallel - הלל  (selections)</vt:lpstr>
      <vt:lpstr>Hallel - הלל</vt:lpstr>
      <vt:lpstr>Fourth cup</vt:lpstr>
      <vt:lpstr>Nirtzah - נרצה</vt:lpstr>
      <vt:lpstr>Counting of the Omer - ספירת העומר</vt:lpstr>
      <vt:lpstr>Adir Hu - אדיר הוא – part 1</vt:lpstr>
      <vt:lpstr>Adir Hu - אדיר הוא – part 2</vt:lpstr>
      <vt:lpstr>Ki Lo Na’eh - כִּי לוֹ נָאֶה – part 1</vt:lpstr>
      <vt:lpstr>Ki Lo Na’eh - כִּי לוֹ נָאֶה – part 2</vt:lpstr>
      <vt:lpstr>Echad Mi Yodea - Who Knows One? – part 1 (English: rap version)</vt:lpstr>
      <vt:lpstr>Echad Mi Yodea - Who Knows One? – part 2  (English: Rap version) </vt:lpstr>
      <vt:lpstr>Echad Mi Yodea - Who Knows One? – part 3</vt:lpstr>
      <vt:lpstr>Echad Mi Yodea - Who Knows One? – part 4</vt:lpstr>
      <vt:lpstr>Who Knows One? – Bukharian / Judeo-Tajik</vt:lpstr>
      <vt:lpstr>Who Knows One? - Syrian Judeo-Arabic</vt:lpstr>
      <vt:lpstr>Who Knows One? - Ladino</vt:lpstr>
      <vt:lpstr>Who Knows One? - Yiddish</vt:lpstr>
      <vt:lpstr>Chad Gadya –  חד גדיא One Little Goat</vt:lpstr>
      <vt:lpstr>Chad Gadya - Syrian Judeo-Arabic</vt:lpstr>
      <vt:lpstr>Chad Gadya - Yiddish</vt:lpstr>
      <vt:lpstr>Chad Gadya - Bukharian / Judeo-Tajik</vt:lpstr>
      <vt:lpstr>Chad Gadya - Ladino</vt:lpstr>
      <vt:lpstr>PowerPoint Presentation</vt:lpstr>
      <vt:lpstr>Omitted sections</vt:lpstr>
      <vt:lpstr>Omitted or abridged Hebrew sections</vt:lpstr>
      <vt:lpstr>Omitted or abridged Hebrew sections</vt:lpstr>
      <vt:lpstr>Omitted or abridged Hebrew sections</vt:lpstr>
      <vt:lpstr>Omitted or abridged Hebrew sections</vt:lpstr>
      <vt:lpstr>Omitted or abridged Hebrew sections</vt:lpstr>
      <vt:lpstr>Omitted or abridged Hebrew sections</vt:lpstr>
      <vt:lpstr>Omitted or abridged Hebrew sections</vt:lpstr>
      <vt:lpstr>Omitted or abridged Hebrew sections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Passover 2020</dc:title>
  <dc:creator>Sarah Benor</dc:creator>
  <cp:lastModifiedBy>David Seidenberg</cp:lastModifiedBy>
  <cp:revision>498</cp:revision>
  <cp:lastPrinted>2021-03-23T16:52:46Z</cp:lastPrinted>
  <dcterms:created xsi:type="dcterms:W3CDTF">2020-03-31T23:33:16Z</dcterms:created>
  <dcterms:modified xsi:type="dcterms:W3CDTF">2021-03-25T00:30:57Z</dcterms:modified>
</cp:coreProperties>
</file>